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0" r:id="rId1"/>
  </p:sldMasterIdLst>
  <p:sldIdLst>
    <p:sldId id="334" r:id="rId2"/>
    <p:sldId id="794" r:id="rId3"/>
    <p:sldId id="795" r:id="rId4"/>
    <p:sldId id="789" r:id="rId5"/>
    <p:sldId id="797" r:id="rId6"/>
    <p:sldId id="783" r:id="rId7"/>
    <p:sldId id="812" r:id="rId8"/>
    <p:sldId id="786" r:id="rId9"/>
    <p:sldId id="790" r:id="rId10"/>
    <p:sldId id="791" r:id="rId11"/>
    <p:sldId id="798" r:id="rId12"/>
    <p:sldId id="810" r:id="rId13"/>
    <p:sldId id="799" r:id="rId14"/>
    <p:sldId id="800" r:id="rId15"/>
    <p:sldId id="801" r:id="rId16"/>
    <p:sldId id="802" r:id="rId17"/>
    <p:sldId id="803" r:id="rId18"/>
    <p:sldId id="804" r:id="rId19"/>
    <p:sldId id="805" r:id="rId20"/>
    <p:sldId id="806" r:id="rId21"/>
    <p:sldId id="807" r:id="rId22"/>
    <p:sldId id="808" r:id="rId23"/>
    <p:sldId id="809" r:id="rId24"/>
    <p:sldId id="811" r:id="rId25"/>
    <p:sldId id="257" r:id="rId26"/>
    <p:sldId id="718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0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09600" y="3699804"/>
            <a:ext cx="110744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609600" y="1433732"/>
            <a:ext cx="110744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951501" y="3550126"/>
            <a:ext cx="39624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278099" y="3550126"/>
            <a:ext cx="39624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6053797" y="3526302"/>
            <a:ext cx="6096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749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505200"/>
            <a:ext cx="105664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4958864"/>
            <a:ext cx="105664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14400" y="4916993"/>
            <a:ext cx="105664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609600" y="1524000"/>
            <a:ext cx="5413248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6197600" y="1524000"/>
            <a:ext cx="5413248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399593"/>
            <a:ext cx="5386917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609600" y="2201896"/>
            <a:ext cx="53848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6199717" y="2201896"/>
            <a:ext cx="53848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6197600" y="1399593"/>
            <a:ext cx="5386917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750593" y="2180219"/>
            <a:ext cx="499872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339840" y="2180219"/>
            <a:ext cx="499872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609600" y="457200"/>
            <a:ext cx="8331200" cy="5715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42400" y="1600200"/>
            <a:ext cx="2645664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9042400" y="457200"/>
            <a:ext cx="26416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9200" y="457200"/>
            <a:ext cx="2743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09600" y="457200"/>
            <a:ext cx="80264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9200" y="1600200"/>
            <a:ext cx="27432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609600" y="1447800"/>
            <a:ext cx="109728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7721600" y="6203667"/>
            <a:ext cx="34544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4805417-94DD-4935-AFD8-1090D1522E0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844800" y="6203667"/>
            <a:ext cx="47752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214100" y="6181531"/>
            <a:ext cx="8128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  <p:sldLayoutId id="2147483992" r:id="rId12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3500708-38CB-7C9E-B4B7-E767881431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5511" y="3676745"/>
            <a:ext cx="4914206" cy="895863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Параграф 9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16086F-306C-E98A-A0F4-1E5D9D9404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3776" y="948947"/>
            <a:ext cx="11738224" cy="2480053"/>
          </a:xfrm>
        </p:spPr>
        <p:txBody>
          <a:bodyPr>
            <a:noAutofit/>
          </a:bodyPr>
          <a:lstStyle/>
          <a:p>
            <a:pPr algn="ctr"/>
            <a:r>
              <a:rPr lang="ru-RU" sz="8000" dirty="0"/>
              <a:t>ЗОНЫ (УЧАСТКИ) КОРНЯ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54591" y="5190186"/>
            <a:ext cx="49068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Учитель биологии</a:t>
            </a:r>
          </a:p>
          <a:p>
            <a:pPr algn="ctr"/>
            <a:r>
              <a:rPr lang="ru-RU" dirty="0" smtClean="0"/>
              <a:t>МБОУ «СШ №1» г. </a:t>
            </a:r>
            <a:r>
              <a:rPr lang="ru-RU" dirty="0" err="1" smtClean="0"/>
              <a:t>Вилючинск</a:t>
            </a:r>
            <a:endParaRPr lang="ru-RU" dirty="0" smtClean="0"/>
          </a:p>
          <a:p>
            <a:pPr algn="ctr"/>
            <a:r>
              <a:rPr lang="ru-RU" dirty="0" smtClean="0"/>
              <a:t>Камчатского края</a:t>
            </a:r>
          </a:p>
          <a:p>
            <a:pPr algn="ctr"/>
            <a:r>
              <a:rPr lang="ru-RU" dirty="0" smtClean="0"/>
              <a:t>Рудная Евгения Викторовна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1991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438768" y="283334"/>
            <a:ext cx="4647706" cy="62977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Под корневым чехликом расположены клетки, которые активно делятся. Эта часть корня так и называется – </a:t>
            </a:r>
            <a:r>
              <a:rPr lang="ru-RU" sz="3600" b="1" dirty="0"/>
              <a:t>зона деления</a:t>
            </a:r>
            <a:r>
              <a:rPr lang="ru-RU" sz="3600" dirty="0"/>
              <a:t>. Она представлена образовательной тканью.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83EA46C-B420-3FBF-0AEC-A9171610CEE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1254" y="1561172"/>
            <a:ext cx="6693243" cy="501993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0552729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3092" y="283334"/>
            <a:ext cx="5883382" cy="6297769"/>
          </a:xfrm>
        </p:spPr>
        <p:txBody>
          <a:bodyPr>
            <a:normAutofit fontScale="92500"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600" dirty="0"/>
              <a:t>Внутренние клетки зоны деления как бы откладываются вверх. Они начинают активно расти. Именно из них в дальнейшем  будут строиться все остальные части корня. Эта часть корня называется </a:t>
            </a:r>
            <a:r>
              <a:rPr lang="ru-RU" sz="3600" b="1" dirty="0"/>
              <a:t>зоной растяжения</a:t>
            </a:r>
            <a:r>
              <a:rPr lang="ru-RU" sz="3600" dirty="0"/>
              <a:t> (зона роста). Она небольшая, всего 3-9 мм в длину.</a:t>
            </a:r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1AAF191E-6314-B36A-0C2D-1660EC796C6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01827" y="2360142"/>
            <a:ext cx="5826080" cy="436956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7099654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675085" y="734096"/>
            <a:ext cx="5166690" cy="56795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Молодые клетки здесь постоянно растут, удлиняются, тем самым увеличивая длину корня. Растягиваясь, зона роста проталкивает вглубь зону деления, защищённую корневым чехликом. </a:t>
            </a:r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1AAF191E-6314-B36A-0C2D-1660EC796C6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01826" y="1952368"/>
            <a:ext cx="6369779" cy="477733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902949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891" y="345988"/>
            <a:ext cx="4666504" cy="119860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Корневые волоски. Зона всасывания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55709" y="631414"/>
            <a:ext cx="4895362" cy="5818814"/>
          </a:xfrm>
        </p:spPr>
        <p:txBody>
          <a:bodyPr>
            <a:normAutofit/>
          </a:bodyPr>
          <a:lstStyle/>
          <a:p>
            <a:pPr marL="137160" indent="0" algn="ctr">
              <a:spcBef>
                <a:spcPts val="0"/>
              </a:spcBef>
              <a:buNone/>
            </a:pPr>
            <a:r>
              <a:rPr lang="ru-RU" sz="3200" dirty="0"/>
              <a:t>Выше зоны растяжения расположена </a:t>
            </a:r>
            <a:r>
              <a:rPr lang="ru-RU" sz="3200" b="1" dirty="0"/>
              <a:t>зона всасывания </a:t>
            </a:r>
            <a:r>
              <a:rPr lang="ru-RU" sz="3200" dirty="0"/>
              <a:t>(зона поглощения). Эта часть корня как бы покрыта лёгким пушком. Это </a:t>
            </a:r>
            <a:r>
              <a:rPr lang="ru-RU" sz="3200" b="1" dirty="0"/>
              <a:t>корневые волоски</a:t>
            </a:r>
            <a:r>
              <a:rPr lang="ru-RU" sz="3200" dirty="0"/>
              <a:t>. Их длина обычно составляет 0,1-2 мм, а у некоторых растений достигает 10 мм.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C85D122-D07A-D6D5-0C3D-ACFC5EAEF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30" y="1853747"/>
            <a:ext cx="6437356" cy="488068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713673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329" y="444842"/>
            <a:ext cx="4666504" cy="119860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Корневые волоски. Зона всасывания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24343" y="1004902"/>
            <a:ext cx="6072911" cy="3361037"/>
          </a:xfrm>
        </p:spPr>
        <p:txBody>
          <a:bodyPr>
            <a:normAutofit/>
          </a:bodyPr>
          <a:lstStyle/>
          <a:p>
            <a:pPr marL="137160" indent="0" algn="ctr">
              <a:spcBef>
                <a:spcPts val="0"/>
              </a:spcBef>
              <a:buNone/>
            </a:pPr>
            <a:r>
              <a:rPr lang="ru-RU" sz="3200" dirty="0"/>
              <a:t>У некоторых растений корневые волоски можно увидеть и без микроскопа. У многих растений они напоминают лёгкий пушок, покрывающий часть корня.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C9FA0FF-5DF7-ABCA-A729-7B8B569846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98" y="2533135"/>
            <a:ext cx="5483345" cy="411081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609314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329" y="444842"/>
            <a:ext cx="4666504" cy="119860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Корневые волоски. Зона всасывания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69211" y="631414"/>
            <a:ext cx="4981859" cy="5818814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200" dirty="0"/>
              <a:t>Корневой волосок – относительно длинный вырост наружной клетки корня. Под клеточной оболочкой в нём находятся цитоплазма, ядро, бесцветные пластиды и вакуоль с клеточным соком.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A32DB51-992C-A801-C2E2-4D36F94156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30" y="1916919"/>
            <a:ext cx="6023946" cy="476715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780944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329" y="444842"/>
            <a:ext cx="4666504" cy="119860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Корневые волоски. Зона всасывания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78159" y="631414"/>
            <a:ext cx="6072911" cy="5818814"/>
          </a:xfrm>
        </p:spPr>
        <p:txBody>
          <a:bodyPr>
            <a:normAutofit/>
          </a:bodyPr>
          <a:lstStyle/>
          <a:p>
            <a:pPr marL="137160" indent="0" algn="ctr">
              <a:spcBef>
                <a:spcPts val="0"/>
              </a:spcBef>
              <a:buNone/>
            </a:pPr>
            <a:r>
              <a:rPr lang="ru-RU" sz="3200" dirty="0"/>
              <a:t>Срок жизни корневых волосков небольшой – всего несколько дней, после чего они отмирают. Новые волоски возникают из более молодых поверхностных клеток, расположенных на границе зон растяжения и всасывания. </a:t>
            </a: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724CA26-A480-B3FC-F9F4-DA0BCB8F05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97" y="3378800"/>
            <a:ext cx="6009503" cy="338034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4104085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329" y="444842"/>
            <a:ext cx="4666504" cy="119860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Корневые волоски. Зона всасывания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775128" y="1223842"/>
            <a:ext cx="6072911" cy="4829228"/>
          </a:xfrm>
        </p:spPr>
        <p:txBody>
          <a:bodyPr>
            <a:normAutofit/>
          </a:bodyPr>
          <a:lstStyle/>
          <a:p>
            <a:pPr marL="137160" indent="0" algn="ctr">
              <a:spcBef>
                <a:spcPts val="0"/>
              </a:spcBef>
              <a:buNone/>
            </a:pPr>
            <a:r>
              <a:rPr lang="ru-RU" sz="3200" dirty="0"/>
              <a:t>Таким образом, в более старой части зоны корня корневые волоски постоянно отмирают, а в молодой образуются вновь. Поэтому зона всасывания, как и другие зоны, постоянно перемещается и всегда находится вблизи кончика корня.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A9DA100-3194-46C9-B839-4D5FC2C3C2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46" y="2567501"/>
            <a:ext cx="5314950" cy="397192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3872876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329" y="444842"/>
            <a:ext cx="4666504" cy="119860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Корневые волоски. Зона всасывания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83265" y="1378688"/>
            <a:ext cx="6072911" cy="3232248"/>
          </a:xfrm>
        </p:spPr>
        <p:txBody>
          <a:bodyPr>
            <a:normAutofit/>
          </a:bodyPr>
          <a:lstStyle/>
          <a:p>
            <a:pPr marL="137160" indent="0" algn="ctr">
              <a:spcBef>
                <a:spcPts val="0"/>
              </a:spcBef>
              <a:buNone/>
            </a:pPr>
            <a:r>
              <a:rPr lang="ru-RU" sz="3200" dirty="0"/>
              <a:t>Проникая между частицами почвы, корневые волоски плотно прилегают к ним и всасывают из почвы воду с растворёнными в ней минеральными веществами.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993E426-D453-944A-C0D0-97DC8B4C00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769" y="2483708"/>
            <a:ext cx="5683496" cy="425445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8494810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329" y="444842"/>
            <a:ext cx="4666504" cy="119860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Корневые волоски. Зона всасывания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39522" y="1326873"/>
            <a:ext cx="6072911" cy="3786040"/>
          </a:xfrm>
        </p:spPr>
        <p:txBody>
          <a:bodyPr>
            <a:normAutofit/>
          </a:bodyPr>
          <a:lstStyle/>
          <a:p>
            <a:pPr marL="137160" indent="0" algn="ctr">
              <a:spcBef>
                <a:spcPts val="0"/>
              </a:spcBef>
              <a:buNone/>
            </a:pPr>
            <a:r>
              <a:rPr lang="ru-RU" sz="3200" dirty="0"/>
              <a:t>Корневые волоски значительно увеличивают всасывающую поверхность корня. Поэтому участок корня, на котором находятся корневые волоски, принято называть </a:t>
            </a:r>
            <a:r>
              <a:rPr lang="ru-RU" sz="3200" b="1" dirty="0"/>
              <a:t>зоной всасывания</a:t>
            </a:r>
            <a:r>
              <a:rPr lang="ru-RU" sz="3200" dirty="0"/>
              <a:t>.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B71FE2B-8543-C120-6C95-ED82D0F9D6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769" y="2590167"/>
            <a:ext cx="5471982" cy="409612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632811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972" y="595907"/>
            <a:ext cx="4213654" cy="910833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ПОВТОРЕНИЕ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07617" y="1674253"/>
            <a:ext cx="5662412" cy="1933920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600" dirty="0"/>
              <a:t>Какую функцию выполняет корень?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67E129F-94FF-2546-65CD-669EE9E200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268" y="2204285"/>
            <a:ext cx="5907110" cy="436809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575296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329" y="444842"/>
            <a:ext cx="4666504" cy="119860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Корневые волоски. Зона всасывания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65280" y="1790513"/>
            <a:ext cx="6072911" cy="3476947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200" dirty="0"/>
              <a:t>Корневые волоски очень нежные, и их легко повредить. Поэтому растения пересаживают вместе с комочком почвы, в которой они росли.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A3F2E37-1A68-2864-8456-FD2B0050D2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504" y="2574819"/>
            <a:ext cx="5529674" cy="414725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38899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8924" y="159093"/>
            <a:ext cx="4864212" cy="1037968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Зона проведения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52402" y="732356"/>
            <a:ext cx="6072911" cy="5835870"/>
          </a:xfrm>
        </p:spPr>
        <p:txBody>
          <a:bodyPr>
            <a:normAutofit fontScale="92500"/>
          </a:bodyPr>
          <a:lstStyle/>
          <a:p>
            <a:pPr marL="13716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200" dirty="0"/>
              <a:t>Участок корня, расположенный выше зоны всасывания, называется </a:t>
            </a:r>
            <a:r>
              <a:rPr lang="ru-RU" sz="3200" b="1" dirty="0"/>
              <a:t>зона проведения</a:t>
            </a:r>
            <a:r>
              <a:rPr lang="ru-RU" sz="3200" dirty="0"/>
              <a:t>. Это самая длинная часть корня. По клеткам этого участка корня вода с растворёнными минеральными веществами перемещается к стеблю. Здесь покровная ткань уже не содержит корневых волосков. На этом участке корень ветвится.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B10DFAC-CB42-DA74-E6DA-48B0A6E5FF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30" y="1383957"/>
            <a:ext cx="5438775" cy="531495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1682480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329" y="296562"/>
            <a:ext cx="4666504" cy="1198605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Зона проведения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78159" y="890345"/>
            <a:ext cx="6072911" cy="5797234"/>
          </a:xfrm>
        </p:spPr>
        <p:txBody>
          <a:bodyPr>
            <a:normAutofit fontScale="92500"/>
          </a:bodyPr>
          <a:lstStyle/>
          <a:p>
            <a:pPr marL="137160" indent="0" algn="ctr">
              <a:spcBef>
                <a:spcPts val="0"/>
              </a:spcBef>
              <a:buNone/>
            </a:pPr>
            <a:r>
              <a:rPr lang="ru-RU" sz="3600" dirty="0"/>
              <a:t>В состав проводящих тканей этой зоны корня входят сосуды. По ним вода и растворённые в ней вещества из корня поступают в стебель и листья. В проводящих тканях находятся также клетки, по которым в корень поступают органические вещества, образовавшиеся в листьях и стеблях.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2ED827D-CCC0-F48B-1C24-30F80F8216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31" y="2594918"/>
            <a:ext cx="5459610" cy="409266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3163119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329" y="345989"/>
            <a:ext cx="4666504" cy="1198605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Зона проведения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78159" y="345989"/>
            <a:ext cx="6072911" cy="6227806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600" dirty="0"/>
              <a:t>Прочность и упругость корня обеспечивает </a:t>
            </a:r>
            <a:r>
              <a:rPr lang="ru-RU" sz="3600" b="1" dirty="0"/>
              <a:t>механическая ткань</a:t>
            </a:r>
            <a:r>
              <a:rPr lang="ru-RU" sz="3600" dirty="0"/>
              <a:t>. Её составляют вытянутые вдоль корня клетки с толстыми оболочками. Они рано теряют содержимое и заполнены воздухом. Большую часть корня составляют клетки основной ткани.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FDD660C-30A2-D94B-6920-3232F3E060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40" y="3233609"/>
            <a:ext cx="5582882" cy="334018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7758996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7838" y="345989"/>
            <a:ext cx="11009870" cy="6227806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600" b="1" dirty="0"/>
              <a:t>ВЫВОД:</a:t>
            </a:r>
          </a:p>
          <a:p>
            <a:pPr marL="137160" indent="0" algn="ctr">
              <a:buNone/>
            </a:pPr>
            <a:endParaRPr lang="ru-RU" sz="360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r>
              <a:rPr lang="ru-RU" sz="3600" dirty="0"/>
              <a:t>Различные зоны корня выполняют разные функции, но все они находятся в тесном взаимодействии друг с другом. Это обеспечивает нормальную жизнедеятельность всего растения.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0477728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E155C4F-2EC7-7B74-568B-BA708E0F7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5176" y="2264592"/>
            <a:ext cx="8100813" cy="4355149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ДОМАШНЕЕ ЗАДАНИЕ</a:t>
            </a:r>
            <a:r>
              <a:rPr lang="ru-RU" sz="4800" dirty="0">
                <a:solidFill>
                  <a:schemeClr val="tx1"/>
                </a:solidFill>
              </a:rPr>
              <a:t/>
            </a:r>
            <a:br>
              <a:rPr lang="ru-RU" sz="4800" dirty="0">
                <a:solidFill>
                  <a:schemeClr val="tx1"/>
                </a:solidFill>
              </a:rPr>
            </a:br>
            <a:r>
              <a:rPr lang="ru-RU" sz="4800" dirty="0">
                <a:solidFill>
                  <a:schemeClr val="tx1"/>
                </a:solidFill>
              </a:rPr>
              <a:t/>
            </a:r>
            <a:br>
              <a:rPr lang="ru-RU" sz="4800" dirty="0">
                <a:solidFill>
                  <a:schemeClr val="tx1"/>
                </a:solidFill>
              </a:rPr>
            </a:br>
            <a:r>
              <a:rPr lang="ru-RU" sz="4800" dirty="0">
                <a:solidFill>
                  <a:schemeClr val="tx1"/>
                </a:solidFill>
              </a:rPr>
              <a:t>Параграф 9 прочитать, ответить на </a:t>
            </a:r>
            <a:r>
              <a:rPr lang="ru-RU" sz="4800" dirty="0" smtClean="0">
                <a:solidFill>
                  <a:schemeClr val="tx1"/>
                </a:solidFill>
              </a:rPr>
              <a:t>вопросы 1-9.</a:t>
            </a:r>
            <a:br>
              <a:rPr lang="ru-RU" sz="4800" dirty="0" smtClean="0">
                <a:solidFill>
                  <a:schemeClr val="tx1"/>
                </a:solidFill>
              </a:rPr>
            </a:br>
            <a:r>
              <a:rPr lang="ru-RU" sz="4800" dirty="0" smtClean="0">
                <a:solidFill>
                  <a:schemeClr val="tx1"/>
                </a:solidFill>
              </a:rPr>
              <a:t>Закончить заполнение таблицы «Участки корня».</a:t>
            </a:r>
            <a:endParaRPr lang="ru-RU" sz="4800" dirty="0">
              <a:solidFill>
                <a:schemeClr val="tx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EF38369-2216-06A9-6E97-ADF084C9FC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637" y="514633"/>
            <a:ext cx="4102443" cy="410244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5777711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972" y="303770"/>
            <a:ext cx="4213654" cy="910833"/>
          </a:xfrm>
        </p:spPr>
        <p:txBody>
          <a:bodyPr>
            <a:normAutofit/>
          </a:bodyPr>
          <a:lstStyle/>
          <a:p>
            <a:r>
              <a:rPr lang="ru-RU" b="1" dirty="0"/>
              <a:t>ЗАКРЕПЛЕНИЕ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62919" y="1674253"/>
            <a:ext cx="5907110" cy="1933920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600" dirty="0"/>
              <a:t>Какие участки можно различить, рассматривая молодой корень?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1FF8A2E-9E25-DC33-567B-D8A212394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625" y="1784627"/>
            <a:ext cx="2537023" cy="4769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565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972" y="595907"/>
            <a:ext cx="4213654" cy="910833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ПОВТОРЕНИЕ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62919" y="1210614"/>
            <a:ext cx="5907110" cy="2712396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600" dirty="0"/>
              <a:t>Какой корень называют главным, а какие – придаточными и боковыми?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07831" y="411038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dirty="0"/>
              <a:t>Какую корневую систему называют стержневой, а какую – мочковатой?</a:t>
            </a:r>
          </a:p>
        </p:txBody>
      </p:sp>
    </p:spTree>
    <p:extLst>
      <p:ext uri="{BB962C8B-B14F-4D97-AF65-F5344CB8AC3E}">
        <p14:creationId xmlns:p14="http://schemas.microsoft.com/office/powerpoint/2010/main" val="2770361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972" y="595907"/>
            <a:ext cx="4213654" cy="910833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ПОДУМАЙТЕ!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62919" y="1275008"/>
            <a:ext cx="5907110" cy="4211391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600" dirty="0"/>
              <a:t>При выращивании кукурузы, картофеля, капусты, томатов применяют окучивание (присыпают землёй нижнюю часть стебля). Зачем это делают?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2E485A1-36FF-DE8F-68F5-0EFE13263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24" y="3429000"/>
            <a:ext cx="5846164" cy="34290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869562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972" y="595907"/>
            <a:ext cx="4213654" cy="910833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ВСПОМНИМ!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58223" y="953036"/>
            <a:ext cx="4714835" cy="3438659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600" dirty="0"/>
              <a:t>Каки виды тканей </a:t>
            </a:r>
            <a:r>
              <a:rPr lang="ru-RU" sz="3600" dirty="0" smtClean="0"/>
              <a:t>растения вы </a:t>
            </a:r>
            <a:r>
              <a:rPr lang="ru-RU" sz="3600" dirty="0"/>
              <a:t>знаете</a:t>
            </a:r>
            <a:r>
              <a:rPr lang="ru-RU" sz="3600" dirty="0" smtClean="0"/>
              <a:t>?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r>
              <a:rPr lang="ru-RU" sz="3600" dirty="0" smtClean="0"/>
              <a:t>Каковы их функции?</a:t>
            </a: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30" y="2936383"/>
            <a:ext cx="6683549" cy="3747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242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1745" y="334851"/>
            <a:ext cx="4213654" cy="910833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ВСПОМНИМ!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04219" y="772733"/>
            <a:ext cx="4213655" cy="5460641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600" dirty="0"/>
              <a:t>Главный, боковые и придаточные корни растения имеют сходное строение.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r>
              <a:rPr lang="ru-RU" sz="3600" dirty="0"/>
              <a:t>Внешнее строение корня мы изучим в  процессе урока</a:t>
            </a:r>
            <a:r>
              <a:rPr lang="ru-RU" sz="3600" dirty="0" smtClean="0"/>
              <a:t>.</a:t>
            </a: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5B29D8C-26EA-7C39-FD88-64070965C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973" y="1544911"/>
            <a:ext cx="5624067" cy="517356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5628601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0468" y="463639"/>
            <a:ext cx="79720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В ходе урока заполнить таблицу «Участки корня»:</a:t>
            </a:r>
            <a:endParaRPr lang="ru-RU" sz="36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302211"/>
              </p:ext>
            </p:extLst>
          </p:nvPr>
        </p:nvGraphicFramePr>
        <p:xfrm>
          <a:off x="396384" y="1917397"/>
          <a:ext cx="11426421" cy="463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8807"/>
                <a:gridCol w="3808807"/>
                <a:gridCol w="3808807"/>
              </a:tblGrid>
              <a:tr h="76225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Участки корня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Вид</a:t>
                      </a:r>
                      <a:r>
                        <a:rPr lang="ru-RU" sz="2400" baseline="0" dirty="0" smtClean="0"/>
                        <a:t> ткани, которой образован участок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Функция участка корня</a:t>
                      </a:r>
                      <a:endParaRPr lang="ru-RU" sz="2400" dirty="0"/>
                    </a:p>
                  </a:txBody>
                  <a:tcPr/>
                </a:tc>
              </a:tr>
              <a:tr h="76225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Корневой</a:t>
                      </a:r>
                      <a:r>
                        <a:rPr lang="ru-RU" sz="2400" baseline="0" dirty="0" smtClean="0"/>
                        <a:t> чехлик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/>
                    </a:p>
                  </a:txBody>
                  <a:tcPr/>
                </a:tc>
              </a:tr>
              <a:tr h="76225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Зона деления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76225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Зона роста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76225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Зона всасывания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76225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Зона проведения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6956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2F860-99AF-B9CB-1155-0171F9B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329" y="202051"/>
            <a:ext cx="4666504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Корневой чехлик. Зоны деления и растяжения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0C4FCDD-C8F8-3B38-D7C5-361493533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88149" y="370703"/>
            <a:ext cx="5762921" cy="6339016"/>
          </a:xfrm>
        </p:spPr>
        <p:txBody>
          <a:bodyPr>
            <a:normAutofit/>
          </a:bodyPr>
          <a:lstStyle/>
          <a:p>
            <a:pPr marL="137160" indent="0" algn="ctr">
              <a:spcBef>
                <a:spcPts val="0"/>
              </a:spcBef>
              <a:buNone/>
            </a:pPr>
            <a:r>
              <a:rPr lang="ru-RU" sz="3200" dirty="0"/>
              <a:t>Если посмотреть  на свет на корни проростков (фасоли, пшеницы, редиса), то мы увидим, что их кончики немного темнее и плотнее, чем остальные участки корня.</a:t>
            </a:r>
          </a:p>
          <a:p>
            <a:pPr marL="137160" indent="0" algn="ctr">
              <a:spcBef>
                <a:spcPts val="0"/>
              </a:spcBef>
              <a:buNone/>
            </a:pPr>
            <a:endParaRPr lang="ru-RU" sz="3200" dirty="0"/>
          </a:p>
          <a:p>
            <a:pPr marL="137160" indent="0" algn="ctr">
              <a:spcBef>
                <a:spcPts val="0"/>
              </a:spcBef>
              <a:buNone/>
            </a:pPr>
            <a:r>
              <a:rPr lang="ru-RU" sz="3200" dirty="0"/>
              <a:t>Это объясняется тем, что кончик корня как бы одет в маленький колпачок - </a:t>
            </a:r>
            <a:r>
              <a:rPr lang="ru-RU" sz="3200" b="1" dirty="0"/>
              <a:t>корневой чехлик</a:t>
            </a:r>
            <a:r>
              <a:rPr lang="ru-RU" sz="3200" dirty="0"/>
              <a:t>.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r">
              <a:buNone/>
            </a:pPr>
            <a:endParaRPr lang="ru-RU" sz="14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6ADEFBA-92C6-CDD0-D4F6-928DA05BCC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48" y="2866768"/>
            <a:ext cx="5897405" cy="393160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659847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12940" y="605305"/>
            <a:ext cx="5883382" cy="5718221"/>
          </a:xfrm>
        </p:spPr>
        <p:txBody>
          <a:bodyPr>
            <a:normAutofit fontScale="92500"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600" dirty="0"/>
              <a:t>Корневой чехлик образован клетками </a:t>
            </a:r>
            <a:r>
              <a:rPr lang="ru-RU" sz="3600" b="1" dirty="0"/>
              <a:t>покровной ткани</a:t>
            </a:r>
            <a:r>
              <a:rPr lang="ru-RU" sz="3600" dirty="0"/>
              <a:t>. Клетки корневого чехлика защищают верхушку корня от твёрдых частичек почвы. Эти клетки живут всего несколько дней и постоянно отмирают и </a:t>
            </a:r>
            <a:r>
              <a:rPr lang="ru-RU" sz="3600" dirty="0" err="1"/>
              <a:t>слущиваются</a:t>
            </a:r>
            <a:r>
              <a:rPr lang="ru-RU" sz="3600" dirty="0"/>
              <a:t>, а взамен отмерших постоянно образуются новые.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8D8CFF8C-559E-7F34-A526-CD5823C76BE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5526" y="2298357"/>
            <a:ext cx="5875508" cy="440663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8136747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3586</TotalTime>
  <Words>772</Words>
  <Application>Microsoft Office PowerPoint</Application>
  <PresentationFormat>Произвольный</PresentationFormat>
  <Paragraphs>134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Бумажная</vt:lpstr>
      <vt:lpstr>ЗОНЫ (УЧАСТКИ) КОРНЯ</vt:lpstr>
      <vt:lpstr>ПОВТОРЕНИЕ</vt:lpstr>
      <vt:lpstr>ПОВТОРЕНИЕ</vt:lpstr>
      <vt:lpstr>ПОДУМАЙТЕ!</vt:lpstr>
      <vt:lpstr>ВСПОМНИМ!</vt:lpstr>
      <vt:lpstr>ВСПОМНИМ!</vt:lpstr>
      <vt:lpstr>Презентация PowerPoint</vt:lpstr>
      <vt:lpstr>Корневой чехлик. Зоны деления и растяжения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Корневые волоски. Зона всасывания</vt:lpstr>
      <vt:lpstr>Корневые волоски. Зона всасывания</vt:lpstr>
      <vt:lpstr>Корневые волоски. Зона всасывания</vt:lpstr>
      <vt:lpstr>Корневые волоски. Зона всасывания</vt:lpstr>
      <vt:lpstr>Корневые волоски. Зона всасывания</vt:lpstr>
      <vt:lpstr>Корневые волоски. Зона всасывания</vt:lpstr>
      <vt:lpstr>Корневые волоски. Зона всасывания</vt:lpstr>
      <vt:lpstr>Корневые волоски. Зона всасывания</vt:lpstr>
      <vt:lpstr>Зона проведения</vt:lpstr>
      <vt:lpstr>Зона проведения</vt:lpstr>
      <vt:lpstr>Зона проведения</vt:lpstr>
      <vt:lpstr>Презентация PowerPoint</vt:lpstr>
      <vt:lpstr>ДОМАШНЕЕ ЗАДАНИЕ  Параграф 9 прочитать, ответить на вопросы 1-9. Закончить заполнение таблицы «Участки корня».</vt:lpstr>
      <vt:lpstr>ЗАКРЕПЛЕНИЕ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Природные ресурсы - первоисточник благосостояния страны</dc:title>
  <dc:creator>Пользователь</dc:creator>
  <cp:lastModifiedBy>User</cp:lastModifiedBy>
  <cp:revision>446</cp:revision>
  <dcterms:created xsi:type="dcterms:W3CDTF">2021-09-19T03:02:14Z</dcterms:created>
  <dcterms:modified xsi:type="dcterms:W3CDTF">2023-07-06T22:24:05Z</dcterms:modified>
</cp:coreProperties>
</file>