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87" r:id="rId3"/>
    <p:sldId id="288" r:id="rId4"/>
    <p:sldId id="256" r:id="rId5"/>
    <p:sldId id="262" r:id="rId6"/>
    <p:sldId id="290" r:id="rId7"/>
    <p:sldId id="264" r:id="rId8"/>
    <p:sldId id="265" r:id="rId9"/>
    <p:sldId id="263" r:id="rId10"/>
    <p:sldId id="276" r:id="rId11"/>
    <p:sldId id="266" r:id="rId12"/>
    <p:sldId id="268" r:id="rId13"/>
    <p:sldId id="267" r:id="rId14"/>
    <p:sldId id="269" r:id="rId15"/>
    <p:sldId id="293" r:id="rId16"/>
    <p:sldId id="278" r:id="rId17"/>
    <p:sldId id="294" r:id="rId18"/>
    <p:sldId id="295" r:id="rId19"/>
    <p:sldId id="297" r:id="rId20"/>
    <p:sldId id="270" r:id="rId21"/>
    <p:sldId id="271" r:id="rId22"/>
    <p:sldId id="300" r:id="rId23"/>
    <p:sldId id="301" r:id="rId24"/>
    <p:sldId id="279" r:id="rId25"/>
    <p:sldId id="281" r:id="rId26"/>
    <p:sldId id="273" r:id="rId27"/>
    <p:sldId id="280" r:id="rId28"/>
    <p:sldId id="275" r:id="rId29"/>
    <p:sldId id="274" r:id="rId30"/>
    <p:sldId id="298" r:id="rId31"/>
    <p:sldId id="299" r:id="rId32"/>
    <p:sldId id="284" r:id="rId33"/>
    <p:sldId id="282" r:id="rId34"/>
    <p:sldId id="285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26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Вы спросите: «О чём пойдёт речь на уроке». Я отвечу: «Об историческом событии, которое изменило жизнь государства».</a:t>
            </a:r>
          </a:p>
          <a:p>
            <a:r>
              <a:rPr lang="ru-RU" dirty="0"/>
              <a:t>Вы спросите: «Что нам даст знание об этом объекте». Я отвечу: «Даст знания о том, как христианство пришло на Русь».</a:t>
            </a:r>
          </a:p>
          <a:p>
            <a:r>
              <a:rPr lang="ru-RU" dirty="0"/>
              <a:t>Вы спросите: «Зачем мне это нужно?». Я отвечу: «Чтобы понять, чем христианство привлекло русского князя». </a:t>
            </a:r>
          </a:p>
          <a:p>
            <a:r>
              <a:rPr lang="ru-RU" dirty="0"/>
              <a:t>- Что это?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Актуализация знаний.</a:t>
            </a:r>
          </a:p>
        </p:txBody>
      </p:sp>
    </p:spTree>
    <p:extLst>
      <p:ext uri="{BB962C8B-B14F-4D97-AF65-F5344CB8AC3E}">
        <p14:creationId xmlns:p14="http://schemas.microsoft.com/office/powerpoint/2010/main" val="30011903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Князь Святослав Игоревич –</a:t>
            </a:r>
            <a:br>
              <a:rPr lang="ru-RU" sz="3600" dirty="0" smtClean="0"/>
            </a:br>
            <a:r>
              <a:rPr lang="ru-RU" sz="3600" dirty="0" smtClean="0"/>
              <a:t> сын Ольги и Игоря – отец Владимира</a:t>
            </a:r>
            <a:endParaRPr lang="ru-RU" sz="3600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5337" y="1988840"/>
            <a:ext cx="5715000" cy="455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64694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99247" y="-99392"/>
            <a:ext cx="7756263" cy="1054250"/>
          </a:xfrm>
        </p:spPr>
        <p:txBody>
          <a:bodyPr/>
          <a:lstStyle/>
          <a:p>
            <a:r>
              <a:rPr lang="ru-RU" sz="3200" dirty="0"/>
              <a:t>Князь Владимир и князь Ярополк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196752"/>
            <a:ext cx="4093046" cy="5334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54953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/>
              <a:t>Васнецов. Владимир-язычник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844824"/>
            <a:ext cx="7344816" cy="4473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6176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Капище у озера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684" y="1553102"/>
            <a:ext cx="6743637" cy="4892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89948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63883"/>
            <a:ext cx="8784976" cy="1054250"/>
          </a:xfrm>
        </p:spPr>
        <p:txBody>
          <a:bodyPr/>
          <a:lstStyle/>
          <a:p>
            <a:r>
              <a:rPr lang="ru-RU" sz="3600" dirty="0"/>
              <a:t>Филатов. Выбор Веры князем Владимиром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196752"/>
            <a:ext cx="3864650" cy="5616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84089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907704" y="574550"/>
            <a:ext cx="7756263" cy="1054250"/>
          </a:xfrm>
        </p:spPr>
        <p:txBody>
          <a:bodyPr/>
          <a:lstStyle/>
          <a:p>
            <a:r>
              <a:rPr lang="ru-RU" dirty="0" smtClean="0"/>
              <a:t>Волжские булгары. Ислам </a:t>
            </a:r>
            <a:endParaRPr lang="ru-RU" dirty="0"/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0722" y="2348880"/>
            <a:ext cx="5610225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43328" r="32550" b="-2779"/>
          <a:stretch/>
        </p:blipFill>
        <p:spPr>
          <a:xfrm>
            <a:off x="611560" y="417975"/>
            <a:ext cx="1872208" cy="585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9087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371475"/>
            <a:ext cx="8572500" cy="611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Немцы- католики</a:t>
            </a:r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030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3658"/>
          <a:stretch/>
        </p:blipFill>
        <p:spPr>
          <a:xfrm>
            <a:off x="1763688" y="1601055"/>
            <a:ext cx="2808334" cy="5076492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Иудеи. Иудаизм.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64904"/>
          <a:stretch/>
        </p:blipFill>
        <p:spPr>
          <a:xfrm>
            <a:off x="4335572" y="1786427"/>
            <a:ext cx="2252651" cy="4707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352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Греки. Христианство. </a:t>
            </a:r>
            <a:endParaRPr lang="ru-RU" dirty="0"/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077" y="1761032"/>
            <a:ext cx="7033442" cy="4260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-301" t="23329" r="81972" b="-21590"/>
          <a:stretch/>
        </p:blipFill>
        <p:spPr>
          <a:xfrm>
            <a:off x="393778" y="1774679"/>
            <a:ext cx="1380299" cy="5427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2400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490" y="558053"/>
            <a:ext cx="7731190" cy="5674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7308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1821581"/>
            <a:ext cx="3440924" cy="38778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/>
              <a:t>Какие идеи у вас связаны со словами:</a:t>
            </a:r>
          </a:p>
          <a:p>
            <a:r>
              <a:rPr lang="ru-RU" sz="3600" dirty="0" smtClean="0"/>
              <a:t>Владимир?</a:t>
            </a:r>
          </a:p>
          <a:p>
            <a:r>
              <a:rPr lang="ru-RU" sz="3600" dirty="0" smtClean="0"/>
              <a:t>Поиски?</a:t>
            </a:r>
          </a:p>
          <a:p>
            <a:r>
              <a:rPr lang="ru-RU" sz="3600" dirty="0" smtClean="0"/>
              <a:t>Крещение?</a:t>
            </a:r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Мозговой штурм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0172" y="1700808"/>
            <a:ext cx="4304581" cy="4304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8510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326874"/>
            <a:ext cx="7756263" cy="1054250"/>
          </a:xfrm>
        </p:spPr>
        <p:txBody>
          <a:bodyPr/>
          <a:lstStyle/>
          <a:p>
            <a:r>
              <a:rPr lang="ru-RU" sz="3600" dirty="0"/>
              <a:t>Послы киевского князя были ошеломлены увиденным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628800"/>
            <a:ext cx="3456384" cy="4954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21671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 smtClean="0"/>
              <a:t>Князь </a:t>
            </a:r>
            <a:r>
              <a:rPr lang="ru-RU" sz="4800" dirty="0"/>
              <a:t>Владимир. Крещение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738313"/>
            <a:ext cx="3949030" cy="4673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341296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332656"/>
            <a:ext cx="8784976" cy="1054250"/>
          </a:xfrm>
        </p:spPr>
        <p:txBody>
          <a:bodyPr/>
          <a:lstStyle/>
          <a:p>
            <a:r>
              <a:rPr lang="ru-RU" dirty="0" smtClean="0"/>
              <a:t>Крещение сыновей</a:t>
            </a:r>
            <a:endParaRPr lang="ru-RU" dirty="0"/>
          </a:p>
        </p:txBody>
      </p:sp>
      <p:pic>
        <p:nvPicPr>
          <p:cNvPr id="11" name="Объект 10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0313" t="15601" r="37467" b="15701"/>
          <a:stretch/>
        </p:blipFill>
        <p:spPr>
          <a:xfrm>
            <a:off x="1403648" y="1484784"/>
            <a:ext cx="6480720" cy="4795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2710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3794" t="11886" r="12402" b="41696"/>
          <a:stretch/>
        </p:blipFill>
        <p:spPr>
          <a:xfrm>
            <a:off x="506591" y="1988840"/>
            <a:ext cx="7938162" cy="3744416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Крещение бояр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7253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Перов </a:t>
            </a:r>
            <a:r>
              <a:rPr lang="ru-RU" dirty="0"/>
              <a:t>" Крещение Руси"</a:t>
            </a:r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72816"/>
            <a:ext cx="8275464" cy="4289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51673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Святая Русь</a:t>
            </a:r>
            <a:endParaRPr lang="ru-RU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60848"/>
            <a:ext cx="10160498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24665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8143" y="-171400"/>
            <a:ext cx="7756263" cy="1054250"/>
          </a:xfrm>
        </p:spPr>
        <p:txBody>
          <a:bodyPr/>
          <a:lstStyle/>
          <a:p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>Десятинная церковь</a:t>
            </a:r>
            <a:endParaRPr lang="ru-RU" sz="44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265078"/>
            <a:ext cx="4237062" cy="5592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276072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Каменное строительство</a:t>
            </a:r>
            <a:endParaRPr lang="ru-RU" dirty="0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628800"/>
            <a:ext cx="6992937" cy="4766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95970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1013" y="0"/>
            <a:ext cx="950867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 err="1" smtClean="0">
                <a:solidFill>
                  <a:srgbClr val="FFFF00"/>
                </a:solidFill>
              </a:rPr>
              <a:t>Б.Кустодиев</a:t>
            </a:r>
            <a:r>
              <a:rPr lang="ru-RU" sz="4800" dirty="0" smtClean="0">
                <a:solidFill>
                  <a:srgbClr val="FFFF00"/>
                </a:solidFill>
              </a:rPr>
              <a:t>. Земская школа в Московской Руси</a:t>
            </a:r>
            <a:endParaRPr lang="ru-RU" sz="4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474593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260648"/>
            <a:ext cx="7756263" cy="1054250"/>
          </a:xfrm>
        </p:spPr>
        <p:txBody>
          <a:bodyPr/>
          <a:lstStyle/>
          <a:p>
            <a:r>
              <a:rPr lang="ru-RU" sz="4000" dirty="0"/>
              <a:t>Святой равноапостольный князь Владимир </a:t>
            </a:r>
            <a:r>
              <a:rPr lang="ru-RU" sz="4000" dirty="0" smtClean="0"/>
              <a:t>Великий – Владимир Красное Солнышко</a:t>
            </a:r>
            <a:endParaRPr lang="ru-RU" sz="40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700808"/>
            <a:ext cx="4104455" cy="4747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18173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dirty="0" smtClean="0"/>
              <a:t>- </a:t>
            </a:r>
            <a:r>
              <a:rPr lang="ru-RU" sz="4000" dirty="0"/>
              <a:t>Где можно </a:t>
            </a:r>
            <a:r>
              <a:rPr lang="ru-RU" sz="4000" dirty="0" smtClean="0"/>
              <a:t>узнать о Крещении?</a:t>
            </a:r>
            <a:endParaRPr lang="ru-RU" sz="4000" dirty="0"/>
          </a:p>
          <a:p>
            <a:r>
              <a:rPr lang="ru-RU" sz="4000" dirty="0"/>
              <a:t>- </a:t>
            </a:r>
            <a:r>
              <a:rPr lang="ru-RU" sz="4000" dirty="0" smtClean="0"/>
              <a:t>Какие поиски велись и кем?</a:t>
            </a:r>
            <a:endParaRPr lang="ru-RU" sz="4000" dirty="0"/>
          </a:p>
          <a:p>
            <a:r>
              <a:rPr lang="ru-RU" sz="4000" dirty="0"/>
              <a:t>- </a:t>
            </a:r>
            <a:r>
              <a:rPr lang="ru-RU" sz="4000" dirty="0" smtClean="0"/>
              <a:t>Кто такой Владимир и как он связан с крещением?</a:t>
            </a:r>
            <a:endParaRPr lang="ru-RU" sz="4000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План.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074666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57864" y="188640"/>
            <a:ext cx="7756263" cy="1054250"/>
          </a:xfrm>
        </p:spPr>
        <p:txBody>
          <a:bodyPr/>
          <a:lstStyle/>
          <a:p>
            <a:r>
              <a:rPr lang="ru-RU" sz="3600" dirty="0" smtClean="0"/>
              <a:t>Задайте к своему тексту один «Тонкий» и один «толстый» вопрос</a:t>
            </a:r>
            <a:endParaRPr lang="ru-RU" sz="36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0394216"/>
              </p:ext>
            </p:extLst>
          </p:nvPr>
        </p:nvGraphicFramePr>
        <p:xfrm>
          <a:off x="179512" y="1397000"/>
          <a:ext cx="8712968" cy="52003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6484">
                  <a:extLst>
                    <a:ext uri="{9D8B030D-6E8A-4147-A177-3AD203B41FA5}">
                      <a16:colId xmlns:a16="http://schemas.microsoft.com/office/drawing/2014/main" val="3619536231"/>
                    </a:ext>
                  </a:extLst>
                </a:gridCol>
                <a:gridCol w="4356484">
                  <a:extLst>
                    <a:ext uri="{9D8B030D-6E8A-4147-A177-3AD203B41FA5}">
                      <a16:colId xmlns:a16="http://schemas.microsoft.com/office/drawing/2014/main" val="475470165"/>
                    </a:ext>
                  </a:extLst>
                </a:gridCol>
              </a:tblGrid>
              <a:tr h="1395027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«Тонкие» вопросы, требуют односложного ответа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«Толстые» вопросы, требуют подробного ответа</a:t>
                      </a:r>
                    </a:p>
                    <a:p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6579194"/>
                  </a:ext>
                </a:extLst>
              </a:tr>
              <a:tr h="565761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Кто?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Объясните, почему…?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3876993"/>
                  </a:ext>
                </a:extLst>
              </a:tr>
              <a:tr h="565761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Что?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Каковы цели…?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7829142"/>
                  </a:ext>
                </a:extLst>
              </a:tr>
              <a:tr h="565761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Когда?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 чём различие …?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7927842"/>
                  </a:ext>
                </a:extLst>
              </a:tr>
              <a:tr h="565761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Сколько?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 чём причина …?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0159179"/>
                  </a:ext>
                </a:extLst>
              </a:tr>
              <a:tr h="976519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Где?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Предположите, что было бы, если …»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1999175"/>
                  </a:ext>
                </a:extLst>
              </a:tr>
              <a:tr h="565761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Верно ли, что…?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88255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50479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Если бы князь Владимир не сделал бы выбор в пользу христианства, то …</a:t>
            </a:r>
            <a:endParaRPr lang="ru-RU" sz="4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Продолжи «цепочку событий»: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244781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53508145"/>
              </p:ext>
            </p:extLst>
          </p:nvPr>
        </p:nvGraphicFramePr>
        <p:xfrm>
          <a:off x="251520" y="1124744"/>
          <a:ext cx="8699803" cy="5486400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3469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64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42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362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534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6409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отлично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хорошо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удовлет.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пока плохо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Я умею рассказать о крещении князя Владимира и крещении Руси.</a:t>
                      </a:r>
                      <a:endParaRPr lang="ru-RU" sz="200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Я знаю, почему выбор Православия было истинно верным решением.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Я имею представление о том, как православная вера изменяет человека и государство.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188640"/>
            <a:ext cx="7756263" cy="1054250"/>
          </a:xfrm>
        </p:spPr>
        <p:txBody>
          <a:bodyPr/>
          <a:lstStyle/>
          <a:p>
            <a:r>
              <a:rPr lang="ru-RU" dirty="0" smtClean="0"/>
              <a:t>Рефлексия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944280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8" y="1772816"/>
            <a:ext cx="7745505" cy="3877815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3200" dirty="0" smtClean="0"/>
              <a:t>Крещение </a:t>
            </a:r>
            <a:r>
              <a:rPr lang="ru-RU" sz="3200" dirty="0"/>
              <a:t>Руси имело огромное значение для нашего государства. Вера в одного, единого Бога собирала славянские племена  и давала им ощутить себя единым народом. В течение последующей после крещения Руси тысячи лет в нашей стране главным при знакомстве с человеком считалось не определение его национальности, а его отношение к той или иной вере.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Вывод: </a:t>
            </a:r>
          </a:p>
        </p:txBody>
      </p:sp>
    </p:spTree>
    <p:extLst>
      <p:ext uri="{BB962C8B-B14F-4D97-AF65-F5344CB8AC3E}">
        <p14:creationId xmlns:p14="http://schemas.microsoft.com/office/powerpoint/2010/main" val="412607568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ru-RU" sz="3200" dirty="0"/>
              <a:t>Составить «тонкие» и «толстые» вопросы;</a:t>
            </a:r>
          </a:p>
          <a:p>
            <a:pPr>
              <a:buFontTx/>
              <a:buChar char="-"/>
            </a:pPr>
            <a:r>
              <a:rPr lang="ru-RU" sz="3200" dirty="0"/>
              <a:t>поработать над вопросами с. 61 учебника; </a:t>
            </a:r>
            <a:endParaRPr lang="ru-RU" sz="3200" dirty="0" smtClean="0"/>
          </a:p>
          <a:p>
            <a:pPr>
              <a:buFontTx/>
              <a:buChar char="-"/>
            </a:pPr>
            <a:r>
              <a:rPr lang="ru-RU" sz="3200" smtClean="0"/>
              <a:t>посмотреть </a:t>
            </a:r>
            <a:r>
              <a:rPr lang="ru-RU" sz="3200"/>
              <a:t>мультфильм «Князь Владимир», </a:t>
            </a:r>
            <a:endParaRPr lang="ru-RU" sz="3200" smtClean="0"/>
          </a:p>
          <a:p>
            <a:pPr>
              <a:buFontTx/>
              <a:buChar char="-"/>
            </a:pPr>
            <a:r>
              <a:rPr lang="ru-RU" sz="3200" smtClean="0"/>
              <a:t>пересказать </a:t>
            </a:r>
            <a:r>
              <a:rPr lang="ru-RU" sz="3200"/>
              <a:t>историю родным и друзьям.</a:t>
            </a:r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03383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Как христианство пришло на </a:t>
            </a:r>
            <a:r>
              <a:rPr lang="ru-RU" dirty="0"/>
              <a:t>Р</a:t>
            </a:r>
            <a:r>
              <a:rPr lang="ru-RU" dirty="0" smtClean="0"/>
              <a:t>усь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18 урок ОРКСЭ (модуль ОПК)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99162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9706" y="4293095"/>
            <a:ext cx="3232832" cy="2423519"/>
          </a:xfrm>
          <a:prstGeom prst="rect">
            <a:avLst/>
          </a:prstGeom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2132856"/>
            <a:ext cx="7545161" cy="3556917"/>
          </a:xfrm>
        </p:spPr>
        <p:txBody>
          <a:bodyPr>
            <a:normAutofit/>
          </a:bodyPr>
          <a:lstStyle/>
          <a:p>
            <a:r>
              <a:rPr lang="ru-RU" sz="3200" dirty="0"/>
              <a:t>1 группа – князь Владимир.</a:t>
            </a:r>
          </a:p>
          <a:p>
            <a:r>
              <a:rPr lang="ru-RU" sz="3200" dirty="0"/>
              <a:t>2 группа – религиозные поиски князя.</a:t>
            </a:r>
          </a:p>
          <a:p>
            <a:r>
              <a:rPr lang="ru-RU" sz="3200" dirty="0"/>
              <a:t>3 группа – послы</a:t>
            </a:r>
          </a:p>
          <a:p>
            <a:r>
              <a:rPr lang="ru-RU" sz="3200" dirty="0"/>
              <a:t>4 группа - Крещение князя Владимира.</a:t>
            </a:r>
          </a:p>
          <a:p>
            <a:r>
              <a:rPr lang="ru-RU" sz="3200" dirty="0"/>
              <a:t>5 группа - Крещение Руси.</a:t>
            </a:r>
          </a:p>
          <a:p>
            <a:r>
              <a:rPr lang="ru-RU" sz="3200" dirty="0"/>
              <a:t>6 группа - Русь православная.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Ознакомление с историей </a:t>
            </a:r>
            <a:r>
              <a:rPr lang="ru-RU" dirty="0" smtClean="0"/>
              <a:t>крещения Руси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761642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Познакомьтесь с текстом. </a:t>
            </a:r>
          </a:p>
          <a:p>
            <a:r>
              <a:rPr lang="ru-RU" dirty="0" smtClean="0"/>
              <a:t>Составьте сюжетную </a:t>
            </a:r>
            <a:r>
              <a:rPr lang="ru-RU" dirty="0"/>
              <a:t>таблицу. </a:t>
            </a:r>
            <a:endParaRPr lang="ru-RU" dirty="0" smtClean="0"/>
          </a:p>
          <a:p>
            <a:r>
              <a:rPr lang="ru-RU" dirty="0" smtClean="0"/>
              <a:t>Проверьте.</a:t>
            </a:r>
          </a:p>
          <a:p>
            <a:r>
              <a:rPr lang="ru-RU" dirty="0" smtClean="0"/>
              <a:t>Приклейте.</a:t>
            </a:r>
          </a:p>
          <a:p>
            <a:r>
              <a:rPr lang="ru-RU" dirty="0" smtClean="0"/>
              <a:t>Подготовьте краткий рассказ по своей теме.</a:t>
            </a:r>
          </a:p>
          <a:p>
            <a:r>
              <a:rPr lang="ru-RU" dirty="0" smtClean="0"/>
              <a:t>Выбери форму передачи информации.</a:t>
            </a:r>
          </a:p>
          <a:p>
            <a:r>
              <a:rPr lang="ru-RU" dirty="0" smtClean="0"/>
              <a:t>Поделись информацией.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 работы в группе: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32076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/>
              <a:t>Святой равноапостольный князь Владимир Великий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988840"/>
            <a:ext cx="6752007" cy="423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42468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0763" y="381000"/>
            <a:ext cx="4562475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Княгиня Ольга 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66356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24384" y="116632"/>
            <a:ext cx="7756263" cy="864096"/>
          </a:xfrm>
        </p:spPr>
        <p:txBody>
          <a:bodyPr/>
          <a:lstStyle/>
          <a:p>
            <a:r>
              <a:rPr lang="ru-RU" sz="3600" dirty="0"/>
              <a:t>ключница </a:t>
            </a:r>
            <a:r>
              <a:rPr lang="ru-RU" sz="3600" dirty="0" err="1" smtClean="0"/>
              <a:t>Малуша</a:t>
            </a:r>
            <a:r>
              <a:rPr lang="ru-RU" sz="3600" dirty="0" smtClean="0"/>
              <a:t> – мать Владимира</a:t>
            </a:r>
            <a:endParaRPr lang="ru-RU" sz="3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808" y="908720"/>
            <a:ext cx="5189625" cy="6924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79712" y="6174596"/>
            <a:ext cx="5400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Добрыня Никитич с младшей сестрой </a:t>
            </a:r>
            <a:r>
              <a:rPr lang="ru-RU" b="1" dirty="0" err="1">
                <a:solidFill>
                  <a:srgbClr val="FF0000"/>
                </a:solidFill>
              </a:rPr>
              <a:t>Малушей</a:t>
            </a:r>
            <a:r>
              <a:rPr lang="ru-RU" b="1" dirty="0">
                <a:solidFill>
                  <a:srgbClr val="FF0000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99959686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158</TotalTime>
  <Words>524</Words>
  <Application>Microsoft Office PowerPoint</Application>
  <PresentationFormat>Экран (4:3)</PresentationFormat>
  <Paragraphs>101</Paragraphs>
  <Slides>34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9" baseType="lpstr">
      <vt:lpstr>Book Antiqua</vt:lpstr>
      <vt:lpstr>Calibri</vt:lpstr>
      <vt:lpstr>Times New Roman</vt:lpstr>
      <vt:lpstr>Wingdings</vt:lpstr>
      <vt:lpstr>Твердый переплет</vt:lpstr>
      <vt:lpstr>Актуализация знаний.</vt:lpstr>
      <vt:lpstr>Мозговой штурм</vt:lpstr>
      <vt:lpstr>План. </vt:lpstr>
      <vt:lpstr>Как христианство пришло на Русь</vt:lpstr>
      <vt:lpstr> Ознакомление с историей крещения Руси.</vt:lpstr>
      <vt:lpstr>План работы в группе:</vt:lpstr>
      <vt:lpstr>Святой равноапостольный князь Владимир Великий</vt:lpstr>
      <vt:lpstr>Княгиня Ольга </vt:lpstr>
      <vt:lpstr>ключница Малуша – мать Владимира</vt:lpstr>
      <vt:lpstr>Князь Святослав Игоревич –  сын Ольги и Игоря – отец Владимира</vt:lpstr>
      <vt:lpstr>Князь Владимир и князь Ярополк</vt:lpstr>
      <vt:lpstr>Васнецов. Владимир-язычник</vt:lpstr>
      <vt:lpstr>Капище у озера</vt:lpstr>
      <vt:lpstr>Филатов. Выбор Веры князем Владимиром</vt:lpstr>
      <vt:lpstr>Волжские булгары. Ислам </vt:lpstr>
      <vt:lpstr>Немцы- католики</vt:lpstr>
      <vt:lpstr>Иудеи. Иудаизм.</vt:lpstr>
      <vt:lpstr>Греки. Христианство. </vt:lpstr>
      <vt:lpstr>Презентация PowerPoint</vt:lpstr>
      <vt:lpstr>Послы киевского князя были ошеломлены увиденным</vt:lpstr>
      <vt:lpstr>Князь Владимир. Крещение</vt:lpstr>
      <vt:lpstr>Крещение сыновей</vt:lpstr>
      <vt:lpstr>Крещение бояр</vt:lpstr>
      <vt:lpstr>Перов " Крещение Руси"</vt:lpstr>
      <vt:lpstr>Святая Русь</vt:lpstr>
      <vt:lpstr> Десятинная церковь</vt:lpstr>
      <vt:lpstr>Каменное строительство</vt:lpstr>
      <vt:lpstr>Б.Кустодиев. Земская школа в Московской Руси</vt:lpstr>
      <vt:lpstr>Святой равноапостольный князь Владимир Великий – Владимир Красное Солнышко</vt:lpstr>
      <vt:lpstr>Задайте к своему тексту один «Тонкий» и один «толстый» вопрос</vt:lpstr>
      <vt:lpstr>Продолжи «цепочку событий»:</vt:lpstr>
      <vt:lpstr>Рефлексия </vt:lpstr>
      <vt:lpstr>Вывод: </vt:lpstr>
      <vt:lpstr>Домашнее задание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Актуализация знаний.</dc:title>
  <dc:creator>hellin</dc:creator>
  <cp:lastModifiedBy>User</cp:lastModifiedBy>
  <cp:revision>17</cp:revision>
  <dcterms:created xsi:type="dcterms:W3CDTF">2016-07-24T01:20:13Z</dcterms:created>
  <dcterms:modified xsi:type="dcterms:W3CDTF">2022-09-15T10:39:51Z</dcterms:modified>
</cp:coreProperties>
</file>