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82" r:id="rId2"/>
  </p:sldMasterIdLst>
  <p:notesMasterIdLst>
    <p:notesMasterId r:id="rId17"/>
  </p:notesMasterIdLst>
  <p:handoutMasterIdLst>
    <p:handoutMasterId r:id="rId18"/>
  </p:handoutMasterIdLst>
  <p:sldIdLst>
    <p:sldId id="329" r:id="rId3"/>
    <p:sldId id="444" r:id="rId4"/>
    <p:sldId id="447" r:id="rId5"/>
    <p:sldId id="445" r:id="rId6"/>
    <p:sldId id="275" r:id="rId7"/>
    <p:sldId id="453" r:id="rId8"/>
    <p:sldId id="456" r:id="rId9"/>
    <p:sldId id="451" r:id="rId10"/>
    <p:sldId id="450" r:id="rId11"/>
    <p:sldId id="461" r:id="rId12"/>
    <p:sldId id="457" r:id="rId13"/>
    <p:sldId id="449" r:id="rId14"/>
    <p:sldId id="373" r:id="rId15"/>
    <p:sldId id="46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000FF"/>
    <a:srgbClr val="000000"/>
    <a:srgbClr val="FF9900"/>
    <a:srgbClr val="3399FF"/>
    <a:srgbClr val="FFFFCC"/>
    <a:srgbClr val="FFCC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8" autoAdjust="0"/>
    <p:restoredTop sz="94728" autoAdjust="0"/>
  </p:normalViewPr>
  <p:slideViewPr>
    <p:cSldViewPr snapToGrid="0">
      <p:cViewPr varScale="1">
        <p:scale>
          <a:sx n="82" d="100"/>
          <a:sy n="82" d="100"/>
        </p:scale>
        <p:origin x="15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48"/>
    </p:cViewPr>
  </p:sorterViewPr>
  <p:notesViewPr>
    <p:cSldViewPr snapToGrid="0">
      <p:cViewPr>
        <p:scale>
          <a:sx n="75" d="100"/>
          <a:sy n="75" d="100"/>
        </p:scale>
        <p:origin x="-2172" y="-6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496E0AE3-BB7C-43AE-9FC9-7EF9356BA2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458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6110D59-0423-44A2-A49A-FFFDD26DCB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EDD61-0991-429B-991C-24026F707F79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5C325-361C-4AA8-A1F8-E1CD78055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172836"/>
      </p:ext>
    </p:extLst>
  </p:cSld>
  <p:clrMapOvr>
    <a:masterClrMapping/>
  </p:clrMapOvr>
  <p:transition spd="slow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90428-85E5-4A0C-B11C-4C1DDBAF821E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0A0E3-8F58-434E-BE22-03D634FB1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371447"/>
      </p:ext>
    </p:extLst>
  </p:cSld>
  <p:clrMapOvr>
    <a:masterClrMapping/>
  </p:clrMapOvr>
  <p:transition spd="slow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7B062-AA96-41B8-8335-F675364DAFCA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22960-24F1-4622-BA3D-291F74D1BB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381257"/>
      </p:ext>
    </p:extLst>
  </p:cSld>
  <p:clrMapOvr>
    <a:masterClrMapping/>
  </p:clrMapOvr>
  <p:transition spd="slow"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04434-23AF-4738-A661-53EF1574E6E0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4DF57-CFEF-4E03-8566-F59CB18162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341629"/>
      </p:ext>
    </p:extLst>
  </p:cSld>
  <p:clrMapOvr>
    <a:masterClrMapping/>
  </p:clrMapOvr>
  <p:transition spd="slow">
    <p:strips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19B70-2921-4562-BF22-389CD00543B5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EAF04-AF1C-4577-8133-B3ED059B4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230452"/>
      </p:ext>
    </p:extLst>
  </p:cSld>
  <p:clrMapOvr>
    <a:masterClrMapping/>
  </p:clrMapOvr>
  <p:transition spd="slow">
    <p:strips dir="r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0F677-F31D-4E3B-B6C4-9D03AE732744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CBCDE-FB61-4129-99FD-7AF87BA05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824227"/>
      </p:ext>
    </p:extLst>
  </p:cSld>
  <p:clrMapOvr>
    <a:masterClrMapping/>
  </p:clrMapOvr>
  <p:transition spd="slow">
    <p:strips dir="r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5E97-E9BE-4D10-823A-C630AD7CA391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978C5-7410-43FF-9AE6-788B58BFB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256576"/>
      </p:ext>
    </p:extLst>
  </p:cSld>
  <p:clrMapOvr>
    <a:masterClrMapping/>
  </p:clrMapOvr>
  <p:transition spd="slow">
    <p:strips dir="r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34"/>
            <a:ext cx="5825202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AA02-0500-427B-986D-E3A09838425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401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AA02-0500-427B-986D-E3A09838425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4330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700868"/>
            <a:ext cx="6447501" cy="1826581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8604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AA02-0500-427B-986D-E3A09838425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969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2160589"/>
            <a:ext cx="3138026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2160590"/>
            <a:ext cx="3138026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AA02-0500-427B-986D-E3A09838425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768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89862-4C77-409B-BEE4-0B86843F23D6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C3FB1-E862-49CE-B61F-47C0B1E617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886376"/>
      </p:ext>
    </p:extLst>
  </p:cSld>
  <p:clrMapOvr>
    <a:masterClrMapping/>
  </p:clrMapOvr>
  <p:transition spd="slow">
    <p:strips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2160983"/>
            <a:ext cx="3139217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737246"/>
            <a:ext cx="31392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2160983"/>
            <a:ext cx="313921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737246"/>
            <a:ext cx="313921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AA02-0500-427B-986D-E3A09838425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2187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AA02-0500-427B-986D-E3A09838425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7938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AA02-0500-427B-986D-E3A09838425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6394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98604"/>
            <a:ext cx="2890896" cy="1278466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514925"/>
            <a:ext cx="3385156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777069"/>
            <a:ext cx="2890896" cy="2584449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AA02-0500-427B-986D-E3A09838425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1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800600"/>
            <a:ext cx="6447500" cy="566738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609600"/>
            <a:ext cx="6447501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5367338"/>
            <a:ext cx="6447500" cy="674024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AA02-0500-427B-986D-E3A09838425F}" type="datetimeFigureOut">
              <a:rPr lang="ru-RU" smtClean="0"/>
              <a:t>15.12.2022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1047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34036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AA02-0500-427B-986D-E3A09838425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3146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3632200"/>
            <a:ext cx="541839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AA02-0500-427B-986D-E3A09838425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92783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931988"/>
            <a:ext cx="6447501" cy="2595460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AA02-0500-427B-986D-E3A09838425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826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AA02-0500-427B-986D-E3A09838425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17160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609600"/>
            <a:ext cx="6441152" cy="30226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AA02-0500-427B-986D-E3A09838425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691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B9E79-DF82-4AF3-ACBD-13DBADFBAE5C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F1FF5-41A3-4554-9190-3EE2332E9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870738"/>
      </p:ext>
    </p:extLst>
  </p:cSld>
  <p:clrMapOvr>
    <a:masterClrMapping/>
  </p:clrMapOvr>
  <p:transition spd="slow">
    <p:strips dir="r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AA02-0500-427B-986D-E3A09838425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7824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609600"/>
            <a:ext cx="978557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609600"/>
            <a:ext cx="5295113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AA02-0500-427B-986D-E3A09838425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616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3A813-0524-47DE-A138-9810FC5D96CF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57BE4-3670-40DA-A4E1-1AFF65F01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54165"/>
      </p:ext>
    </p:extLst>
  </p:cSld>
  <p:clrMapOvr>
    <a:masterClrMapping/>
  </p:clrMapOvr>
  <p:transition spd="slow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C9BC1-1A53-4E73-98D5-73744AA7CAE8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31D78-09A4-4053-9578-8804AC38D4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541705"/>
      </p:ext>
    </p:extLst>
  </p:cSld>
  <p:clrMapOvr>
    <a:masterClrMapping/>
  </p:clrMapOvr>
  <p:transition spd="slow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8A5E0-12D2-41C0-80F9-9B090CC9CBEE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B5554-5916-45E0-AD76-1D605387C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303201"/>
      </p:ext>
    </p:extLst>
  </p:cSld>
  <p:clrMapOvr>
    <a:masterClrMapping/>
  </p:clrMapOvr>
  <p:transition spd="slow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643B3-3B84-4AB8-955F-0CDE912BF244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A36E6-4EC0-438B-87BB-908CE22ED8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225363"/>
      </p:ext>
    </p:extLst>
  </p:cSld>
  <p:clrMapOvr>
    <a:masterClrMapping/>
  </p:clrMapOvr>
  <p:transition spd="slow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D106E-EC49-4D38-AE64-8D64AD0644C3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59E0B-DE62-4CA4-8B91-3CA1565F0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68813"/>
      </p:ext>
    </p:extLst>
  </p:cSld>
  <p:clrMapOvr>
    <a:masterClrMapping/>
  </p:clrMapOvr>
  <p:transition spd="slow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B5E1B-0DFE-40B2-BE83-B1DBDF3785DE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542CE-1B3B-44F9-AA1A-665BC5AAD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442956"/>
      </p:ext>
    </p:extLst>
  </p:cSld>
  <p:clrMapOvr>
    <a:masterClrMapping/>
  </p:clrMapOvr>
  <p:transition spd="slow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F0CBEC50-D96B-4D27-8164-087AC407E03A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3D5F0830-55B8-4D3D-876A-AA1E98143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78" r:id="rId4"/>
    <p:sldLayoutId id="2147483677" r:id="rId5"/>
    <p:sldLayoutId id="2147483676" r:id="rId6"/>
    <p:sldLayoutId id="2147483675" r:id="rId7"/>
    <p:sldLayoutId id="2147483674" r:id="rId8"/>
    <p:sldLayoutId id="2147483673" r:id="rId9"/>
    <p:sldLayoutId id="2147483672" r:id="rId10"/>
    <p:sldLayoutId id="2147483671" r:id="rId11"/>
    <p:sldLayoutId id="2147483670" r:id="rId12"/>
    <p:sldLayoutId id="2147483669" r:id="rId13"/>
    <p:sldLayoutId id="2147483668" r:id="rId14"/>
    <p:sldLayoutId id="2147483667" r:id="rId15"/>
  </p:sldLayoutIdLst>
  <p:transition spd="slow">
    <p:strips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3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3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6041363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5A7471E-623F-4098-A507-444797111B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847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</p:sldLayoutIdLst>
  <p:hf hdr="0" ftr="0" dt="0"/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74625" y="0"/>
            <a:ext cx="9318625" cy="7119938"/>
          </a:xfrm>
        </p:spPr>
      </p:pic>
      <p:grpSp>
        <p:nvGrpSpPr>
          <p:cNvPr id="7171" name="Group 8"/>
          <p:cNvGrpSpPr>
            <a:grpSpLocks/>
          </p:cNvGrpSpPr>
          <p:nvPr/>
        </p:nvGrpSpPr>
        <p:grpSpPr bwMode="auto">
          <a:xfrm>
            <a:off x="379046" y="3681047"/>
            <a:ext cx="2962031" cy="1643308"/>
            <a:chOff x="604" y="459"/>
            <a:chExt cx="4737" cy="1207"/>
          </a:xfrm>
        </p:grpSpPr>
        <p:sp>
          <p:nvSpPr>
            <p:cNvPr id="7174" name="Rectangle 9"/>
            <p:cNvSpPr>
              <a:spLocks noChangeArrowheads="1"/>
            </p:cNvSpPr>
            <p:nvPr/>
          </p:nvSpPr>
          <p:spPr bwMode="auto">
            <a:xfrm>
              <a:off x="604" y="459"/>
              <a:ext cx="4737" cy="1207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5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723" y="759"/>
              <a:ext cx="4313" cy="80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48384"/>
                </a:avLst>
              </a:prstTxWarp>
            </a:bodyPr>
            <a:lstStyle/>
            <a:p>
              <a:pPr algn="ctr"/>
              <a:r>
                <a:rPr lang="ru-RU" sz="36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8000"/>
                  </a:solidFill>
                  <a:latin typeface="Arial"/>
                  <a:cs typeface="Arial"/>
                </a:rPr>
                <a:t>ОГЭ</a:t>
              </a:r>
            </a:p>
          </p:txBody>
        </p:sp>
      </p:grpSp>
      <p:sp>
        <p:nvSpPr>
          <p:cNvPr id="7172" name="WordArt 11"/>
          <p:cNvSpPr>
            <a:spLocks noChangeArrowheads="1" noChangeShapeType="1" noTextEdit="1"/>
          </p:cNvSpPr>
          <p:nvPr/>
        </p:nvSpPr>
        <p:spPr bwMode="auto">
          <a:xfrm>
            <a:off x="2393950" y="701675"/>
            <a:ext cx="6299200" cy="727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u="sng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Решу ОГЭ успешно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A518A30-F5B0-44AB-9638-CBDB52E945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8405" y="2602767"/>
            <a:ext cx="3923830" cy="3315237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B0D784-9105-4D9C-9CBD-652E1D8A3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Задание 13 Вариант 24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15BA6CA-6A06-42BC-A0DE-504033AE2E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4392" y="1392179"/>
            <a:ext cx="6447501" cy="3395550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0A3ED7-134C-479B-8327-71B955F47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165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A96619-8858-48D0-A4FF-8EC369AA6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Задание 14</a:t>
            </a:r>
            <a:br>
              <a:rPr lang="ru-RU" sz="3600" dirty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6384F6-7061-4A4D-8B13-D5ED2FE6E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1" y="1512278"/>
            <a:ext cx="6447501" cy="45290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rgbClr val="FF0000"/>
                </a:solidFill>
              </a:rPr>
              <a:t>Вариант 12 №14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419F93E-160D-4A51-84FB-FF6B3FCD5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11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A78D750-AE63-43B0-ACF7-701DD6AA5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3272806"/>
            <a:ext cx="4063999" cy="295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702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F43A29-30A1-4894-B444-55F3C4FC2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Задание 19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1A6252D-E916-48BB-9EB0-C5AE3225C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12</a:t>
            </a:fld>
            <a:endParaRPr lang="ru-RU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0696AA1A-EBDA-4DE0-AF86-203346D7D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1" y="1453662"/>
            <a:ext cx="6947876" cy="4587701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/>
              <a:t>Укажите номера верных утверждений.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0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/>
              <a:t>1)  Если два угла одного треугольника равны двум углам другого треугольника, то такие треугольники подобны.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/>
              <a:t>2)  Вертикальные углы равны.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/>
              <a:t>3)  Любая биссектриса равнобедренного треугольника является его медианой.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/>
              <a:t> 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i="1" dirty="0"/>
              <a:t>Если утверждений несколько, запишите их номера в порядке возрастания.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000" i="1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i="1" dirty="0">
                <a:solidFill>
                  <a:srgbClr val="FF0000"/>
                </a:solidFill>
              </a:rPr>
              <a:t>Вариант 7 №19</a:t>
            </a:r>
            <a:endParaRPr lang="ru-RU" sz="24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975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87313" y="0"/>
            <a:ext cx="9318626" cy="7119938"/>
          </a:xfrm>
        </p:spPr>
      </p:pic>
      <p:grpSp>
        <p:nvGrpSpPr>
          <p:cNvPr id="24579" name="Group 8"/>
          <p:cNvGrpSpPr>
            <a:grpSpLocks/>
          </p:cNvGrpSpPr>
          <p:nvPr/>
        </p:nvGrpSpPr>
        <p:grpSpPr bwMode="auto">
          <a:xfrm>
            <a:off x="242710" y="3786326"/>
            <a:ext cx="3038319" cy="1525768"/>
            <a:chOff x="180" y="549"/>
            <a:chExt cx="4856" cy="1152"/>
          </a:xfrm>
        </p:grpSpPr>
        <p:sp>
          <p:nvSpPr>
            <p:cNvPr id="24583" name="Rectangle 9"/>
            <p:cNvSpPr>
              <a:spLocks noChangeArrowheads="1"/>
            </p:cNvSpPr>
            <p:nvPr/>
          </p:nvSpPr>
          <p:spPr bwMode="auto">
            <a:xfrm>
              <a:off x="180" y="549"/>
              <a:ext cx="4856" cy="115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4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723" y="759"/>
              <a:ext cx="4313" cy="80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48384"/>
                </a:avLst>
              </a:prstTxWarp>
            </a:bodyPr>
            <a:lstStyle/>
            <a:p>
              <a:pPr algn="ctr"/>
              <a:r>
                <a:rPr lang="ru-RU" sz="36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8000"/>
                  </a:solidFill>
                  <a:latin typeface="Arial"/>
                  <a:cs typeface="Arial"/>
                </a:rPr>
                <a:t>ОГЭ</a:t>
              </a:r>
            </a:p>
          </p:txBody>
        </p:sp>
      </p:grpSp>
      <p:sp>
        <p:nvSpPr>
          <p:cNvPr id="24580" name="WordArt 11"/>
          <p:cNvSpPr>
            <a:spLocks noChangeArrowheads="1" noChangeShapeType="1" noTextEdit="1"/>
          </p:cNvSpPr>
          <p:nvPr/>
        </p:nvSpPr>
        <p:spPr bwMode="auto">
          <a:xfrm>
            <a:off x="2393950" y="701675"/>
            <a:ext cx="6299200" cy="727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4581" name="Прямоугольник 7"/>
          <p:cNvSpPr>
            <a:spLocks noChangeArrowheads="1"/>
          </p:cNvSpPr>
          <p:nvPr/>
        </p:nvSpPr>
        <p:spPr bwMode="auto">
          <a:xfrm>
            <a:off x="739775" y="493713"/>
            <a:ext cx="76342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rgbClr val="000000"/>
                </a:solidFill>
              </a:rPr>
              <a:t>Рефлексия</a:t>
            </a:r>
            <a:endParaRPr lang="ru-RU" sz="4400" i="1" dirty="0">
              <a:solidFill>
                <a:srgbClr val="000000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905375" y="1966913"/>
            <a:ext cx="4021138" cy="4244975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 w="3810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Tx/>
              <a:buChar char="•"/>
              <a:defRPr/>
            </a:pPr>
            <a:r>
              <a:rPr lang="ru-RU" sz="32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ОГЭ 2023</a:t>
            </a:r>
          </a:p>
          <a:p>
            <a:pPr marL="342900" indent="-342900" algn="ctr">
              <a:spcBef>
                <a:spcPct val="20000"/>
              </a:spcBef>
              <a:buFontTx/>
              <a:buChar char="•"/>
              <a:defRPr/>
            </a:pPr>
            <a:endParaRPr lang="ru-RU" sz="32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44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Решу ОГЭ успешно</a:t>
            </a:r>
            <a:r>
              <a:rPr lang="en-US" sz="44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endParaRPr lang="ru-RU" sz="4400" kern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slow">
    <p:strip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CCB7EF-E02F-4C13-A4CC-1EE9753D95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0299" y="2192215"/>
            <a:ext cx="6606931" cy="1858621"/>
          </a:xfrm>
        </p:spPr>
        <p:txBody>
          <a:bodyPr/>
          <a:lstStyle/>
          <a:p>
            <a:pPr lvl="0" algn="ctr" defTabSz="914400" fontAlgn="base">
              <a:spcAft>
                <a:spcPct val="0"/>
              </a:spcAft>
            </a:pP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+mn-cs"/>
              </a:rPr>
              <a:t>Спасибо за урок </a:t>
            </a:r>
            <a:br>
              <a:rPr lang="ru-RU" sz="40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+mn-cs"/>
              </a:rPr>
            </a:br>
            <a:br>
              <a:rPr lang="ru-RU" sz="40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+mn-cs"/>
              </a:rPr>
            </a:br>
            <a:b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rPr>
              <a:t>И.В. Ященко ОГЭ Математика </a:t>
            </a:r>
            <a:b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rPr>
              <a:t>Типовые экзаменационные материалы, 2023</a:t>
            </a:r>
            <a:b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E62388-E604-4C3A-BDA3-94DAA579FC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F1F6567-C318-49D7-9A08-FEEAB9BD3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14</a:t>
            </a:fld>
            <a:endParaRPr lang="ru-RU"/>
          </a:p>
        </p:txBody>
      </p:sp>
      <p:pic>
        <p:nvPicPr>
          <p:cNvPr id="5" name="Picture 9" descr="MCj04244440000[1]">
            <a:extLst>
              <a:ext uri="{FF2B5EF4-FFF2-40B4-BE49-F238E27FC236}">
                <a16:creationId xmlns:a16="http://schemas.microsoft.com/office/drawing/2014/main" id="{ACA47C59-8874-4EB4-812A-2CAAC576DA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93" y="414307"/>
            <a:ext cx="1821297" cy="1473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3" descr="imagesCAYSAVV7.jpg">
            <a:extLst>
              <a:ext uri="{FF2B5EF4-FFF2-40B4-BE49-F238E27FC236}">
                <a16:creationId xmlns:a16="http://schemas.microsoft.com/office/drawing/2014/main" id="{862F6BA3-CE7F-46BF-AE69-B2A05C9B38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922" y="3914603"/>
            <a:ext cx="1917328" cy="2154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8437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77749" y="1003736"/>
            <a:ext cx="7367452" cy="1297236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500" b="1" i="1" dirty="0">
                <a:solidFill>
                  <a:srgbClr val="502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ОГЭ-2023:</a:t>
            </a:r>
            <a:br>
              <a:rPr lang="ru-RU" altLang="ru-RU" sz="4500" b="1" i="1" dirty="0">
                <a:solidFill>
                  <a:srgbClr val="502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500" b="1" i="1" dirty="0">
                <a:solidFill>
                  <a:srgbClr val="502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Знаю! Умею! Действую!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13826B3-C25E-4CA9-8444-C5ABB83B1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768" y="2482967"/>
            <a:ext cx="8019049" cy="141559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D03CD7-89A2-43B5-88FC-3B7736BA7A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69" y="3898560"/>
            <a:ext cx="8019048" cy="25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83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24B2E0-30AC-45D4-B9AD-98684393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Девиз урока: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933173-90C6-47BC-9AA5-17487A950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1" y="1547446"/>
            <a:ext cx="6689968" cy="3598985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>
                <a:solidFill>
                  <a:schemeClr val="accent4"/>
                </a:solidFill>
              </a:rPr>
              <a:t>Никогда не надо стыдиться сказать: </a:t>
            </a:r>
          </a:p>
          <a:p>
            <a:pPr marL="0" indent="0">
              <a:buNone/>
            </a:pPr>
            <a:r>
              <a:rPr lang="ru-RU" sz="4400" dirty="0">
                <a:solidFill>
                  <a:schemeClr val="accent4"/>
                </a:solidFill>
              </a:rPr>
              <a:t>«Я не знаю, объясните мне.»</a:t>
            </a:r>
          </a:p>
          <a:p>
            <a:pPr algn="r"/>
            <a:r>
              <a:rPr lang="ru-RU" sz="1800" dirty="0"/>
              <a:t>Джеральд Даррелл (английский писатель)</a:t>
            </a:r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2DC261F-460C-40CD-B18B-37BA877D2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3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D9FC65-764E-466C-86FE-3DC1665211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34" y="5146431"/>
            <a:ext cx="2301867" cy="1670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807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0EA4E8-3FBA-486E-902C-99E41F6BB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Цель урока: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3690DA-31AF-4107-8B01-54D0C0CE2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1" y="1512278"/>
            <a:ext cx="6447501" cy="3235568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повторение, обобщение  и систематизация знаний обучающихся по пройденным темам для подготовки к ОГЭ по математике</a:t>
            </a:r>
          </a:p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206ECFF-1EC2-4CD1-AD26-E28561F54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4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7A130E-6620-4AAF-90A5-B486A9B17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671" y="4350869"/>
            <a:ext cx="3069114" cy="222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026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Text Box 5">
            <a:extLst>
              <a:ext uri="{FF2B5EF4-FFF2-40B4-BE49-F238E27FC236}">
                <a16:creationId xmlns:a16="http://schemas.microsoft.com/office/drawing/2014/main" id="{543B1D17-3D8F-426F-B9BA-A58D1C5127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404813"/>
            <a:ext cx="8351837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000" dirty="0"/>
              <a:t>Для получения положительной оценки на экзамене нужно набрать не менее 8 баллов,        из них:</a:t>
            </a:r>
          </a:p>
          <a:p>
            <a:pPr>
              <a:spcBef>
                <a:spcPct val="50000"/>
              </a:spcBef>
            </a:pPr>
            <a:r>
              <a:rPr lang="ru-RU" altLang="ru-RU" sz="3000" dirty="0"/>
              <a:t>По модулю «Алгебра» не менее 6 баллов;</a:t>
            </a:r>
          </a:p>
          <a:p>
            <a:pPr>
              <a:spcBef>
                <a:spcPct val="50000"/>
              </a:spcBef>
            </a:pPr>
            <a:r>
              <a:rPr lang="ru-RU" altLang="ru-RU" sz="3000" dirty="0"/>
              <a:t>По модулю «Геометрия» не менее 2 баллов.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0D05B89-FB9C-46BD-BFE7-2A6261A34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3704980"/>
            <a:ext cx="3787164" cy="274820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F32777-5129-4DDD-A90A-2571B8820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Работа с бланками ответов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594A71F-083C-4F40-8FDF-D732616D89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369" y="1237484"/>
            <a:ext cx="2854071" cy="4048507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6D29304-16AF-435E-A659-2DEEB5352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6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0B96A83-7FA1-45AC-B28B-2BDEF8FD0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6069" y="1768231"/>
            <a:ext cx="2614686" cy="367992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07986F0-1091-4CD9-8ECD-5C59B1F659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4405" y="2430863"/>
            <a:ext cx="2698604" cy="381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5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603CB3-FB85-4475-B281-EFB3D11B2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Задание 1-5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C9494CB-4B91-4689-A232-36B762BADB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241" y="5225770"/>
            <a:ext cx="2152381" cy="1561905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6928107-02F4-43EB-8DE5-F0019FDEE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5D29B2-8F42-483D-980C-548B5AF9D275}" type="slidenum">
              <a:rPr kumimoji="0" lang="ru-RU" sz="675" b="0" i="0" u="none" strike="noStrike" kern="1200" cap="none" spc="0" normalizeH="0" baseline="0" noProof="0" smtClean="0">
                <a:ln>
                  <a:noFill/>
                </a:ln>
                <a:solidFill>
                  <a:srgbClr val="5FCBE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675" b="0" i="0" u="none" strike="noStrike" kern="1200" cap="none" spc="0" normalizeH="0" baseline="0" noProof="0">
              <a:ln>
                <a:noFill/>
              </a:ln>
              <a:solidFill>
                <a:srgbClr val="5FCBE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41451E9-61CB-4F1D-A543-22FCCF9FE562}"/>
              </a:ext>
            </a:extLst>
          </p:cNvPr>
          <p:cNvSpPr/>
          <p:nvPr/>
        </p:nvSpPr>
        <p:spPr>
          <a:xfrm>
            <a:off x="679939" y="1239735"/>
            <a:ext cx="681110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Эти задания проверяют ваши практические навыки: то, как вы умеете взять из текста необходимую информацию и применить знания. Советуем выделить и отметить в черновике основные моменты — это поможет избежать ошибок. Когда вы решите задание и будете готовы записать ответ, убедитесь, что он подходит к вопросу в условии.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Вариант 31 №1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B6E8352-6D06-4E5F-9BF1-289C7CD0C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9956" y="4753909"/>
            <a:ext cx="4833028" cy="2012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945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7CCF4C-9BBC-4DEA-8E50-54E89E053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Задание 6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FC0B36-3F99-401E-AE53-D6295EA3D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1" y="1477108"/>
            <a:ext cx="6447501" cy="4564255"/>
          </a:xfrm>
        </p:spPr>
        <p:txBody>
          <a:bodyPr>
            <a:normAutofit/>
          </a:bodyPr>
          <a:lstStyle/>
          <a:p>
            <a:r>
              <a:rPr lang="ru-RU" sz="2000" dirty="0"/>
              <a:t>Знание порядка арифметических действий.</a:t>
            </a:r>
          </a:p>
          <a:p>
            <a:r>
              <a:rPr lang="ru-RU" sz="2000" dirty="0"/>
              <a:t>Умение преобразовывать смешанные числа в неправильные дроби.</a:t>
            </a:r>
          </a:p>
          <a:p>
            <a:r>
              <a:rPr lang="ru-RU" sz="2000" dirty="0"/>
              <a:t>Навык приведения к общему знаменателю и вычитания обыкновенных дробей.</a:t>
            </a:r>
          </a:p>
          <a:p>
            <a:r>
              <a:rPr lang="ru-RU" sz="2000" dirty="0"/>
              <a:t>Умение переводить обыкновенные дроби в десятичные. </a:t>
            </a:r>
          </a:p>
          <a:p>
            <a:r>
              <a:rPr lang="ru-RU" sz="3200" dirty="0">
                <a:solidFill>
                  <a:srgbClr val="FF0000"/>
                </a:solidFill>
              </a:rPr>
              <a:t>Вариант 6 №6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92461BF-9BD6-444B-A89D-0E6D538AF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8</a:t>
            </a:fld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A138A94-790A-4B19-B502-25377BA13B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8315" y="4927601"/>
            <a:ext cx="2494683" cy="181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129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1D22D5-2997-4C98-8ACE-30DEA8C30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Задание 11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BB6000-4622-481C-8314-96D113056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1" y="1547446"/>
            <a:ext cx="6783753" cy="4493917"/>
          </a:xfrm>
        </p:spPr>
        <p:txBody>
          <a:bodyPr>
            <a:normAutofit/>
          </a:bodyPr>
          <a:lstStyle/>
          <a:p>
            <a:r>
              <a:rPr lang="ru-RU" sz="2800" dirty="0"/>
              <a:t>Установите соответствие между графиками функций и формулами (знаками коэффициентов)</a:t>
            </a:r>
          </a:p>
          <a:p>
            <a:r>
              <a:rPr lang="ru-RU" sz="2800" dirty="0">
                <a:solidFill>
                  <a:srgbClr val="FF0000"/>
                </a:solidFill>
              </a:rPr>
              <a:t>Вариант 7 №11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4BFFEC9-60F9-4995-9AE7-F91FC70BD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9B2-8F42-483D-980C-548B5AF9D275}" type="slidenum">
              <a:rPr lang="ru-RU" smtClean="0"/>
              <a:t>9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311DBC5-FC0C-4640-9CB9-4A7AAA092C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8309" y="3002135"/>
            <a:ext cx="3938954" cy="354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965932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7405870</TotalTime>
  <Words>260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Times New Roman</vt:lpstr>
      <vt:lpstr>Trebuchet MS</vt:lpstr>
      <vt:lpstr>Wingdings 3</vt:lpstr>
      <vt:lpstr>Оформление по умолчанию</vt:lpstr>
      <vt:lpstr>Аспект</vt:lpstr>
      <vt:lpstr>Презентация PowerPoint</vt:lpstr>
      <vt:lpstr>ОГЭ-2023: Знаю! Умею! Действую!</vt:lpstr>
      <vt:lpstr>Девиз урока:</vt:lpstr>
      <vt:lpstr>Цель урока:</vt:lpstr>
      <vt:lpstr>Презентация PowerPoint</vt:lpstr>
      <vt:lpstr>Работа с бланками ответов</vt:lpstr>
      <vt:lpstr>Задание 1-5</vt:lpstr>
      <vt:lpstr>Задание 6</vt:lpstr>
      <vt:lpstr>Задание 11</vt:lpstr>
      <vt:lpstr>Задание 13 Вариант 24</vt:lpstr>
      <vt:lpstr>Задание 14 </vt:lpstr>
      <vt:lpstr>Задание 19</vt:lpstr>
      <vt:lpstr>Презентация PowerPoint</vt:lpstr>
      <vt:lpstr>Спасибо за урок    И.В. Ященко ОГЭ Математика  Типовые экзаменационные материалы, 2023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 link</dc:creator>
  <cp:lastModifiedBy>Lyubov</cp:lastModifiedBy>
  <cp:revision>355</cp:revision>
  <dcterms:created xsi:type="dcterms:W3CDTF">2003-12-19T00:36:01Z</dcterms:created>
  <dcterms:modified xsi:type="dcterms:W3CDTF">2022-12-15T17:00:43Z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443340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