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2" r:id="rId2"/>
    <p:sldId id="277" r:id="rId3"/>
    <p:sldId id="280" r:id="rId4"/>
    <p:sldId id="259" r:id="rId5"/>
    <p:sldId id="260" r:id="rId6"/>
    <p:sldId id="257" r:id="rId7"/>
    <p:sldId id="278" r:id="rId8"/>
    <p:sldId id="263" r:id="rId9"/>
    <p:sldId id="256" r:id="rId10"/>
    <p:sldId id="264" r:id="rId11"/>
    <p:sldId id="268" r:id="rId12"/>
    <p:sldId id="269" r:id="rId13"/>
    <p:sldId id="270" r:id="rId14"/>
    <p:sldId id="271" r:id="rId15"/>
    <p:sldId id="272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133021-2D63-4189-A495-52AC30726CEB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8E3C4-7742-4436-8EAB-3441507D0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C50C8-6011-478B-8D45-5BFF0830575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354853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Другого ничего в природе нет,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здесь, ни там в космических глубинах: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– от песчинок  малых до планет –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элементов состоит единых.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С.Щипачев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Гидрофильные вещества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3437039" cy="23028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90728" y="3356992"/>
            <a:ext cx="4697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Гидрофобные вещества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Картинки по запросу нерастворимые вещества примеры фото"/>
          <p:cNvPicPr>
            <a:picLocks noChangeAspect="1" noChangeArrowheads="1"/>
          </p:cNvPicPr>
          <p:nvPr/>
        </p:nvPicPr>
        <p:blipFill>
          <a:blip r:embed="rId3" cstate="print"/>
          <a:srcRect l="12259" t="2728" r="12147" b="20898"/>
          <a:stretch>
            <a:fillRect/>
          </a:stretch>
        </p:blipFill>
        <p:spPr bwMode="auto">
          <a:xfrm>
            <a:off x="5004048" y="4005064"/>
            <a:ext cx="266429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Минеральные соли 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Минеральные соли в организме могут находиться:</a:t>
            </a:r>
          </a:p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Либо в  виде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ионов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 например: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катионы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ru-RU" sz="28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К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 Са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анионы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НРО</a:t>
            </a:r>
            <a:r>
              <a:rPr lang="ru-RU" sz="28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  Н</a:t>
            </a:r>
            <a:r>
              <a:rPr lang="ru-RU" sz="28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28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  С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 НСО</a:t>
            </a:r>
            <a:r>
              <a:rPr lang="ru-RU" sz="28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либо в виде нерастворимых соединений  - зубы, кости, раковины моллюсков.  </a:t>
            </a:r>
          </a:p>
          <a:p>
            <a:pPr algn="ctr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Роль солей в живых организмах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250825" y="1600200"/>
            <a:ext cx="8893175" cy="452596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Поддержание т.н.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трансмембранного потенциала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частности концентрация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К+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внутри клетки очень высокая, а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а+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низкая. </a:t>
            </a:r>
          </a:p>
          <a:p>
            <a:pPr algn="ctr">
              <a:buFontTx/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Разность потенциалов обуславливает такие важные процессы, как передача возбуждения по нерву или мышце.</a:t>
            </a:r>
          </a:p>
          <a:p>
            <a:pPr algn="ctr">
              <a:buFontTx/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Пока клетка жива в ней постоянно поддерживается мембранный потенциал (-40мВт)</a:t>
            </a:r>
          </a:p>
          <a:p>
            <a:endParaRPr lang="ru-RU" sz="2800" dirty="0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Содержимое 2"/>
          <p:cNvSpPr>
            <a:spLocks noGrp="1"/>
          </p:cNvSpPr>
          <p:nvPr>
            <p:ph idx="4294967295"/>
          </p:nvPr>
        </p:nvSpPr>
        <p:spPr>
          <a:xfrm>
            <a:off x="503238" y="981075"/>
            <a:ext cx="8640762" cy="51450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наличия анионов 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НРО</a:t>
            </a:r>
            <a:r>
              <a:rPr lang="ru-RU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Н</a:t>
            </a:r>
            <a:r>
              <a:rPr lang="ru-RU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НСО</a:t>
            </a:r>
            <a:r>
              <a:rPr lang="ru-RU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зависят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буферные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свойства биологических сред.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Буферность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это способность поддерживать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кислотность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растворов на одном уровне, при добавлении кислот или щелочей.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(Нейтральная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6,9-7,4 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крови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7,4) </a:t>
            </a:r>
          </a:p>
          <a:p>
            <a:endParaRPr lang="ru-RU" dirty="0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Осмос 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67325" cy="45259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наличия солей зависят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осмотические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свойства клетки. 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Осмос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через полупроницаемую мембрану»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Частицы растворителя (синие) способны пересекать мембрану, частицы растворённого вещества (красные) — нет.</a:t>
            </a:r>
          </a:p>
          <a:p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Содержимое 5" descr="Osmose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5963" y="2420938"/>
            <a:ext cx="2955925" cy="3001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626368" y="260648"/>
            <a:ext cx="7978080" cy="244827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 smtClean="0">
                <a:solidFill>
                  <a:srgbClr val="660066"/>
                </a:solidFill>
              </a:rPr>
              <a:t> 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концентрация солей в клетке будет высокой, то вода будет поступать внутрь клетка, обеспечивая 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тургорное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давление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0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88032" y="2420888"/>
            <a:ext cx="8532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Тургорное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давление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(набухание)— внутреннее давление, которое развивается в растительной клетке, когда в нее в результате </a:t>
            </a: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осмоса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входит вода и цитоплазма прижимается к клеточной стенке; это давление препятствует дальнейшему проникновению воды в клетку.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1700808"/>
            <a:ext cx="5652120" cy="391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1-б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7-в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2-б               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8-а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3-в                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9-б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4-б                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10-а</a:t>
            </a:r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5-в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11-б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6-а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3" name="Line 83"/>
          <p:cNvSpPr>
            <a:spLocks noChangeShapeType="1"/>
          </p:cNvSpPr>
          <p:nvPr/>
        </p:nvSpPr>
        <p:spPr bwMode="auto">
          <a:xfrm>
            <a:off x="8732838" y="2640013"/>
            <a:ext cx="303212" cy="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57" name="Line 77"/>
          <p:cNvSpPr>
            <a:spLocks noChangeShapeType="1"/>
          </p:cNvSpPr>
          <p:nvPr/>
        </p:nvSpPr>
        <p:spPr bwMode="auto">
          <a:xfrm>
            <a:off x="4197350" y="2616200"/>
            <a:ext cx="303213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2" name="Line 82"/>
          <p:cNvSpPr>
            <a:spLocks noChangeShapeType="1"/>
          </p:cNvSpPr>
          <p:nvPr/>
        </p:nvSpPr>
        <p:spPr bwMode="auto">
          <a:xfrm>
            <a:off x="4195763" y="6496050"/>
            <a:ext cx="303212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1" name="Line 81"/>
          <p:cNvSpPr>
            <a:spLocks noChangeShapeType="1"/>
          </p:cNvSpPr>
          <p:nvPr/>
        </p:nvSpPr>
        <p:spPr bwMode="auto">
          <a:xfrm>
            <a:off x="4211638" y="5734050"/>
            <a:ext cx="303212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0" name="Line 80"/>
          <p:cNvSpPr>
            <a:spLocks noChangeShapeType="1"/>
          </p:cNvSpPr>
          <p:nvPr/>
        </p:nvSpPr>
        <p:spPr bwMode="auto">
          <a:xfrm>
            <a:off x="4211638" y="5084763"/>
            <a:ext cx="303212" cy="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59" name="Line 79"/>
          <p:cNvSpPr>
            <a:spLocks noChangeShapeType="1"/>
          </p:cNvSpPr>
          <p:nvPr/>
        </p:nvSpPr>
        <p:spPr bwMode="auto">
          <a:xfrm>
            <a:off x="4211638" y="4365625"/>
            <a:ext cx="303212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58" name="Line 78"/>
          <p:cNvSpPr>
            <a:spLocks noChangeShapeType="1"/>
          </p:cNvSpPr>
          <p:nvPr/>
        </p:nvSpPr>
        <p:spPr bwMode="auto">
          <a:xfrm>
            <a:off x="4211638" y="3644900"/>
            <a:ext cx="303212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29" name="AutoShape 49"/>
          <p:cNvSpPr>
            <a:spLocks noChangeArrowheads="1"/>
          </p:cNvSpPr>
          <p:nvPr/>
        </p:nvSpPr>
        <p:spPr bwMode="auto">
          <a:xfrm>
            <a:off x="6660232" y="4797152"/>
            <a:ext cx="2114550" cy="739775"/>
          </a:xfrm>
          <a:prstGeom prst="bevel">
            <a:avLst>
              <a:gd name="adj" fmla="val 10514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8" name="AutoShape 48"/>
          <p:cNvSpPr>
            <a:spLocks noChangeArrowheads="1"/>
          </p:cNvSpPr>
          <p:nvPr/>
        </p:nvSpPr>
        <p:spPr bwMode="auto">
          <a:xfrm>
            <a:off x="6718300" y="4076700"/>
            <a:ext cx="2071688" cy="576263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7" name="AutoShape 47"/>
          <p:cNvSpPr>
            <a:spLocks noChangeArrowheads="1"/>
          </p:cNvSpPr>
          <p:nvPr/>
        </p:nvSpPr>
        <p:spPr bwMode="auto">
          <a:xfrm>
            <a:off x="6732588" y="3343275"/>
            <a:ext cx="2043112" cy="576263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6" name="AutoShape 46"/>
          <p:cNvSpPr>
            <a:spLocks noChangeArrowheads="1"/>
          </p:cNvSpPr>
          <p:nvPr/>
        </p:nvSpPr>
        <p:spPr bwMode="auto">
          <a:xfrm>
            <a:off x="6654800" y="2227263"/>
            <a:ext cx="2179638" cy="827087"/>
          </a:xfrm>
          <a:prstGeom prst="bevel">
            <a:avLst>
              <a:gd name="adj" fmla="val 12500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1" name="AutoShape 51"/>
          <p:cNvSpPr>
            <a:spLocks noChangeArrowheads="1"/>
          </p:cNvSpPr>
          <p:nvPr/>
        </p:nvSpPr>
        <p:spPr bwMode="auto">
          <a:xfrm>
            <a:off x="4427538" y="5487988"/>
            <a:ext cx="1992312" cy="576262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2" name="AutoShape 52"/>
          <p:cNvSpPr>
            <a:spLocks noChangeArrowheads="1"/>
          </p:cNvSpPr>
          <p:nvPr/>
        </p:nvSpPr>
        <p:spPr bwMode="auto">
          <a:xfrm>
            <a:off x="4427538" y="4778375"/>
            <a:ext cx="2001837" cy="576263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4" name="AutoShape 54"/>
          <p:cNvSpPr>
            <a:spLocks noChangeArrowheads="1"/>
          </p:cNvSpPr>
          <p:nvPr/>
        </p:nvSpPr>
        <p:spPr bwMode="auto">
          <a:xfrm>
            <a:off x="4429125" y="3357563"/>
            <a:ext cx="2016125" cy="576262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5" name="AutoShape 45"/>
          <p:cNvSpPr>
            <a:spLocks noChangeArrowheads="1"/>
          </p:cNvSpPr>
          <p:nvPr/>
        </p:nvSpPr>
        <p:spPr bwMode="auto">
          <a:xfrm>
            <a:off x="4427538" y="2227263"/>
            <a:ext cx="2017712" cy="841375"/>
          </a:xfrm>
          <a:prstGeom prst="bevel">
            <a:avLst>
              <a:gd name="adj" fmla="val 12500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1" name="AutoShape 41"/>
          <p:cNvSpPr>
            <a:spLocks noChangeArrowheads="1"/>
          </p:cNvSpPr>
          <p:nvPr/>
        </p:nvSpPr>
        <p:spPr bwMode="auto">
          <a:xfrm>
            <a:off x="1331640" y="4149080"/>
            <a:ext cx="1800225" cy="1081088"/>
          </a:xfrm>
          <a:prstGeom prst="bevel">
            <a:avLst>
              <a:gd name="adj" fmla="val 837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0" name="AutoShape 40"/>
          <p:cNvSpPr>
            <a:spLocks noChangeArrowheads="1"/>
          </p:cNvSpPr>
          <p:nvPr/>
        </p:nvSpPr>
        <p:spPr bwMode="auto">
          <a:xfrm>
            <a:off x="1331640" y="3212976"/>
            <a:ext cx="1800225" cy="576263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9" name="AutoShape 39"/>
          <p:cNvSpPr>
            <a:spLocks noChangeArrowheads="1"/>
          </p:cNvSpPr>
          <p:nvPr/>
        </p:nvSpPr>
        <p:spPr bwMode="auto">
          <a:xfrm>
            <a:off x="1331640" y="2204864"/>
            <a:ext cx="1800225" cy="720725"/>
          </a:xfrm>
          <a:prstGeom prst="bevel">
            <a:avLst>
              <a:gd name="adj" fmla="val 12500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3" name="AutoShape 33"/>
          <p:cNvSpPr>
            <a:spLocks noChangeArrowheads="1"/>
          </p:cNvSpPr>
          <p:nvPr/>
        </p:nvSpPr>
        <p:spPr bwMode="auto">
          <a:xfrm>
            <a:off x="395288" y="1196975"/>
            <a:ext cx="3529012" cy="647700"/>
          </a:xfrm>
          <a:prstGeom prst="beve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4" name="AutoShape 34"/>
          <p:cNvSpPr>
            <a:spLocks noChangeArrowheads="1"/>
          </p:cNvSpPr>
          <p:nvPr/>
        </p:nvSpPr>
        <p:spPr bwMode="auto">
          <a:xfrm>
            <a:off x="4932363" y="1196975"/>
            <a:ext cx="3816350" cy="647700"/>
          </a:xfrm>
          <a:prstGeom prst="beve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3" name="AutoShape 23"/>
          <p:cNvSpPr>
            <a:spLocks noChangeArrowheads="1"/>
          </p:cNvSpPr>
          <p:nvPr/>
        </p:nvSpPr>
        <p:spPr bwMode="auto">
          <a:xfrm>
            <a:off x="1763713" y="188913"/>
            <a:ext cx="5688012" cy="647700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908175" y="260350"/>
            <a:ext cx="554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ВЕЩЕСТВА в составе организма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23850" y="1268413"/>
            <a:ext cx="352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НЕОРГАНИЧЕСКИЕ 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076825" y="1268413"/>
            <a:ext cx="352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ОРГАНИЧЕСКИЕ 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259954" y="2420938"/>
            <a:ext cx="201590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Элементы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330821" y="3357563"/>
            <a:ext cx="1729011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Вода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546721" y="4222750"/>
            <a:ext cx="136909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Соли, кислоты и др.</a:t>
            </a:r>
          </a:p>
        </p:txBody>
      </p:sp>
      <p:sp>
        <p:nvSpPr>
          <p:cNvPr id="20515" name="Line 35"/>
          <p:cNvSpPr>
            <a:spLocks noChangeShapeType="1"/>
          </p:cNvSpPr>
          <p:nvPr/>
        </p:nvSpPr>
        <p:spPr bwMode="auto">
          <a:xfrm>
            <a:off x="4572000" y="8366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6" name="Line 36"/>
          <p:cNvSpPr>
            <a:spLocks noChangeShapeType="1"/>
          </p:cNvSpPr>
          <p:nvPr/>
        </p:nvSpPr>
        <p:spPr bwMode="auto">
          <a:xfrm>
            <a:off x="2411413" y="981075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7" name="Line 37"/>
          <p:cNvSpPr>
            <a:spLocks noChangeShapeType="1"/>
          </p:cNvSpPr>
          <p:nvPr/>
        </p:nvSpPr>
        <p:spPr bwMode="auto">
          <a:xfrm>
            <a:off x="2411413" y="9810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8" name="Line 38"/>
          <p:cNvSpPr>
            <a:spLocks noChangeShapeType="1"/>
          </p:cNvSpPr>
          <p:nvPr/>
        </p:nvSpPr>
        <p:spPr bwMode="auto">
          <a:xfrm>
            <a:off x="6948488" y="9810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36" name="Line 56"/>
          <p:cNvSpPr>
            <a:spLocks noChangeShapeType="1"/>
          </p:cNvSpPr>
          <p:nvPr/>
        </p:nvSpPr>
        <p:spPr bwMode="auto">
          <a:xfrm>
            <a:off x="1115616" y="2492896"/>
            <a:ext cx="17462" cy="2187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38" name="Line 58"/>
          <p:cNvSpPr>
            <a:spLocks noChangeShapeType="1"/>
          </p:cNvSpPr>
          <p:nvPr/>
        </p:nvSpPr>
        <p:spPr bwMode="auto">
          <a:xfrm>
            <a:off x="1115616" y="2492896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39" name="Line 59"/>
          <p:cNvSpPr>
            <a:spLocks noChangeShapeType="1"/>
          </p:cNvSpPr>
          <p:nvPr/>
        </p:nvSpPr>
        <p:spPr bwMode="auto">
          <a:xfrm>
            <a:off x="1115616" y="3501008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52" name="Line 72"/>
          <p:cNvSpPr>
            <a:spLocks noChangeShapeType="1"/>
          </p:cNvSpPr>
          <p:nvPr/>
        </p:nvSpPr>
        <p:spPr bwMode="auto">
          <a:xfrm>
            <a:off x="1115616" y="4653136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53" name="Line 73"/>
          <p:cNvSpPr>
            <a:spLocks noChangeShapeType="1"/>
          </p:cNvSpPr>
          <p:nvPr/>
        </p:nvSpPr>
        <p:spPr bwMode="auto">
          <a:xfrm>
            <a:off x="4181475" y="2593975"/>
            <a:ext cx="11113" cy="3921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6" name="Line 86"/>
          <p:cNvSpPr>
            <a:spLocks noChangeShapeType="1"/>
          </p:cNvSpPr>
          <p:nvPr/>
        </p:nvSpPr>
        <p:spPr bwMode="auto">
          <a:xfrm>
            <a:off x="8747125" y="5108575"/>
            <a:ext cx="303213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7" name="Line 87"/>
          <p:cNvSpPr>
            <a:spLocks noChangeShapeType="1"/>
          </p:cNvSpPr>
          <p:nvPr/>
        </p:nvSpPr>
        <p:spPr bwMode="auto">
          <a:xfrm>
            <a:off x="8747125" y="4389438"/>
            <a:ext cx="303213" cy="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8" name="Line 88"/>
          <p:cNvSpPr>
            <a:spLocks noChangeShapeType="1"/>
          </p:cNvSpPr>
          <p:nvPr/>
        </p:nvSpPr>
        <p:spPr bwMode="auto">
          <a:xfrm>
            <a:off x="8747125" y="3668713"/>
            <a:ext cx="303213" cy="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9" name="Line 89"/>
          <p:cNvSpPr>
            <a:spLocks noChangeShapeType="1"/>
          </p:cNvSpPr>
          <p:nvPr/>
        </p:nvSpPr>
        <p:spPr bwMode="auto">
          <a:xfrm>
            <a:off x="9037638" y="2636838"/>
            <a:ext cx="11112" cy="2484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70" name="Line 90"/>
          <p:cNvSpPr>
            <a:spLocks noChangeShapeType="1"/>
          </p:cNvSpPr>
          <p:nvPr/>
        </p:nvSpPr>
        <p:spPr bwMode="auto">
          <a:xfrm>
            <a:off x="2195512" y="1844674"/>
            <a:ext cx="223" cy="3601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76" name="Line 96"/>
          <p:cNvSpPr>
            <a:spLocks noChangeShapeType="1"/>
          </p:cNvSpPr>
          <p:nvPr/>
        </p:nvSpPr>
        <p:spPr bwMode="auto">
          <a:xfrm>
            <a:off x="5665788" y="1989138"/>
            <a:ext cx="1990725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77" name="Line 97"/>
          <p:cNvSpPr>
            <a:spLocks noChangeShapeType="1"/>
          </p:cNvSpPr>
          <p:nvPr/>
        </p:nvSpPr>
        <p:spPr bwMode="auto">
          <a:xfrm>
            <a:off x="6648450" y="17764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78" name="Line 98"/>
          <p:cNvSpPr>
            <a:spLocks noChangeShapeType="1"/>
          </p:cNvSpPr>
          <p:nvPr/>
        </p:nvSpPr>
        <p:spPr bwMode="auto">
          <a:xfrm>
            <a:off x="5678488" y="20066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79" name="Line 99"/>
          <p:cNvSpPr>
            <a:spLocks noChangeShapeType="1"/>
          </p:cNvSpPr>
          <p:nvPr/>
        </p:nvSpPr>
        <p:spPr bwMode="auto">
          <a:xfrm>
            <a:off x="7658100" y="19923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81" name="Line 101"/>
          <p:cNvSpPr>
            <a:spLocks noChangeShapeType="1"/>
          </p:cNvSpPr>
          <p:nvPr/>
        </p:nvSpPr>
        <p:spPr bwMode="auto">
          <a:xfrm>
            <a:off x="6443663" y="3644900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82" name="Line 102"/>
          <p:cNvSpPr>
            <a:spLocks noChangeShapeType="1"/>
          </p:cNvSpPr>
          <p:nvPr/>
        </p:nvSpPr>
        <p:spPr bwMode="auto">
          <a:xfrm>
            <a:off x="6443663" y="4365625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83" name="Line 103"/>
          <p:cNvSpPr>
            <a:spLocks noChangeShapeType="1"/>
          </p:cNvSpPr>
          <p:nvPr/>
        </p:nvSpPr>
        <p:spPr bwMode="auto">
          <a:xfrm>
            <a:off x="6443663" y="5084763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" name="AutoShape 54"/>
          <p:cNvSpPr>
            <a:spLocks noChangeArrowheads="1"/>
          </p:cNvSpPr>
          <p:nvPr/>
        </p:nvSpPr>
        <p:spPr bwMode="auto">
          <a:xfrm>
            <a:off x="4427984" y="4077072"/>
            <a:ext cx="2088133" cy="576262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" name="AutoShape 51"/>
          <p:cNvSpPr>
            <a:spLocks noChangeArrowheads="1"/>
          </p:cNvSpPr>
          <p:nvPr/>
        </p:nvSpPr>
        <p:spPr bwMode="auto">
          <a:xfrm>
            <a:off x="4427984" y="6165106"/>
            <a:ext cx="2136328" cy="576262"/>
          </a:xfrm>
          <a:prstGeom prst="bevel">
            <a:avLst>
              <a:gd name="adj" fmla="val 1250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  <p:bldP spid="20491" grpId="0"/>
      <p:bldP spid="204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85728"/>
            <a:ext cx="857256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 «Неорганические вещества клетки»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химических элементов можно обнаружить в клетке?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24; б)80; в) 150.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химические элементы, содержащиеся в клетке, относят к макроэлементам?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S, Na, Ca, K;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O, H, C, N;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Ni, Cu, I, Br.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каких клетках человека больше всего воды?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Жировых; б) костных; в) нервных.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Каковы функции воды в клетке?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Передача наследственной информации;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среда для химических реакций;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источник энергии.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гидрофобным веществам относят: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соли; б) сахар; в) жиры.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ионы входят в состав гемоглобина?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Fe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2+; б)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Mg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2+; в) Zn2+.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каком уровне организации наблюдаются различия между органическим и неорганическим миром?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Атомарный; б) молекулярный; в) клеточный.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 всего воды содержится в клетках: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эмбриона; б) молодого человека; в) старика.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– основа жизни, т.к. она: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может находиться в трех состояниях (жидком, твердом и газообразном);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является растворителем, обеспечивающим как приток веществ в клетку, так и удаление из нее продуктов обмена;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охлаждает поверхность при испарении.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Вещества, хорошо растворимые в воде, называются: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гидрофильными; б) гидрофобными; в)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амфифильными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Угол между валентными связями Н–О–Н в молекуле воды составляет: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90°; б) 104,5°; в) 120°.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05680" y="620688"/>
            <a:ext cx="8686800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Макроэлементы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99,9 %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составляют от всех веществ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95-98%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Н, О, С, 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-- так называемые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органогенные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вещества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 –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более 10%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65-75%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С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15-20%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1,5 –3 %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1,9%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остальные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К, 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а,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Fe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S, 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Mg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клетке их десятые и сотые доли процента.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0" y="115888"/>
            <a:ext cx="9144000" cy="6049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Микроэлементы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0,1%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В,   В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Со,   Си,   Мо,  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Zi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а,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J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бор, бром, кобальт, медь, молибден, цинк, ванадий, йод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клетке они представлены тысячными и миллионными долями процента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Они входят в состав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ферментов, гормоном и других активных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веществ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Ультрамикроэлементы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Ra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Аи,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Hg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Cs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уран, радий, золото, ртуть, бериллий, цезий, селен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Их концентрация в клетке более миллионной доли процента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836712"/>
            <a:ext cx="67687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кислород – 59,5 кг</a:t>
            </a:r>
          </a:p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углерод – 13,6 кг</a:t>
            </a:r>
          </a:p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водород – 7,65 кг </a:t>
            </a:r>
          </a:p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азот – 2, 125кг</a:t>
            </a:r>
          </a:p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кальций – 0, 85 кг</a:t>
            </a:r>
          </a:p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фосфор – 0,425кг</a:t>
            </a:r>
          </a:p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калий – 0,255 кг 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клетках эмали зубов --------------- 10-15%.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костной ткани ------------------------ 20%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жировой ткани ----------------------- 40%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клетках старого организма --------- 60%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молодом организме  ------------------80%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мозге ------------------------------------- 85%</a:t>
            </a:r>
          </a:p>
          <a:p>
            <a:pPr lvl="0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клетках развивающего зародыша- --90%.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8964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Самое распространённое вещество на Земле - вода. 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3231232" cy="2906241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6016" y="908720"/>
            <a:ext cx="3825776" cy="2292077"/>
          </a:xfrm>
          <a:prstGeom prst="rect">
            <a:avLst/>
          </a:prstGeom>
        </p:spPr>
      </p:pic>
      <p:pic>
        <p:nvPicPr>
          <p:cNvPr id="7" name="Picture 6" descr="080101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355976" y="4221088"/>
            <a:ext cx="3216151" cy="2412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3573016"/>
            <a:ext cx="2952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Диполь – Н</a:t>
            </a:r>
            <a:r>
              <a:rPr lang="ru-RU" sz="3200" b="1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834</Words>
  <Application>Microsoft Office PowerPoint</Application>
  <PresentationFormat>Экран (4:3)</PresentationFormat>
  <Paragraphs>99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Минеральные соли </vt:lpstr>
      <vt:lpstr>Роль солей в живых организмах </vt:lpstr>
      <vt:lpstr>Слайд 13</vt:lpstr>
      <vt:lpstr>Осмос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Землянухин</cp:lastModifiedBy>
  <cp:revision>28</cp:revision>
  <dcterms:created xsi:type="dcterms:W3CDTF">2017-06-29T20:30:15Z</dcterms:created>
  <dcterms:modified xsi:type="dcterms:W3CDTF">2023-07-06T18:14:50Z</dcterms:modified>
</cp:coreProperties>
</file>