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69" r:id="rId7"/>
    <p:sldId id="268" r:id="rId8"/>
    <p:sldId id="270" r:id="rId9"/>
    <p:sldId id="282" r:id="rId10"/>
    <p:sldId id="271" r:id="rId11"/>
    <p:sldId id="272" r:id="rId12"/>
    <p:sldId id="273" r:id="rId13"/>
    <p:sldId id="274" r:id="rId14"/>
    <p:sldId id="275" r:id="rId15"/>
    <p:sldId id="279" r:id="rId16"/>
    <p:sldId id="276" r:id="rId17"/>
    <p:sldId id="280" r:id="rId18"/>
    <p:sldId id="277" r:id="rId19"/>
    <p:sldId id="284" r:id="rId20"/>
    <p:sldId id="278" r:id="rId21"/>
    <p:sldId id="263" r:id="rId22"/>
    <p:sldId id="262" r:id="rId23"/>
    <p:sldId id="286" r:id="rId24"/>
    <p:sldId id="285" r:id="rId25"/>
    <p:sldId id="25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pPr/>
              <a:t>06/07/2023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5400" b="1" dirty="0" smtClean="0"/>
              <a:t>Как отмечали Новый год на Руси</a:t>
            </a:r>
            <a:endParaRPr lang="ru-RU" sz="54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подготовлена учителем географии МОУ «СОШ №72»г.Саратова Шевченко Светланой Михайловной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26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52400"/>
            <a:ext cx="4257676" cy="1033166"/>
          </a:xfrm>
        </p:spPr>
        <p:txBody>
          <a:bodyPr/>
          <a:lstStyle/>
          <a:p>
            <a:r>
              <a:rPr lang="ru-RU" dirty="0" smtClean="0"/>
              <a:t>XIX век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4286248" cy="664371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Настоящего размаха новогодние торжества достигли во второй половине XIX века, причем языческие славянские традиции мирно уживались с современными европейскими: так, для детей из состоятельных семей на Святки устраивались балы-маскарады, а дети «рангом попроще» в то же самое время могли бойко колядовать на улицах. И никто не считал это вопиющим диссонансом. Кстати, для детей именно эти времена стали самыми любимыми, самыми радостными по части новогодних праздников, ведь и развлечение и угощение находилось для всех.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deti.mail.ru/pre_square800_resize/pic/wysiwyg/2016/12/16/0_7f75e_a3b5fc91_XXL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357298"/>
            <a:ext cx="5000628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28654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конце декабря мир волшебным образом преображался: в витринах магазинов и лавок появлялись картонные фигурки волхвов, младенца Христа, рождественские звезды, создавались целые композиции на библейскую тематику. Разумеется, дети любовались этими чудесами, подолгу прилипая носами к той или иной витрине.</a:t>
            </a:r>
          </a:p>
          <a:p>
            <a:endParaRPr lang="ru-RU" dirty="0"/>
          </a:p>
        </p:txBody>
      </p:sp>
      <p:pic>
        <p:nvPicPr>
          <p:cNvPr id="8194" name="Picture 2" descr="C:\Users\Shef\Desktop\477155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28670"/>
            <a:ext cx="44958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52400"/>
            <a:ext cx="4257676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домах ставили елку и наряжали ее. Люди попроще обходились деревцем из леса, а состоятельные граждане покупали елки, которые начали выпускать… кондитерские заведения. Они были щедро украшены сладостями и свечами. 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Но и те дети, у которых елки не было, могли полюбоваться на зеленую красавицу: в городах повсеместно стали устанавливать публичные ели. Первая из них появилась в 1852 году на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Екатерингофском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вокзале (Санкт-Петербург).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Содержимое 4" descr="https://deti.mail.ru/pre_square800_resize/pic/wysiwyg/2016/12/16/2038598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89629"/>
            <a:ext cx="4038600" cy="296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Shef\Desktop\36460218_1290343_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07196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152400"/>
            <a:ext cx="4186238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71480"/>
            <a:ext cx="4495800" cy="62865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Повсюду, как грибы после дождя, вырастали дощатые балаганы и ярмарки. Одним из самых любимых развлечений детей всех сословий были именно они. «Балаганами назывались специально в короткий срок построенные большие и маленькие сараи, в которых давались всякие представления. Эти балаганы служили главным аттракционом рождественского гулянья. Здесь можно было увидеть и арлекинады, и зверинцы, и цирковые представления», – пишет историк.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Одним из самых запоминающихся героев был Петрушка – кукла-шут с крючковатым носом, иногда – с горбом. В Италии этого персонажа знают как Пульчинеллу, во Франции зовут Полишинелем, в Англии — Панчем. В Российской Империи был Петрушка, Петр Петрович Уксусов, Самоваров или Ванька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Ратат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уй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242" name="Picture 2" descr="C:\Users\Shef\Desktop\Benua-Aleksandr-Nikolaevich-YArmarka-E`skiz-dekoratsii-dlya--Petrushki---I.Straviskogo-650x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167195" cy="3790961"/>
          </a:xfrm>
          <a:prstGeom prst="rect">
            <a:avLst/>
          </a:prstGeom>
          <a:noFill/>
        </p:spPr>
      </p:pic>
      <p:pic>
        <p:nvPicPr>
          <p:cNvPr id="10243" name="Picture 3" descr="C:\Users\Shef\Desktop\404009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4495800" cy="664371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праздничные гулянья дети угощались разными сладостями, которые продавались в лавочках, покупали «пищалки», «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дуделки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» и другие игрушки, и, конечно же, посещали аттракционы. 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Самыми востребованными были качели, большие карусели и ледяные горки. Во всем мире их называют русскими – и не зря: первые горки появились в XVII веке, высотой 25 м и с углом наклона 50º. </a:t>
            </a:r>
          </a:p>
        </p:txBody>
      </p:sp>
      <p:pic>
        <p:nvPicPr>
          <p:cNvPr id="5" name="Содержимое 4" descr="https://deti.mail.ru/pre_square800_resize/pic/wysiwyg/2016/12/16/7468510f2ff3t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28"/>
            <a:ext cx="37861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Users\Shef\Desktop\imgpreview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357538"/>
            <a:ext cx="392909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57166"/>
            <a:ext cx="4352956" cy="63579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Очень важным сегментом зимних развлечений был каток, который устраивали практически в каждом населенном пункте. На коньках катались и гимназистки и крестьянские девушки, и студенты элитных учебных заведений, и мальчишки-подмастерья. 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Была еще популярная командная игра в «Крепость», дошедшая до наших дней, и «Катанье по шестам» (похоже на катанье с горки, но вместо нее были два гладких шеста).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:\Users\Shef\Desktop\105893462_1381314299_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428628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152400"/>
            <a:ext cx="4186238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64371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Как и в языческие времена, делом престижа каждой хозяйки было приготовить побольше вкусной еды, чтобы наступающий год был сытным и изобильным. В домах побогаче главным блюдом на Васильев вечер был жареный поросенок, а при более скромном достатке – куски свинины. </a:t>
            </a:r>
          </a:p>
          <a:p>
            <a:endParaRPr lang="ru-RU" dirty="0"/>
          </a:p>
        </p:txBody>
      </p:sp>
      <p:pic>
        <p:nvPicPr>
          <p:cNvPr id="5" name="Содержимое 4" descr="https://deti.mail.ru/pre_square800_resize/pic/wysiwyg/2016/12/16/ny0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53136" y="1600200"/>
            <a:ext cx="28287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152400"/>
            <a:ext cx="4043362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495800" cy="65008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Детей непременно баловали – покупали им конфеты, фрукты, дарили небольшие подарки. Даже в откровенно бедных семьях малыши не оставались без праздника – в Империи очень сильны были традиции благотворительности, и для бедноты устраивались Елки со спектаклями, угощением, подарками.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290" name="Picture 2" descr="C:\Users\Shef\Desktop\Gezin_bij_de_kerstboom_c1860-663x4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00042"/>
            <a:ext cx="403860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 Мороз и Снегурочка</a:t>
            </a:r>
            <a:endParaRPr lang="ru-RU" dirty="0"/>
          </a:p>
        </p:txBody>
      </p:sp>
      <p:pic>
        <p:nvPicPr>
          <p:cNvPr id="1026" name="Picture 2" descr="C:\Users\Shef\Desktop\l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3429024" cy="5143535"/>
          </a:xfrm>
          <a:prstGeom prst="rect">
            <a:avLst/>
          </a:prstGeom>
          <a:noFill/>
        </p:spPr>
      </p:pic>
      <p:pic>
        <p:nvPicPr>
          <p:cNvPr id="1027" name="Picture 3" descr="C:\Users\Shef\Desktop\12cdae2b2e0e670971a799f8366d71b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68326" y="1214422"/>
            <a:ext cx="343276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Среди ряженых обычно присутствовал персонаж, изображающий Деда – сильного духа, который способен заморозить злых людей и наградить хороших. Возможно, это и был прообраз Дедушки Мороза. Однако древнеславянский Дед сам с охотой принимал подарки, а не одаривал ими малышей. Равно как и другие зимние духи, которые почему-то считались добрыми: например, Морок, Трескун и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Морозко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 Они, по народным поверьям, сковывали реки льдом, приносили метель и насылали морозы. Чтобы их задобрить, на окна хозяйки выставляли угощение: кисель, кутью, блины.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4338" name="Picture 2" descr="C:\Users\Shef\Desktop\131363_view-580x3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3619506" cy="2719394"/>
          </a:xfrm>
          <a:prstGeom prst="rect">
            <a:avLst/>
          </a:prstGeom>
          <a:noFill/>
        </p:spPr>
      </p:pic>
      <p:pic>
        <p:nvPicPr>
          <p:cNvPr id="14339" name="Picture 3" descr="C:\Users\Shef\Desktop\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86058"/>
            <a:ext cx="403860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33166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СОДЕРЖАНИЕ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9812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ru-RU" dirty="0" smtClean="0"/>
                <a:t>      </a:t>
              </a:r>
              <a:r>
                <a:rPr lang="ru-RU" b="1" dirty="0" smtClean="0"/>
                <a:t>Новый год на Руси</a:t>
              </a:r>
              <a:endParaRPr lang="en-US" b="1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7432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</a:t>
              </a:r>
              <a:r>
                <a:rPr lang="ru-RU" b="1" dirty="0" smtClean="0">
                  <a:solidFill>
                    <a:srgbClr val="000000"/>
                  </a:solidFill>
                </a:rPr>
                <a:t>Новый год при Петре </a:t>
              </a:r>
              <a:r>
                <a:rPr lang="en-US" b="1" dirty="0" smtClean="0">
                  <a:solidFill>
                    <a:srgbClr val="000000"/>
                  </a:solidFill>
                </a:rPr>
                <a:t>I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5052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</a:t>
              </a:r>
              <a:r>
                <a:rPr lang="ru-RU" b="1" dirty="0" smtClean="0">
                  <a:solidFill>
                    <a:srgbClr val="000000"/>
                  </a:solidFill>
                </a:rPr>
                <a:t>Празднование в Х</a:t>
              </a:r>
              <a:r>
                <a:rPr lang="en-US" b="1" dirty="0" smtClean="0">
                  <a:solidFill>
                    <a:srgbClr val="000000"/>
                  </a:solidFill>
                </a:rPr>
                <a:t>I</a:t>
              </a:r>
              <a:r>
                <a:rPr lang="ru-RU" b="1" dirty="0" smtClean="0">
                  <a:solidFill>
                    <a:srgbClr val="000000"/>
                  </a:solidFill>
                </a:rPr>
                <a:t>Х веке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42672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</a:t>
              </a:r>
              <a:r>
                <a:rPr lang="ru-RU" b="1" dirty="0" smtClean="0">
                  <a:solidFill>
                    <a:srgbClr val="000000"/>
                  </a:solidFill>
                </a:rPr>
                <a:t>народные забавы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50292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</a:t>
              </a:r>
              <a:r>
                <a:rPr lang="ru-RU" b="1" dirty="0" smtClean="0">
                  <a:solidFill>
                    <a:srgbClr val="000000"/>
                  </a:solidFill>
                </a:rPr>
                <a:t>Дед Мороз и Снегурочка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8050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85566"/>
          </a:xfrm>
        </p:spPr>
        <p:txBody>
          <a:bodyPr/>
          <a:lstStyle/>
          <a:p>
            <a:r>
              <a:rPr lang="ru-RU" dirty="0" smtClean="0"/>
              <a:t>Дед Мороз и Снегурочка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0"/>
            <a:ext cx="4467196" cy="55721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А когда все-таки появился Дед Мороз в его современном виде? Только на новогоднем празднике в 1910 году, причем он очень напоминал Пэр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Ноэля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 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Снегурочка же появилась в России в самом конце XIX века – тогда была издана одноименная сказка Александра Николаевича Островского. 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Но оба этих персонажа были известны лишь образованной публике. Широко вошли они в моду лишь в 1937 году, когда впервые появились вместе на новогодней Елке в Доме Союзов в Москве. Впрочем, это история уже другой страны и другого Нового года.</a:t>
            </a:r>
          </a:p>
          <a:p>
            <a:endParaRPr lang="ru-RU" dirty="0"/>
          </a:p>
        </p:txBody>
      </p:sp>
      <p:pic>
        <p:nvPicPr>
          <p:cNvPr id="2050" name="Picture 2" descr="C:\Users\Shef\Desktop\3_YDHumNR4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371477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8" y="152400"/>
            <a:ext cx="4043362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42852"/>
            <a:ext cx="4495800" cy="67151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31 декабря отмечали еще один праздник – 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Щедрец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 В этот день все от мала до велика должны были навестить родню, украсить свой дом засушенными цветами, калиной, косами чеснока, разрисовать посуду, ворота, накрыть обильный стол и т.д. При этом обязательно нужно было петь веселые песни и составлять планы на будущее. Считалось, что все это служит оберегом от зла. В более поздние времена праздник взяла под свою эгиду церковь, и он стал Васильевым вечером – в честь дня памяти Василия Великого. Но и это еще не все: по одной из версий, именно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Щедреца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скопировали большевики, когда в 30-х годах XX века вводили «пролетарский» Новый год.</a:t>
            </a:r>
          </a:p>
          <a:p>
            <a:endParaRPr lang="ru-RU" dirty="0"/>
          </a:p>
        </p:txBody>
      </p:sp>
      <p:pic>
        <p:nvPicPr>
          <p:cNvPr id="15362" name="Picture 2" descr="C:\Users\Shef\Desktop\5f87a4d83fe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14818"/>
            <a:ext cx="4038600" cy="2484018"/>
          </a:xfrm>
          <a:prstGeom prst="rect">
            <a:avLst/>
          </a:prstGeom>
          <a:noFill/>
        </p:spPr>
      </p:pic>
      <p:pic>
        <p:nvPicPr>
          <p:cNvPr id="15363" name="Picture 3" descr="C:\Users\Shef\Desktop\maslennitsa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24" y="0"/>
            <a:ext cx="4357676" cy="3867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hef\Desktop\e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4952" y="1600200"/>
            <a:ext cx="3403095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 1897 года в России 1 января стало нерабочим днём. Начиная с 1919 года новогодний праздник в России стали отмечать в соответствии с григорианским календарём. С 1930 по 1947 год 1 января в СССР был обычным рабочим днём, а с 1947 года вновь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стал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праздничным и выходным днём.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7150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1.Когда отмечали Новый год древние славяне?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2.  В какой день стали отмечать Новый год на Руси после</a:t>
            </a:r>
            <a:r>
              <a:rPr lang="en-US" dirty="0" smtClean="0">
                <a:solidFill>
                  <a:schemeClr val="bg1"/>
                </a:solidFill>
              </a:rPr>
              <a:t> XV</a:t>
            </a:r>
            <a:r>
              <a:rPr lang="ru-RU" dirty="0" smtClean="0">
                <a:solidFill>
                  <a:schemeClr val="bg1"/>
                </a:solidFill>
              </a:rPr>
              <a:t>  века?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.Как назывался праздник Нового года при Иване</a:t>
            </a:r>
            <a:r>
              <a:rPr lang="en-US" dirty="0" smtClean="0">
                <a:solidFill>
                  <a:schemeClr val="bg1"/>
                </a:solidFill>
              </a:rPr>
              <a:t> III</a:t>
            </a:r>
            <a:r>
              <a:rPr lang="ru-RU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4. С какого года, по Указу Петра</a:t>
            </a:r>
            <a:r>
              <a:rPr lang="en-US" dirty="0" smtClean="0">
                <a:solidFill>
                  <a:schemeClr val="bg1"/>
                </a:solidFill>
              </a:rPr>
              <a:t> I</a:t>
            </a:r>
            <a:r>
              <a:rPr lang="ru-RU" dirty="0" smtClean="0">
                <a:solidFill>
                  <a:schemeClr val="bg1"/>
                </a:solidFill>
              </a:rPr>
              <a:t> Новый год в России празднуют по-европейски?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. С какого века праздник Нового года в России стали праздновать «с размахом»?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6. Откуда появилась Снегурочка на зимнем празднике в России?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7. С какого года Дед Мороз и Снегурочка стали главными персонажами новогоднего праздника?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8. Какой праздник ещё отмечали 31 декабря на Руси?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9. С какого года день празднования Нового года стал праздничным, выходным днём?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год – любимый праздник!</a:t>
            </a:r>
            <a:endParaRPr lang="ru-RU" dirty="0"/>
          </a:p>
        </p:txBody>
      </p:sp>
      <p:pic>
        <p:nvPicPr>
          <p:cNvPr id="1026" name="Picture 2" descr="C:\Users\Администратор\Documents\новгод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715304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16386" name="Picture 2" descr="C:\Users\Shef\Desktop\1c3d75b72d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838017" cy="4525963"/>
          </a:xfrm>
          <a:prstGeom prst="rect">
            <a:avLst/>
          </a:prstGeom>
          <a:noFill/>
        </p:spPr>
      </p:pic>
      <p:pic>
        <p:nvPicPr>
          <p:cNvPr id="16387" name="Picture 3" descr="C:\Users\Shef\Desktop\hh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00174"/>
            <a:ext cx="3459163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разные века и в разных местностях славяне могли встречать Новый год и в марте, как в древнем Риме, и в сентябре, как в Византии. Относительный порядок был наведен в непростом праздничном вопросе лишь с принятием христианства на Руси.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Shef\Desktop\cm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290"/>
            <a:ext cx="471487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Для древних славян главными вехами в году было обновление природы, связанное с движением солнца. Каждый такой этап был важен и почитаем: например, приход весны отмечали Масленицей, а лета – днем Ивана Купалы. В конце декабря встречали Солнце, вновь рожденное, молодое и сильное. День, на который приходилось зимнее солнцестояние, наши предки отмечали «с огоньком»: они жгли большие костры, призывая Солнце вернуться на землю, да и любимое угощенье этого события – каравай – тоже символизировал небесное светило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098" name="Picture 2" descr="C:\Users\Shef\Desktop\image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14290"/>
            <a:ext cx="4495800" cy="550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00496" y="152400"/>
            <a:ext cx="4686304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5722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До XV века на Руси новый год начинался не с января, как в настоящее время, а с 1 марта (как в республиканском Древнем Риме) (в некоторых разновидностях календаря около этого числа, возможно в ближайшее полнолуние), или с 1 сентября как в Византии, по юлианскому календарю. С XV века преобладающей датой для Нового года становится 1 сентября. Сведения о праздновании Нового года появляются с конца XV века. «Парижский словарь московитов» (XVI век) сохранил русское название новогоднего праздника: </a:t>
            </a: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Первый день во году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 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122" name="Picture 2" descr="C:\Users\Shef\Desktop\52610028_1261170736_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28604"/>
            <a:ext cx="4071966" cy="5482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5722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 XV века праздник перенесли на 1 сентября, и назвали по-другому – первым днем в году или «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Новолетием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». Этому поспособствовал великий князь Иоанн III, который в 1492 году повелел считать именно эту дату началом года. Кстати, реформа придала празднику не самый веселый оттенок: помимо радости от окончания сбора урожая, люди теперь испытывали и другие чувства. Отныне им приходилось к 1 сентября по княжьему велению платить дани, пошлины и оброки. Зато «первый день» был обставлен очень торжественно – устраивались пышные гулянья и праздничные службы в церквах.</a:t>
            </a:r>
          </a:p>
          <a:p>
            <a:endParaRPr lang="ru-RU" dirty="0"/>
          </a:p>
        </p:txBody>
      </p:sp>
      <p:pic>
        <p:nvPicPr>
          <p:cNvPr id="6146" name="Picture 2" descr="C:\Users\Shef\Desktop\52931197_skazki01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500042"/>
            <a:ext cx="4038600" cy="5624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495800" cy="6500834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 1700 года по указу Петра I Новый год в России празднуют, как и в других странах Европы, 1 января (по юлианскому календарю). </a:t>
            </a:r>
          </a:p>
          <a:p>
            <a:endParaRPr lang="ru-RU" dirty="0"/>
          </a:p>
        </p:txBody>
      </p:sp>
      <p:pic>
        <p:nvPicPr>
          <p:cNvPr id="5" name="Содержимое 4" descr="http://www.wonderfulnature.ru/photo/New_Year/marka%20N_Y_170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290"/>
            <a:ext cx="44291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7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Был 7208 год от сотворения мира – стал 1700 год от Рождества Христова. Было сентябрьское </a:t>
            </a:r>
            <a:r>
              <a:rPr lang="ru-RU" sz="2400" b="1" dirty="0" err="1" smtClean="0"/>
              <a:t>новолетие</a:t>
            </a:r>
            <a:r>
              <a:rPr lang="ru-RU" sz="2400" b="1" dirty="0" smtClean="0"/>
              <a:t> – стал Новый год 1 января. Также император очень хотел, чтобы подданные отмечали наступление нового года по европейским традициям – с елками и подарками под ней, но это новшество прижилось поначалу лишь в высших слоях общества.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7170" name="Picture 2" descr="C:\Users\Shef\Desktop\istorija-prazdnika-novogo-goda-na-rusi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821537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114800" cy="1033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14290"/>
            <a:ext cx="5072066" cy="664371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ночь 24 на 25 декабря наступали Святки и начинались колядки, которые длились 12 дней. Особую роль в этом празднично-магическом действии исполняли дети и подростки. Ребятня наряжалась домашними животными: овцами, козами, коровами и т.д., ходила по улицам, пускаясь в пляс и распевая особые песни – «колядки». В это время дети могли зайти в любой двор, постучаться в любую избу и потребовать угощенья. Им никто не отказывал – еще бы, ведь они изображали Молодой год, да и песни пели не простые, а «волшебные». Колядки были формой магического заклинания для всяческого благополучия и изобилия.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https://deti.mail.ru/pre_square800_resize/pic/wysiwyg/2016/12/16/roj_syichkov_75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52"/>
            <a:ext cx="4038600" cy="305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Shef\Desktop\img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429000"/>
            <a:ext cx="392909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918</Words>
  <Application>Microsoft Office PowerPoint</Application>
  <PresentationFormat>Экран (4:3)</PresentationFormat>
  <Paragraphs>56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Как отмечали Новый год на Руси</vt:lpstr>
      <vt:lpstr>СОДЕРЖАНИЕ</vt:lpstr>
      <vt:lpstr>Слайд 3</vt:lpstr>
      <vt:lpstr>Слайд 4</vt:lpstr>
      <vt:lpstr>Слайд 5</vt:lpstr>
      <vt:lpstr>Слайд 6</vt:lpstr>
      <vt:lpstr>Слайд 7</vt:lpstr>
      <vt:lpstr>Был 7208 год от сотворения мира – стал 1700 год от Рождества Христова. Было сентябрьское новолетие – стал Новый год 1 января. Также император очень хотел, чтобы подданные отмечали наступление нового года по европейским традициям – с елками и подарками под ней, но это новшество прижилось поначалу лишь в высших слоях общества. </vt:lpstr>
      <vt:lpstr>Слайд 9</vt:lpstr>
      <vt:lpstr>XIX век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Дед Мороз и Снегурочка</vt:lpstr>
      <vt:lpstr>Слайд 19</vt:lpstr>
      <vt:lpstr>Дед Мороз и Снегурочка</vt:lpstr>
      <vt:lpstr>Слайд 21</vt:lpstr>
      <vt:lpstr>Слайд 22</vt:lpstr>
      <vt:lpstr>Викторина</vt:lpstr>
      <vt:lpstr>Новый год – любимый праздник!</vt:lpstr>
      <vt:lpstr>Спасибо за внимание!!!</vt:lpstr>
    </vt:vector>
  </TitlesOfParts>
  <Company>HYATT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User</cp:lastModifiedBy>
  <cp:revision>68</cp:revision>
  <dcterms:created xsi:type="dcterms:W3CDTF">2015-12-09T15:59:37Z</dcterms:created>
  <dcterms:modified xsi:type="dcterms:W3CDTF">2023-07-06T11:09:43Z</dcterms:modified>
</cp:coreProperties>
</file>