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9" r:id="rId4"/>
    <p:sldId id="270" r:id="rId5"/>
    <p:sldId id="271" r:id="rId6"/>
    <p:sldId id="272" r:id="rId7"/>
    <p:sldId id="280" r:id="rId8"/>
    <p:sldId id="273" r:id="rId9"/>
    <p:sldId id="274" r:id="rId10"/>
    <p:sldId id="287" r:id="rId11"/>
    <p:sldId id="275" r:id="rId12"/>
    <p:sldId id="276" r:id="rId13"/>
    <p:sldId id="277" r:id="rId14"/>
    <p:sldId id="282" r:id="rId15"/>
    <p:sldId id="283" r:id="rId16"/>
    <p:sldId id="284" r:id="rId17"/>
    <p:sldId id="286" r:id="rId18"/>
    <p:sldId id="288" r:id="rId19"/>
    <p:sldId id="263" r:id="rId20"/>
    <p:sldId id="266" r:id="rId21"/>
    <p:sldId id="267" r:id="rId22"/>
    <p:sldId id="289" r:id="rId23"/>
    <p:sldId id="262" r:id="rId24"/>
    <p:sldId id="26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00" autoAdjust="0"/>
    <p:restoredTop sz="94660"/>
  </p:normalViewPr>
  <p:slideViewPr>
    <p:cSldViewPr>
      <p:cViewPr varScale="1">
        <p:scale>
          <a:sx n="81" d="100"/>
          <a:sy n="81" d="100"/>
        </p:scale>
        <p:origin x="-10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3B933-3E0F-4B8A-918F-A51F6243B3B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EFA9-A2F1-4D99-9428-51BE5C9CB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3B933-3E0F-4B8A-918F-A51F6243B3B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EFA9-A2F1-4D99-9428-51BE5C9CB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3B933-3E0F-4B8A-918F-A51F6243B3B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EFA9-A2F1-4D99-9428-51BE5C9CB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3B933-3E0F-4B8A-918F-A51F6243B3B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EFA9-A2F1-4D99-9428-51BE5C9CB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3B933-3E0F-4B8A-918F-A51F6243B3B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EFA9-A2F1-4D99-9428-51BE5C9CB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3B933-3E0F-4B8A-918F-A51F6243B3B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EFA9-A2F1-4D99-9428-51BE5C9CB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3B933-3E0F-4B8A-918F-A51F6243B3B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EFA9-A2F1-4D99-9428-51BE5C9CB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3B933-3E0F-4B8A-918F-A51F6243B3B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EFA9-A2F1-4D99-9428-51BE5C9CB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3B933-3E0F-4B8A-918F-A51F6243B3B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EFA9-A2F1-4D99-9428-51BE5C9CB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3B933-3E0F-4B8A-918F-A51F6243B3B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EFA9-A2F1-4D99-9428-51BE5C9CB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3B933-3E0F-4B8A-918F-A51F6243B3B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EFA9-A2F1-4D99-9428-51BE5C9CB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3B933-3E0F-4B8A-918F-A51F6243B3B3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FEFA9-A2F1-4D99-9428-51BE5C9CB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ictionary.sensagent.com/%D0%97%D0%B0%D0%B6%D0%BE%D1%80/ru-ru/" TargetMode="External"/><Relationship Id="rId2" Type="http://schemas.openxmlformats.org/officeDocument/2006/relationships/hyperlink" Target="http://dictionary.sensagent.com/%D0%A8%D1%83%D0%B3%D0%B0/ru-ru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dictionary.sensagent.com/%D0%A1%D1%80%D0%B5%D0%B4%D0%BD%D0%B5%D0%BA%D0%BE%D0%BB%D1%8B%D0%BC%D1%81%D0%BA/ru-ru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3314722"/>
          </a:xfrm>
        </p:spPr>
        <p:txBody>
          <a:bodyPr/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МОУ «Сош №72»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Река Колыма.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5286388"/>
            <a:ext cx="5929322" cy="157161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Хаюстова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Мария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8 «А» класса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«СОШ№ 72»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учитель географии Шевченко Светлана Михайловна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Shef\Downloads\1707151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57166"/>
            <a:ext cx="7429552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Shef\Downloads\vodnos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66913" y="400050"/>
            <a:ext cx="5210175" cy="6057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796908"/>
          </a:xfrm>
        </p:spPr>
        <p:txBody>
          <a:bodyPr/>
          <a:lstStyle/>
          <a:p>
            <a:r>
              <a:rPr lang="ru-RU" dirty="0" smtClean="0"/>
              <a:t>Режим реки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В летнее время уровень воды в </a:t>
            </a:r>
            <a:r>
              <a:rPr lang="ru-RU" b="1" dirty="0" smtClean="0"/>
              <a:t>Колыме</a:t>
            </a:r>
            <a:r>
              <a:rPr lang="ru-RU" dirty="0" smtClean="0"/>
              <a:t> падает, и только в период дождей наблюдается подъём воды и образование кратковременных паводков. </a:t>
            </a:r>
          </a:p>
          <a:p>
            <a:pPr>
              <a:buNone/>
            </a:pPr>
            <a:r>
              <a:rPr lang="ru-RU" dirty="0" smtClean="0"/>
              <a:t>     Температура воды в реке низкая — 10+15°, и только на спокойных участках в конце июля — начале августа достигает 20+22</a:t>
            </a:r>
            <a:endParaRPr lang="ru-RU" dirty="0"/>
          </a:p>
        </p:txBody>
      </p:sp>
      <p:pic>
        <p:nvPicPr>
          <p:cNvPr id="5" name="Picture 2" descr="D:\Pictures\Всё моё-всё Сашино\Презентация  по географии(Колыма)\93462397_ozero_dzheka_londona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85728"/>
            <a:ext cx="4038600" cy="2797649"/>
          </a:xfrm>
          <a:prstGeom prst="rect">
            <a:avLst/>
          </a:prstGeom>
          <a:noFill/>
        </p:spPr>
      </p:pic>
      <p:pic>
        <p:nvPicPr>
          <p:cNvPr id="3074" name="Picture 2" descr="C:\Users\Shef\Downloads\5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143248"/>
            <a:ext cx="4524360" cy="34385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868346"/>
          </a:xfrm>
        </p:spPr>
        <p:txBody>
          <a:bodyPr/>
          <a:lstStyle/>
          <a:p>
            <a:r>
              <a:rPr lang="ru-RU" dirty="0" smtClean="0"/>
              <a:t>режим реки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85860"/>
            <a:ext cx="4495800" cy="52864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Замерзает в середине октября, реже в конце сентября. Перед ледоставом ледоход и </a:t>
            </a:r>
            <a:r>
              <a:rPr lang="ru-RU" dirty="0" err="1" smtClean="0">
                <a:hlinkClick r:id="rId2" tooltip="Шуга"/>
              </a:rPr>
              <a:t>шугоход</a:t>
            </a:r>
            <a:r>
              <a:rPr lang="ru-RU" dirty="0" smtClean="0"/>
              <a:t> продолжительностью от 2 суток  до месяцев, </a:t>
            </a:r>
            <a:r>
              <a:rPr lang="ru-RU" dirty="0" smtClean="0">
                <a:hlinkClick r:id="rId3" tooltip="Зажор"/>
              </a:rPr>
              <a:t>зажоры</a:t>
            </a:r>
            <a:r>
              <a:rPr lang="ru-RU" dirty="0" smtClean="0"/>
              <a:t>. Зимой наледи, русловые и обширные грунтовые. Вскрывается во 2-й половине мая—начале июня. Ледоход длится от 2 до 18 суток, сопровождается заторами.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Shef\Downloads\878802_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857752" y="571480"/>
            <a:ext cx="3429000" cy="2743200"/>
          </a:xfrm>
          <a:prstGeom prst="rect">
            <a:avLst/>
          </a:prstGeom>
          <a:noFill/>
        </p:spPr>
      </p:pic>
      <p:pic>
        <p:nvPicPr>
          <p:cNvPr id="1028" name="Picture 4" descr="C:\Users\Shef\Downloads\es242229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857628"/>
            <a:ext cx="4119566" cy="2624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Хозяйственное использование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i="1" dirty="0" smtClean="0"/>
              <a:t>    </a:t>
            </a:r>
            <a:r>
              <a:rPr lang="ru-RU" sz="3600" dirty="0" smtClean="0"/>
              <a:t>Судоходство: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>Колыма судоходна от устья реки </a:t>
            </a:r>
            <a:r>
              <a:rPr lang="ru-RU" dirty="0" err="1" smtClean="0"/>
              <a:t>Бахапча</a:t>
            </a:r>
            <a:r>
              <a:rPr lang="ru-RU" dirty="0" smtClean="0"/>
              <a:t> (регулярное судоходство — от Сеймчана); навигация 4-5 мес. Основные порты: Сеймчан (Колымское), Зырянка и в устье Черский (Зелёный Мыс).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Shef\Downloads\Recovered_JPEG-Digital-Camera_19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714488"/>
            <a:ext cx="4467228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Хозяйственное использование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Гидроэнергетика</a:t>
            </a:r>
            <a:r>
              <a:rPr lang="ru-RU" sz="3600" i="1" dirty="0" smtClean="0"/>
              <a:t>: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>На реке находится Колымская ГЭС, которая обеспечивает электроэнергией большую часть Магаданской области и Магадана, строится </a:t>
            </a:r>
            <a:r>
              <a:rPr lang="ru-RU" dirty="0" err="1" smtClean="0"/>
              <a:t>Усть-Среднеканская</a:t>
            </a:r>
            <a:r>
              <a:rPr lang="ru-RU" dirty="0" smtClean="0"/>
              <a:t> ГЭС.</a:t>
            </a:r>
            <a:endParaRPr lang="ru-RU" dirty="0"/>
          </a:p>
        </p:txBody>
      </p:sp>
      <p:pic>
        <p:nvPicPr>
          <p:cNvPr id="5122" name="Picture 2" descr="C:\Users\Shef\Downloads\колы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857364"/>
            <a:ext cx="4038600" cy="2920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хозяйственное использование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071546"/>
            <a:ext cx="4495800" cy="557216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Миллиард обручальных колец — ровно столько этих символов супружеской верности можно было бы изготовить из колымского золота, добытого в Магаданской области за 77 лет. А если бы из того же количества золота сделали цепочку диаметром в половину миллиметра, то ее хватило бы на то, чтобы десять раз обмотать нашу планету по экватору.</a:t>
            </a:r>
            <a:endParaRPr lang="ru-RU" dirty="0"/>
          </a:p>
        </p:txBody>
      </p:sp>
      <p:pic>
        <p:nvPicPr>
          <p:cNvPr id="6147" name="Picture 3" descr="C:\Users\Shef\Downloads\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928670"/>
            <a:ext cx="4038600" cy="2630859"/>
          </a:xfrm>
          <a:prstGeom prst="rect">
            <a:avLst/>
          </a:prstGeom>
          <a:noFill/>
        </p:spPr>
      </p:pic>
      <p:pic>
        <p:nvPicPr>
          <p:cNvPr id="2050" name="Picture 2" descr="C:\Users\Shef\Downloads\00000000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643314"/>
            <a:ext cx="3976694" cy="3000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хозяйственное использование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Даже необитаемые, но потенциально золотоносные районы Колымского края тщательно изучены старателями и геологами.</a:t>
            </a:r>
            <a:endParaRPr lang="ru-RU" dirty="0"/>
          </a:p>
        </p:txBody>
      </p:sp>
      <p:pic>
        <p:nvPicPr>
          <p:cNvPr id="7170" name="Picture 2" descr="C:\Users\Shef\Downloads\0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4429156" cy="796908"/>
          </a:xfrm>
        </p:spPr>
        <p:txBody>
          <a:bodyPr/>
          <a:lstStyle/>
          <a:p>
            <a:r>
              <a:rPr lang="ru-RU" dirty="0" smtClean="0"/>
              <a:t>рыбные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142984"/>
            <a:ext cx="4495800" cy="5715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Колыма — река рыбная. Причем рыбой попроще кормят собак — важнейших помощников в местном хозяйстве. На их пропитание может уходить до половины улова. </a:t>
            </a:r>
          </a:p>
          <a:p>
            <a:pPr>
              <a:buNone/>
            </a:pPr>
            <a:r>
              <a:rPr lang="ru-RU" dirty="0" smtClean="0"/>
              <a:t>     В низовьях - рыбалка, рыбный промысел (ряпушка, муксун, сиг, нельма, омуль).</a:t>
            </a:r>
            <a:endParaRPr lang="ru-RU" dirty="0"/>
          </a:p>
        </p:txBody>
      </p:sp>
      <p:pic>
        <p:nvPicPr>
          <p:cNvPr id="3074" name="Picture 2" descr="C:\Users\Shef\Downloads\0_866e6_345afad9_X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85728"/>
            <a:ext cx="4038600" cy="2690717"/>
          </a:xfrm>
          <a:prstGeom prst="rect">
            <a:avLst/>
          </a:prstGeom>
          <a:noFill/>
        </p:spPr>
      </p:pic>
      <p:pic>
        <p:nvPicPr>
          <p:cNvPr id="3075" name="Picture 3" descr="C:\Users\Shef\Downloads\1298975975_harius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214686"/>
            <a:ext cx="3876676" cy="3000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рыбные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Рыба считается «Святой едой», ее здесь чаще вялят на солнце или коптят в специальных шалашах.</a:t>
            </a:r>
          </a:p>
          <a:p>
            <a:endParaRPr lang="ru-RU" dirty="0"/>
          </a:p>
        </p:txBody>
      </p:sp>
      <p:pic>
        <p:nvPicPr>
          <p:cNvPr id="5122" name="Picture 2" descr="C:\Users\Shef\Downloads\8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64861" y="1600200"/>
            <a:ext cx="400527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43296" cy="129697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</a:t>
            </a:r>
            <a:r>
              <a:rPr lang="ru-RU" b="1" dirty="0" smtClean="0"/>
              <a:t>сторические </a:t>
            </a:r>
            <a:r>
              <a:rPr lang="ru-RU" b="1" dirty="0"/>
              <a:t>сведения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785926"/>
            <a:ext cx="3924328" cy="448311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Большая </a:t>
            </a:r>
            <a:r>
              <a:rPr lang="ru-RU" dirty="0"/>
              <a:t>часть лагерей ГУЛАГa находилась в удалённых областях на северо-востоке СССР (как, например, Береглаг на Колыме).</a:t>
            </a:r>
          </a:p>
          <a:p>
            <a:pPr algn="ctr"/>
            <a:endParaRPr lang="ru-RU" dirty="0"/>
          </a:p>
        </p:txBody>
      </p:sp>
      <p:pic>
        <p:nvPicPr>
          <p:cNvPr id="2050" name="Picture 2" descr="C:\Users\Shef\Downloads\fil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400" dirty="0"/>
              <a:t>"</a:t>
            </a:r>
            <a:r>
              <a:rPr lang="ru-RU" sz="1600" dirty="0"/>
              <a:t>Колыма ты, Колыма...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Дальняя планета!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Двенадцать месяцев зима -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Остальное лето."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1026" name="Picture 2" descr="D:\Pictures\Всё моё-всё Сашино\Презентация  по географии(Колыма)\Колым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428736"/>
            <a:ext cx="6715172" cy="5048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74638"/>
            <a:ext cx="6357950" cy="796908"/>
          </a:xfrm>
        </p:spPr>
        <p:txBody>
          <a:bodyPr>
            <a:normAutofit fontScale="90000"/>
          </a:bodyPr>
          <a:lstStyle/>
          <a:p>
            <a:r>
              <a:rPr lang="ru-RU" sz="4000" b="1" u="sng" dirty="0" smtClean="0"/>
              <a:t/>
            </a:r>
            <a:br>
              <a:rPr lang="ru-RU" sz="4000" b="1" u="sng" dirty="0" smtClean="0"/>
            </a:br>
            <a:r>
              <a:rPr lang="ru-RU" sz="4000" dirty="0" smtClean="0"/>
              <a:t>ЛЮБОПЫТНЫЙ   ФАКТ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142984"/>
            <a:ext cx="4467196" cy="548324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/>
              <a:t>В говоре русских старожилов на нижней Колыме (в селе Походск) под влиянием юкагирского языка возникло так называемое «сладкоязычие»: они произносят «</a:t>
            </a:r>
            <a:r>
              <a:rPr lang="ru-RU" dirty="0" err="1"/>
              <a:t>й</a:t>
            </a:r>
            <a:r>
              <a:rPr lang="ru-RU" dirty="0"/>
              <a:t>» вместо «</a:t>
            </a:r>
            <a:r>
              <a:rPr lang="ru-RU" dirty="0" err="1"/>
              <a:t>р</a:t>
            </a:r>
            <a:r>
              <a:rPr lang="ru-RU" dirty="0"/>
              <a:t>» и «л» перед гласными, заменяют шипящие согласные на свистящие, а если кто из местных пытается говорить на литературном русском, старики считают, что те «говорят свысока».</a:t>
            </a:r>
          </a:p>
        </p:txBody>
      </p:sp>
      <p:pic>
        <p:nvPicPr>
          <p:cNvPr id="6146" name="Picture 2" descr="C:\Users\Shef\Downloads\big442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643050"/>
            <a:ext cx="4572000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3050"/>
            <a:ext cx="3929090" cy="655620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ДОСТОПРИМЕЧАТЕЛЬНОСТИ</a:t>
            </a:r>
            <a:r>
              <a:rPr lang="ru-RU" sz="1800" b="0" dirty="0"/>
              <a:t/>
            </a:r>
            <a:br>
              <a:rPr lang="ru-RU" sz="1800" b="0" dirty="0"/>
            </a:br>
            <a:endParaRPr lang="ru-RU" sz="1800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142984"/>
            <a:ext cx="3008313" cy="4983179"/>
          </a:xfrm>
        </p:spPr>
        <p:txBody>
          <a:bodyPr>
            <a:normAutofit/>
          </a:bodyPr>
          <a:lstStyle/>
          <a:p>
            <a:r>
              <a:rPr lang="ru-RU" sz="2800" dirty="0"/>
              <a:t>■ Колымский тракт.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■ Город Черский: музей малых народов.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■ Сеймчанский участок Магаданского заповедника.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■ Озеро Джека Лондона</a:t>
            </a:r>
            <a:r>
              <a:rPr lang="ru-RU" sz="1800" dirty="0"/>
              <a:t>.</a:t>
            </a:r>
          </a:p>
        </p:txBody>
      </p:sp>
      <p:pic>
        <p:nvPicPr>
          <p:cNvPr id="7170" name="Picture 2" descr="C:\Users\Shef\Downloads\0_22112_92871b5d_X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14810" y="0"/>
            <a:ext cx="4686300" cy="3122247"/>
          </a:xfrm>
          <a:prstGeom prst="rect">
            <a:avLst/>
          </a:prstGeom>
          <a:noFill/>
        </p:spPr>
      </p:pic>
      <p:pic>
        <p:nvPicPr>
          <p:cNvPr id="7171" name="Picture 3" descr="C:\Users\Shef\Downloads\1319045192_2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286124"/>
            <a:ext cx="4714876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73050"/>
            <a:ext cx="6072230" cy="65562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заключение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071546"/>
            <a:ext cx="3714776" cy="578645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Река Колыма ещё не раскрыла своих загадок… она красива, величава и загадочна.. Чем не перспективный рекреационный район?.. И хочется верить, что  люди  освоят её богатства и придут сюда навсегда, построив новые города и посёлки.</a:t>
            </a:r>
            <a:endParaRPr lang="ru-RU" sz="2800" dirty="0"/>
          </a:p>
        </p:txBody>
      </p:sp>
      <p:pic>
        <p:nvPicPr>
          <p:cNvPr id="8194" name="Picture 2" descr="C:\Users\Shef\Downloads\DSC006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571612"/>
            <a:ext cx="4786346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857232"/>
            <a:ext cx="7772400" cy="4911743"/>
          </a:xfrm>
        </p:spPr>
        <p:txBody>
          <a:bodyPr>
            <a:normAutofit/>
          </a:bodyPr>
          <a:lstStyle/>
          <a:p>
            <a:r>
              <a:rPr lang="ru-RU" sz="1400" dirty="0" err="1" smtClean="0"/>
              <a:t>География.Энциклопедия</a:t>
            </a:r>
            <a:r>
              <a:rPr lang="ru-RU" sz="1400" dirty="0" smtClean="0"/>
              <a:t> для детей, М.,  </a:t>
            </a:r>
            <a:r>
              <a:rPr lang="ru-RU" sz="1400" dirty="0" err="1" smtClean="0"/>
              <a:t>Аванта+</a:t>
            </a:r>
            <a:r>
              <a:rPr lang="ru-RU" sz="1400" dirty="0" smtClean="0"/>
              <a:t>, 2005.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ru-RU" sz="1400" dirty="0" smtClean="0"/>
              <a:t> Колыма. </a:t>
            </a:r>
            <a:r>
              <a:rPr lang="ru-RU" sz="1400" dirty="0" err="1" smtClean="0"/>
              <a:t>Википедия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ru-RU" sz="1400" dirty="0" smtClean="0"/>
              <a:t>Река Колыма. БЭС, 1991.,  М.,»Советская энциклопедия»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en-US" sz="1400" dirty="0" smtClean="0"/>
              <a:t>all-abolut-russia.ru</a:t>
            </a:r>
            <a:br>
              <a:rPr lang="en-US" sz="1400" dirty="0" smtClean="0"/>
            </a:br>
            <a:r>
              <a:rPr lang="en-US" sz="1400" dirty="0" smtClean="0"/>
              <a:t>Fototerra.ru</a:t>
            </a:r>
            <a:br>
              <a:rPr lang="en-US" sz="1400" dirty="0" smtClean="0"/>
            </a:br>
            <a:r>
              <a:rPr lang="en-US" sz="1400" dirty="0" smtClean="0"/>
              <a:t>foto-planeta.com</a:t>
            </a:r>
            <a:br>
              <a:rPr lang="en-US" sz="1400" dirty="0" smtClean="0"/>
            </a:br>
            <a:r>
              <a:rPr lang="en-US" sz="1400" dirty="0" smtClean="0"/>
              <a:t>hiero.ru</a:t>
            </a:r>
            <a:br>
              <a:rPr lang="en-US" sz="1400" dirty="0" smtClean="0"/>
            </a:br>
            <a:r>
              <a:rPr lang="en-US" sz="1400" dirty="0" smtClean="0"/>
              <a:t>photo/kolymy.ucoz.ru</a:t>
            </a:r>
            <a:br>
              <a:rPr lang="en-US" sz="1400" dirty="0" smtClean="0"/>
            </a:br>
            <a:r>
              <a:rPr lang="en-US" sz="1400" dirty="0" smtClean="0"/>
              <a:t>skitalets.ru</a:t>
            </a:r>
            <a:br>
              <a:rPr lang="en-US" sz="1400" dirty="0" smtClean="0"/>
            </a:br>
            <a:r>
              <a:rPr lang="en-US" sz="1400" dirty="0" smtClean="0"/>
              <a:t>viewmap.org</a:t>
            </a:r>
            <a:br>
              <a:rPr lang="en-US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en-US" sz="1400" dirty="0" smtClean="0"/>
              <a:t>http://dictionary.sensagent.com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en-US" sz="1400" dirty="0" smtClean="0"/>
              <a:t>http://yandex.ru/images/search</a:t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http//geosfera.info/</a:t>
            </a:r>
            <a:r>
              <a:rPr lang="en-US" sz="1400" dirty="0" err="1" smtClean="0"/>
              <a:t>evropa</a:t>
            </a:r>
            <a:r>
              <a:rPr lang="en-US" sz="1400" dirty="0" smtClean="0"/>
              <a:t>/</a:t>
            </a:r>
            <a:r>
              <a:rPr lang="en-US" sz="1400" dirty="0" err="1" smtClean="0"/>
              <a:t>russia</a:t>
            </a:r>
            <a:r>
              <a:rPr lang="en-US" sz="1400" dirty="0" smtClean="0"/>
              <a:t>/1054-rolyma-reka-rossii.html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214291"/>
            <a:ext cx="7772400" cy="57150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Литература.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496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43296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география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000108"/>
            <a:ext cx="4495800" cy="58578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/>
              <a:t>Река образуется от слияния рек </a:t>
            </a:r>
            <a:r>
              <a:rPr lang="ru-RU" dirty="0" err="1" smtClean="0"/>
              <a:t>Аян-Юрях</a:t>
            </a:r>
            <a:r>
              <a:rPr lang="ru-RU" dirty="0" smtClean="0"/>
              <a:t> и Кулу, берущих начало на </a:t>
            </a:r>
            <a:r>
              <a:rPr lang="ru-RU" dirty="0" err="1" smtClean="0"/>
              <a:t>Охотско-Колымском</a:t>
            </a:r>
            <a:r>
              <a:rPr lang="ru-RU" dirty="0" smtClean="0"/>
              <a:t> нагорье, впадает в Колымский</a:t>
            </a:r>
            <a:r>
              <a:rPr lang="en-US" dirty="0" smtClean="0"/>
              <a:t>  </a:t>
            </a:r>
            <a:r>
              <a:rPr lang="ru-RU" dirty="0" smtClean="0"/>
              <a:t>залив </a:t>
            </a:r>
            <a:r>
              <a:rPr lang="ru-RU" dirty="0" err="1" smtClean="0"/>
              <a:t>Восточно</a:t>
            </a:r>
            <a:r>
              <a:rPr lang="en-US" dirty="0" smtClean="0"/>
              <a:t>-C</a:t>
            </a:r>
            <a:r>
              <a:rPr lang="ru-RU" dirty="0" err="1" smtClean="0"/>
              <a:t>ибирского</a:t>
            </a:r>
            <a:r>
              <a:rPr lang="ru-RU" dirty="0" smtClean="0"/>
              <a:t>  моря. </a:t>
            </a:r>
          </a:p>
          <a:p>
            <a:pPr>
              <a:buNone/>
            </a:pPr>
            <a:r>
              <a:rPr lang="ru-RU" dirty="0" smtClean="0"/>
              <a:t>Длина 2129 км (от истока реки </a:t>
            </a:r>
            <a:r>
              <a:rPr lang="ru-RU" dirty="0" err="1" smtClean="0"/>
              <a:t>Кеньеличи</a:t>
            </a:r>
            <a:r>
              <a:rPr lang="ru-RU" dirty="0" smtClean="0"/>
              <a:t>, правой составляющей реки Кулу, — 2513 км), из них около 1,4 тыс. км она течёт по территории Магаданской области, остальное по территории Якутии. </a:t>
            </a:r>
            <a:endParaRPr lang="ru-RU" dirty="0"/>
          </a:p>
        </p:txBody>
      </p:sp>
      <p:pic>
        <p:nvPicPr>
          <p:cNvPr id="6" name="Picture 2" descr="D:\Pictures\Всё моё-всё Сашино\Презентация  по географии(Колыма)\reka_Kolima_kart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785794"/>
            <a:ext cx="4643438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57544" cy="939784"/>
          </a:xfrm>
        </p:spPr>
        <p:txBody>
          <a:bodyPr/>
          <a:lstStyle/>
          <a:p>
            <a:r>
              <a:rPr lang="ru-RU" dirty="0" smtClean="0"/>
              <a:t>география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214422"/>
            <a:ext cx="4495800" cy="491174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Впадает в Колымский залив Восточносибирского моря тремя главными протоками: </a:t>
            </a:r>
            <a:r>
              <a:rPr lang="ru-RU" i="1" dirty="0" smtClean="0"/>
              <a:t>Колымская (Каменная)</a:t>
            </a:r>
            <a:r>
              <a:rPr lang="ru-RU" dirty="0" smtClean="0"/>
              <a:t>, правая, судоходная, </a:t>
            </a:r>
            <a:r>
              <a:rPr lang="ru-RU" i="1" dirty="0" err="1" smtClean="0"/>
              <a:t>Походская</a:t>
            </a:r>
            <a:r>
              <a:rPr lang="ru-RU" dirty="0" smtClean="0"/>
              <a:t> и </a:t>
            </a:r>
            <a:r>
              <a:rPr lang="ru-RU" i="1" dirty="0" err="1" smtClean="0"/>
              <a:t>Чукочья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Длина дельты 110 км, площадь 3000 км².</a:t>
            </a:r>
            <a:endParaRPr lang="en-US" dirty="0" smtClean="0"/>
          </a:p>
          <a:p>
            <a:r>
              <a:rPr lang="ru-RU" dirty="0" smtClean="0"/>
              <a:t>Площадь бассейна 643 тыс. кв.км</a:t>
            </a:r>
            <a:endParaRPr lang="ru-RU" dirty="0"/>
          </a:p>
        </p:txBody>
      </p:sp>
      <p:pic>
        <p:nvPicPr>
          <p:cNvPr id="1026" name="Picture 2" descr="C:\Users\Shef\Downloads\0_21ed4_4dedf577_X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14290"/>
            <a:ext cx="4038600" cy="2690717"/>
          </a:xfrm>
          <a:prstGeom prst="rect">
            <a:avLst/>
          </a:prstGeom>
          <a:noFill/>
        </p:spPr>
      </p:pic>
      <p:pic>
        <p:nvPicPr>
          <p:cNvPr id="2050" name="Picture 2" descr="C:\Users\Shef\Downloads\306634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500" y="3286124"/>
            <a:ext cx="4762500" cy="278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исторические сведения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14422"/>
            <a:ext cx="4495800" cy="564357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Открытие Колымы русскими последовало вслед за открытием реки </a:t>
            </a:r>
            <a:r>
              <a:rPr lang="ru-RU" u="sng" dirty="0" smtClean="0"/>
              <a:t>Индигирки</a:t>
            </a:r>
            <a:r>
              <a:rPr lang="ru-RU" dirty="0" smtClean="0"/>
              <a:t> и </a:t>
            </a:r>
            <a:r>
              <a:rPr lang="ru-RU" u="sng" dirty="0" err="1" smtClean="0"/>
              <a:t>Алазеи</a:t>
            </a:r>
            <a:r>
              <a:rPr lang="ru-RU" dirty="0" smtClean="0"/>
              <a:t>, открытых казаками в 1638—39 гг., либо уже в 1644 г. казак Михаил </a:t>
            </a:r>
            <a:r>
              <a:rPr lang="ru-RU" dirty="0" err="1" smtClean="0"/>
              <a:t>Стадухин</a:t>
            </a:r>
            <a:r>
              <a:rPr lang="ru-RU" dirty="0" smtClean="0"/>
              <a:t> основал на Колыме </a:t>
            </a:r>
            <a:r>
              <a:rPr lang="ru-RU" dirty="0" err="1" smtClean="0"/>
              <a:t>Нижнеколымское</a:t>
            </a:r>
            <a:r>
              <a:rPr lang="ru-RU" dirty="0" smtClean="0"/>
              <a:t> зимовье и доставил первое сведение о воинственных чукчах. Вскоре из </a:t>
            </a:r>
            <a:r>
              <a:rPr lang="ru-RU" dirty="0" err="1" smtClean="0"/>
              <a:t>Нижнеколымского</a:t>
            </a:r>
            <a:r>
              <a:rPr lang="ru-RU" dirty="0" smtClean="0"/>
              <a:t> зимовья, обращённого в укрепление, или острог, начали делаться поиски к востоку для отыскания новых земель (в 1647 и 1648 </a:t>
            </a:r>
            <a:r>
              <a:rPr lang="ru-RU" dirty="0" err="1" smtClean="0"/>
              <a:t>гг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  <p:pic>
        <p:nvPicPr>
          <p:cNvPr id="4098" name="Picture 2" descr="C:\Users\Shef\Downloads\Semen_Dejnev.1984-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85926"/>
            <a:ext cx="4495800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исторические сведения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14422"/>
            <a:ext cx="4495800" cy="54292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Отсюда же не раз предпринимались морские и сухопутные экспедиции для открытия и описи берегов и соседних с ними островов. </a:t>
            </a:r>
          </a:p>
          <a:p>
            <a:pPr>
              <a:buNone/>
            </a:pPr>
            <a:r>
              <a:rPr lang="ru-RU" dirty="0" smtClean="0"/>
              <a:t>           Дмитрий Лаптев в 1741 г., описывая Колымское прибрежье, соорудил на устье Каменной Колымы опознавательный знак, или маяк. </a:t>
            </a:r>
          </a:p>
          <a:p>
            <a:pPr>
              <a:buNone/>
            </a:pPr>
            <a:r>
              <a:rPr lang="ru-RU" dirty="0" smtClean="0"/>
              <a:t>            Отсюда же шли экспедиции Врангеля, </a:t>
            </a:r>
            <a:r>
              <a:rPr lang="ru-RU" dirty="0" err="1" smtClean="0"/>
              <a:t>Биллингса</a:t>
            </a:r>
            <a:r>
              <a:rPr lang="ru-RU" dirty="0" smtClean="0"/>
              <a:t>  и других.</a:t>
            </a:r>
          </a:p>
          <a:p>
            <a:endParaRPr lang="ru-RU" dirty="0"/>
          </a:p>
        </p:txBody>
      </p:sp>
      <p:pic>
        <p:nvPicPr>
          <p:cNvPr id="1026" name="Picture 2" descr="C:\Users\Shef\Downloads\Semen_Dejnev.1984-6-288x3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357298"/>
            <a:ext cx="4000528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ШАТРОМ РАСКИНУЛОСЬ НАДО МНОЮ НЕБО.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ЛАЗУРЬЮ РАЗЛИВАЕТСЯ РАССВЕТ.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ЗЕМЛЯ, ПРИТОРМОЗВШАЯ НА ВРЕМЯ,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СНОВА НАЧИНАЕТ СВОЙ РАЗБЕГ.</a:t>
            </a:r>
          </a:p>
        </p:txBody>
      </p:sp>
      <p:pic>
        <p:nvPicPr>
          <p:cNvPr id="2050" name="Picture 2" descr="D:\Pictures\Всё моё-всё Сашино\Презентация  по географии(Колыма)\content-19_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20056"/>
            <a:ext cx="678661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притоки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14422"/>
            <a:ext cx="4495800" cy="52864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 </a:t>
            </a:r>
            <a:r>
              <a:rPr lang="ru-RU" dirty="0" smtClean="0"/>
              <a:t>Наиболее крупные притоки: Таскан, Сеймчан Поповка, Ясачная, Зырянка, </a:t>
            </a:r>
            <a:r>
              <a:rPr lang="ru-RU" dirty="0" err="1" smtClean="0"/>
              <a:t>Ожогина</a:t>
            </a:r>
            <a:r>
              <a:rPr lang="ru-RU" dirty="0" smtClean="0"/>
              <a:t>, </a:t>
            </a:r>
            <a:r>
              <a:rPr lang="ru-RU" dirty="0" err="1" smtClean="0"/>
              <a:t>Седедема</a:t>
            </a:r>
            <a:r>
              <a:rPr lang="ru-RU" dirty="0" smtClean="0"/>
              <a:t> — слева; 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Бахапча</a:t>
            </a:r>
            <a:r>
              <a:rPr lang="ru-RU" dirty="0" smtClean="0"/>
              <a:t>, </a:t>
            </a:r>
            <a:r>
              <a:rPr lang="ru-RU" dirty="0" err="1" smtClean="0"/>
              <a:t>Буюнда</a:t>
            </a:r>
            <a:r>
              <a:rPr lang="ru-RU" dirty="0" smtClean="0"/>
              <a:t>,      Балыгычан, </a:t>
            </a:r>
            <a:r>
              <a:rPr lang="ru-RU" dirty="0" err="1" smtClean="0"/>
              <a:t>Сугой</a:t>
            </a:r>
            <a:r>
              <a:rPr lang="ru-RU" dirty="0" smtClean="0"/>
              <a:t>, </a:t>
            </a:r>
            <a:r>
              <a:rPr lang="ru-RU" dirty="0" err="1" smtClean="0"/>
              <a:t>Коркодон</a:t>
            </a:r>
            <a:r>
              <a:rPr lang="ru-RU" dirty="0" smtClean="0"/>
              <a:t>, Каменка, Берёзовка, </a:t>
            </a:r>
            <a:r>
              <a:rPr lang="ru-RU" dirty="0" err="1" smtClean="0"/>
              <a:t>Омолон</a:t>
            </a:r>
            <a:r>
              <a:rPr lang="ru-RU" dirty="0" smtClean="0"/>
              <a:t>, </a:t>
            </a:r>
            <a:r>
              <a:rPr lang="ru-RU" dirty="0" err="1" smtClean="0"/>
              <a:t>Анюй</a:t>
            </a:r>
            <a:r>
              <a:rPr lang="ru-RU" dirty="0" smtClean="0"/>
              <a:t> – справа.</a:t>
            </a:r>
          </a:p>
          <a:p>
            <a:pPr>
              <a:buNone/>
            </a:pPr>
            <a:r>
              <a:rPr lang="en-US" dirty="0" smtClean="0"/>
              <a:t>   </a:t>
            </a:r>
            <a:endParaRPr lang="ru-RU" dirty="0"/>
          </a:p>
        </p:txBody>
      </p:sp>
      <p:pic>
        <p:nvPicPr>
          <p:cNvPr id="8194" name="Picture 2" descr="C:\Users\Shef\Downloads\rfhnf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571612"/>
            <a:ext cx="4214842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питание реки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142984"/>
            <a:ext cx="4495800" cy="535785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Питание реки смешанное: снеговое (47%), дождевое (42%) и подземное (11%). Половодье с середины мая по сентябрь. Размах колебаний уровня до 14 м. Средний расход воды у </a:t>
            </a:r>
            <a:r>
              <a:rPr lang="ru-RU" dirty="0" err="1" smtClean="0">
                <a:hlinkClick r:id="rId2" tooltip="Среднеколымск"/>
              </a:rPr>
              <a:t>Среднеколымска</a:t>
            </a:r>
            <a:r>
              <a:rPr lang="ru-RU" dirty="0" smtClean="0"/>
              <a:t> (641 км от устья) 2250 м³/с, наибольший — 25 100 м³/с (июнь), наименьший — 23,5 м³/с (апрель). Годовой сток в устье 123 км (3900 м³/с). Средний годовой сток наносов 5,5 млн. т.</a:t>
            </a:r>
            <a:endParaRPr lang="ru-RU" dirty="0"/>
          </a:p>
        </p:txBody>
      </p:sp>
      <p:pic>
        <p:nvPicPr>
          <p:cNvPr id="5" name="Picture 3" descr="C:\Users\Shef\Downloads\0_b96aa_77ccf4b4_ori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500174"/>
            <a:ext cx="4038600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482</Words>
  <Application>Microsoft Office PowerPoint</Application>
  <PresentationFormat>Экран (4:3)</PresentationFormat>
  <Paragraphs>55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МОУ «Сош №72»   Река Колыма.</vt:lpstr>
      <vt:lpstr>"Колыма ты, Колыма... Дальняя планета! Двенадцать месяцев зима -  Остальное лето." </vt:lpstr>
      <vt:lpstr>география</vt:lpstr>
      <vt:lpstr>география</vt:lpstr>
      <vt:lpstr>исторические сведения</vt:lpstr>
      <vt:lpstr>исторические сведения</vt:lpstr>
      <vt:lpstr>ШАТРОМ РАСКИНУЛОСЬ НАДО МНОЮ НЕБО. ЛАЗУРЬЮ РАЗЛИВАЕТСЯ РАССВЕТ. ЗЕМЛЯ, ПРИТОРМОЗВШАЯ НА ВРЕМЯ, СНОВА НАЧИНАЕТ СВОЙ РАЗБЕГ.</vt:lpstr>
      <vt:lpstr>притоки</vt:lpstr>
      <vt:lpstr>питание реки</vt:lpstr>
      <vt:lpstr>Слайд 10</vt:lpstr>
      <vt:lpstr>Режим реки</vt:lpstr>
      <vt:lpstr>режим реки</vt:lpstr>
      <vt:lpstr>Хозяйственное использование</vt:lpstr>
      <vt:lpstr>Хозяйственное использование</vt:lpstr>
      <vt:lpstr>хозяйственное использование</vt:lpstr>
      <vt:lpstr>хозяйственное использование</vt:lpstr>
      <vt:lpstr>рыбные ресурсы</vt:lpstr>
      <vt:lpstr>рыбные ресурсы</vt:lpstr>
      <vt:lpstr>исторические сведения </vt:lpstr>
      <vt:lpstr> ЛЮБОПЫТНЫЙ   ФАКТ </vt:lpstr>
      <vt:lpstr>ДОСТОПРИМЕЧАТЕЛЬНОСТИ </vt:lpstr>
      <vt:lpstr>заключение</vt:lpstr>
      <vt:lpstr>География.Энциклопедия для детей, М.,  Аванта+, 2005.   Колыма. Википедия Река Колыма. БЭС, 1991.,  М.,»Советская энциклопедия»   all-abolut-russia.ru Fototerra.ru foto-planeta.com hiero.ru photo/kolymy.ucoz.ru skitalets.ru viewmap.org   http://dictionary.sensagent.com  http://yandex.ru/images/search  http//geosfera.info/evropa/russia/1054-rolyma-reka-rossii.html   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User</cp:lastModifiedBy>
  <cp:revision>30</cp:revision>
  <dcterms:created xsi:type="dcterms:W3CDTF">2014-11-11T15:00:49Z</dcterms:created>
  <dcterms:modified xsi:type="dcterms:W3CDTF">2023-07-06T09:20:28Z</dcterms:modified>
</cp:coreProperties>
</file>