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82" r:id="rId3"/>
    <p:sldId id="257" r:id="rId4"/>
    <p:sldId id="260" r:id="rId5"/>
    <p:sldId id="279" r:id="rId6"/>
    <p:sldId id="261" r:id="rId7"/>
    <p:sldId id="259" r:id="rId8"/>
    <p:sldId id="258" r:id="rId9"/>
    <p:sldId id="263" r:id="rId10"/>
    <p:sldId id="264" r:id="rId11"/>
    <p:sldId id="265" r:id="rId12"/>
    <p:sldId id="266" r:id="rId13"/>
    <p:sldId id="267" r:id="rId14"/>
    <p:sldId id="272" r:id="rId15"/>
    <p:sldId id="268" r:id="rId16"/>
    <p:sldId id="275" r:id="rId17"/>
    <p:sldId id="269" r:id="rId18"/>
    <p:sldId id="276" r:id="rId19"/>
    <p:sldId id="277" r:id="rId20"/>
    <p:sldId id="278" r:id="rId21"/>
    <p:sldId id="273" r:id="rId22"/>
    <p:sldId id="28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8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3200"/>
            </a:pPr>
            <a:r>
              <a:rPr lang="ru-RU" sz="3200" dirty="0" smtClean="0"/>
              <a:t>Опрос</a:t>
            </a:r>
            <a:r>
              <a:rPr lang="ru-RU" sz="3200" baseline="0" dirty="0" smtClean="0"/>
              <a:t> показал</a:t>
            </a:r>
          </a:p>
        </c:rich>
      </c:tx>
      <c:layout>
        <c:manualLayout>
          <c:xMode val="edge"/>
          <c:yMode val="edge"/>
          <c:x val="0.39135415478501284"/>
          <c:y val="4.2592592592592592E-2"/>
        </c:manualLayout>
      </c:layout>
    </c:title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explosion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019-46D5-B8B8-F4CE7CB47693}"/>
              </c:ext>
            </c:extLst>
          </c:dPt>
          <c:dPt>
            <c:idx val="1"/>
            <c:explosion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019-46D5-B8B8-F4CE7CB47693}"/>
              </c:ext>
            </c:extLst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4800" b="1"/>
                  </a:pPr>
                  <a:endParaRPr lang="ru-RU"/>
                </a:p>
              </c:txPr>
            </c:dLbl>
            <c:dLbl>
              <c:idx val="1"/>
              <c:layout>
                <c:manualLayout>
                  <c:x val="9.8517071141412064E-3"/>
                  <c:y val="7.4803149606299268E-5"/>
                </c:manualLayout>
              </c:layout>
              <c:spPr/>
              <c:txPr>
                <a:bodyPr/>
                <a:lstStyle/>
                <a:p>
                  <a:pPr>
                    <a:defRPr sz="4800" b="1"/>
                  </a:pPr>
                  <a:endParaRPr lang="ru-RU"/>
                </a:p>
              </c:txPr>
              <c:showPercent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019-46D5-B8B8-F4CE7CB47693}"/>
                </c:ext>
              </c:extLst>
            </c:dLbl>
            <c:dLbl>
              <c:idx val="2"/>
              <c:delete val="1"/>
            </c:dLbl>
            <c:dLbl>
              <c:idx val="3"/>
              <c:delete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4800"/>
                </a:pPr>
                <a:endParaRPr lang="ru-RU"/>
              </a:p>
            </c:txPr>
            <c:showPercent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2"/>
                <c:pt idx="0">
                  <c:v>Хотят узнать больше о Саратовских фестивалях и совершить "Тур выходного дня"</c:v>
                </c:pt>
                <c:pt idx="1">
                  <c:v>Не хотят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0.98</c:v>
                </c:pt>
                <c:pt idx="1">
                  <c:v>2.0000000000000032E-2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019-46D5-B8B8-F4CE7CB47693}"/>
            </c:ext>
          </c:extLst>
        </c:ser>
        <c:dLbls>
          <c:showPercent val="1"/>
        </c:dLbls>
      </c:pie3D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64794506211122826"/>
          <c:y val="0.21811665208515604"/>
          <c:w val="0.34372160364409554"/>
          <c:h val="0.62733158355205598"/>
        </c:manualLayout>
      </c:layout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8992F-1B0C-4937-BBE1-F3DD7005AE1B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24F6B50-8731-4C9F-A2B8-2FE992C136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8992F-1B0C-4937-BBE1-F3DD7005AE1B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F6B50-8731-4C9F-A2B8-2FE992C13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8992F-1B0C-4937-BBE1-F3DD7005AE1B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F6B50-8731-4C9F-A2B8-2FE992C13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8992F-1B0C-4937-BBE1-F3DD7005AE1B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F6B50-8731-4C9F-A2B8-2FE992C136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8992F-1B0C-4937-BBE1-F3DD7005AE1B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4F6B50-8731-4C9F-A2B8-2FE992C13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8992F-1B0C-4937-BBE1-F3DD7005AE1B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F6B50-8731-4C9F-A2B8-2FE992C136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8992F-1B0C-4937-BBE1-F3DD7005AE1B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F6B50-8731-4C9F-A2B8-2FE992C136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8992F-1B0C-4937-BBE1-F3DD7005AE1B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F6B50-8731-4C9F-A2B8-2FE992C13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8992F-1B0C-4937-BBE1-F3DD7005AE1B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F6B50-8731-4C9F-A2B8-2FE992C13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8992F-1B0C-4937-BBE1-F3DD7005AE1B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F6B50-8731-4C9F-A2B8-2FE992C136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8992F-1B0C-4937-BBE1-F3DD7005AE1B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4F6B50-8731-4C9F-A2B8-2FE992C136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238992F-1B0C-4937-BBE1-F3DD7005AE1B}" type="datetimeFigureOut">
              <a:rPr lang="ru-RU" smtClean="0"/>
              <a:pPr/>
              <a:t>06.07.2023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24F6B50-8731-4C9F-A2B8-2FE992C13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cover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3571876"/>
            <a:ext cx="6572296" cy="178595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Автор: </a:t>
            </a:r>
            <a:r>
              <a:rPr lang="ru-RU" dirty="0" err="1" smtClean="0"/>
              <a:t>Сарафанникова</a:t>
            </a:r>
            <a:r>
              <a:rPr lang="ru-RU" dirty="0" smtClean="0"/>
              <a:t> Елена,</a:t>
            </a:r>
          </a:p>
          <a:p>
            <a:r>
              <a:rPr lang="ru-RU" dirty="0" smtClean="0"/>
              <a:t> 9б класс, МОУ «СОШ№ 72»</a:t>
            </a:r>
          </a:p>
          <a:p>
            <a:r>
              <a:rPr lang="ru-RU" dirty="0" smtClean="0"/>
              <a:t>Руководитель: Шевченко Светлана Михайловна, учитель географии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Саратовские фестивали</a:t>
            </a:r>
            <a:endParaRPr lang="ru-RU" sz="5400" b="1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7246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Фестиваль национальных культур «Мы вместе» (Татищево)</a:t>
            </a:r>
            <a:endParaRPr lang="ru-RU" b="1" dirty="0"/>
          </a:p>
        </p:txBody>
      </p:sp>
      <p:pic>
        <p:nvPicPr>
          <p:cNvPr id="3074" name="Picture 2" descr="C:\Users\Shef\Desktop\фестиваль\Саратовские фестивали. Сарафанникова 9Б\Национальные культуры - Татищево\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3" y="1285860"/>
            <a:ext cx="4214842" cy="3143272"/>
          </a:xfrm>
          <a:prstGeom prst="rect">
            <a:avLst/>
          </a:prstGeom>
          <a:noFill/>
        </p:spPr>
      </p:pic>
      <p:pic>
        <p:nvPicPr>
          <p:cNvPr id="3075" name="Picture 3" descr="C:\Users\Shef\Desktop\фестиваль\Саратовские фестивали. Сарафанникова 9Б\Национальные культуры - Татищево\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285860"/>
            <a:ext cx="4024314" cy="3143272"/>
          </a:xfrm>
          <a:prstGeom prst="rect">
            <a:avLst/>
          </a:prstGeom>
          <a:noFill/>
        </p:spPr>
      </p:pic>
      <p:pic>
        <p:nvPicPr>
          <p:cNvPr id="3076" name="Picture 4" descr="C:\Users\Shef\Desktop\фестиваль\Саратовские фестивали. Сарафанникова 9Б\Национальные культуры - Татищево\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3857628"/>
            <a:ext cx="4286280" cy="2857520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3428992" cy="221457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Экологический фестиваль «Чистая Нота». (Саратов) </a:t>
            </a:r>
            <a:endParaRPr lang="ru-RU" dirty="0"/>
          </a:p>
        </p:txBody>
      </p:sp>
      <p:pic>
        <p:nvPicPr>
          <p:cNvPr id="4098" name="Picture 2" descr="C:\Users\Shef\Desktop\фестиваль\Саратовские фестивали. Сарафанникова 9Б\Чистая нота - Саратов\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00430" y="0"/>
            <a:ext cx="5500726" cy="3357562"/>
          </a:xfrm>
          <a:prstGeom prst="rect">
            <a:avLst/>
          </a:prstGeom>
          <a:noFill/>
        </p:spPr>
      </p:pic>
      <p:pic>
        <p:nvPicPr>
          <p:cNvPr id="4099" name="Picture 3" descr="C:\Users\Shef\Desktop\фестиваль\Саратовские фестивали. Сарафанникова 9Б\Чистая нота - Саратов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876"/>
            <a:ext cx="9144000" cy="3286124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4286280" cy="215423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Фестиваль семейного отдыха «</a:t>
            </a:r>
            <a:r>
              <a:rPr lang="ru-RU" b="1" dirty="0" err="1" smtClean="0"/>
              <a:t>Хвалынская</a:t>
            </a:r>
            <a:r>
              <a:rPr lang="ru-RU" b="1" dirty="0" smtClean="0"/>
              <a:t> Волна»!</a:t>
            </a:r>
            <a:r>
              <a:rPr lang="ru-RU" b="1" i="1" dirty="0" smtClean="0"/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0" y="2571744"/>
            <a:ext cx="2500298" cy="3448056"/>
          </a:xfrm>
        </p:spPr>
        <p:txBody>
          <a:bodyPr/>
          <a:lstStyle/>
          <a:p>
            <a:r>
              <a:rPr lang="ru-RU" b="1" dirty="0" smtClean="0"/>
              <a:t>Девиз фестиваля: «Активное долголетие! Диалог поколений! Здоровые сердца!»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5122" name="Picture 2" descr="C:\Users\Shef\Desktop\фестиваль\Саратовские фестивали. Сарафанникова 9Б\(семейный отдых) Хвалынская волна - Хвалынск\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37412" y="0"/>
            <a:ext cx="3406588" cy="4572000"/>
          </a:xfrm>
          <a:prstGeom prst="rect">
            <a:avLst/>
          </a:prstGeom>
          <a:noFill/>
        </p:spPr>
      </p:pic>
      <p:pic>
        <p:nvPicPr>
          <p:cNvPr id="5123" name="Picture 3" descr="C:\Users\Shef\Desktop\фестиваль\Саратовские фестивали. Сарафанникова 9Б\(семейный отдых) Хвалынская волна - Хвалынск\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071810"/>
            <a:ext cx="4572032" cy="3643338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7772400" cy="1000108"/>
          </a:xfrm>
        </p:spPr>
        <p:txBody>
          <a:bodyPr>
            <a:normAutofit/>
          </a:bodyPr>
          <a:lstStyle/>
          <a:p>
            <a:r>
              <a:rPr lang="ru-RU" b="1" dirty="0" smtClean="0"/>
              <a:t>Фестиваль арбузов (Ровное)</a:t>
            </a:r>
            <a:endParaRPr lang="ru-RU" b="1" dirty="0"/>
          </a:p>
        </p:txBody>
      </p:sp>
      <p:pic>
        <p:nvPicPr>
          <p:cNvPr id="6146" name="Picture 2" descr="C:\Users\Shef\Desktop\фестиваль\Саратовские фестивали. Сарафанникова 9Б\Арбузы - Ровное\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4071934" cy="3357586"/>
          </a:xfrm>
          <a:prstGeom prst="rect">
            <a:avLst/>
          </a:prstGeom>
          <a:noFill/>
        </p:spPr>
      </p:pic>
      <p:pic>
        <p:nvPicPr>
          <p:cNvPr id="6147" name="Picture 3" descr="C:\Users\Shef\Desktop\фестиваль\Саратовские фестивали. Сарафанникова 9Б\Арбузы - Ровное\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256"/>
            <a:ext cx="4071934" cy="2571744"/>
          </a:xfrm>
          <a:prstGeom prst="rect">
            <a:avLst/>
          </a:prstGeom>
          <a:noFill/>
        </p:spPr>
      </p:pic>
      <p:pic>
        <p:nvPicPr>
          <p:cNvPr id="1026" name="Picture 2" descr="C:\Users\Shef\Desktop\c3l3gi3mhc1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928670"/>
            <a:ext cx="5072066" cy="3714776"/>
          </a:xfrm>
          <a:prstGeom prst="rect">
            <a:avLst/>
          </a:prstGeom>
          <a:noFill/>
        </p:spPr>
      </p:pic>
      <p:pic>
        <p:nvPicPr>
          <p:cNvPr id="1027" name="Picture 3" descr="C:\Users\Shef\Desktop\arbuz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4000504"/>
            <a:ext cx="3657600" cy="2857496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57232"/>
          </a:xfrm>
        </p:spPr>
        <p:txBody>
          <a:bodyPr>
            <a:normAutofit/>
          </a:bodyPr>
          <a:lstStyle/>
          <a:p>
            <a:r>
              <a:rPr lang="ru-RU" b="1" dirty="0" smtClean="0"/>
              <a:t>Фестиваль клубники (Балаково)</a:t>
            </a:r>
            <a:endParaRPr lang="ru-RU" b="1" dirty="0"/>
          </a:p>
        </p:txBody>
      </p:sp>
      <p:pic>
        <p:nvPicPr>
          <p:cNvPr id="7170" name="Picture 2" descr="C:\Users\Shef\Desktop\фестиваль\Саратовские фестивали. Сарафанникова 9Б\Клубника - Балаково\Фестиваль 201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239000" y="0"/>
            <a:ext cx="1905000" cy="2857500"/>
          </a:xfrm>
          <a:prstGeom prst="rect">
            <a:avLst/>
          </a:prstGeom>
          <a:noFill/>
        </p:spPr>
      </p:pic>
      <p:pic>
        <p:nvPicPr>
          <p:cNvPr id="7171" name="Picture 3" descr="C:\Users\Shef\Desktop\фестиваль\Саратовские фестивали. Сарафанникова 9Б\Клубника - Балаково\клубника приехал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33"/>
            <a:ext cx="5786446" cy="3786214"/>
          </a:xfrm>
          <a:prstGeom prst="rect">
            <a:avLst/>
          </a:prstGeom>
          <a:noFill/>
        </p:spPr>
      </p:pic>
      <p:pic>
        <p:nvPicPr>
          <p:cNvPr id="7172" name="Picture 4" descr="C:\Users\Shef\Desktop\фестиваль\Саратовские фестивали. Сарафанникова 9Б\Клубника - Балаково\пирог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928934"/>
            <a:ext cx="4572000" cy="3929066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3786214" cy="2000240"/>
          </a:xfrm>
        </p:spPr>
        <p:txBody>
          <a:bodyPr>
            <a:normAutofit/>
          </a:bodyPr>
          <a:lstStyle/>
          <a:p>
            <a:r>
              <a:rPr lang="ru-RU" b="1" dirty="0" smtClean="0"/>
              <a:t>Фестиваль лезгинки (Саратов)</a:t>
            </a:r>
            <a:endParaRPr lang="ru-RU" b="1" dirty="0"/>
          </a:p>
        </p:txBody>
      </p:sp>
      <p:pic>
        <p:nvPicPr>
          <p:cNvPr id="2051" name="Picture 3" descr="C:\Users\Shef\Desktop\319670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00240"/>
            <a:ext cx="6032500" cy="4521200"/>
          </a:xfrm>
          <a:prstGeom prst="rect">
            <a:avLst/>
          </a:prstGeom>
          <a:noFill/>
        </p:spPr>
      </p:pic>
      <p:pic>
        <p:nvPicPr>
          <p:cNvPr id="7" name="Picture 2" descr="C:\Users\Shef\Desktop\VM3rYTvrlPk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643570" y="0"/>
            <a:ext cx="3500430" cy="2928934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5286380" cy="107154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Тюльпанный фестиваль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142844" y="1447800"/>
            <a:ext cx="4214842" cy="5410200"/>
          </a:xfrm>
        </p:spPr>
        <p:txBody>
          <a:bodyPr>
            <a:normAutofit/>
          </a:bodyPr>
          <a:lstStyle/>
          <a:p>
            <a:r>
              <a:rPr lang="ru-RU" dirty="0" smtClean="0"/>
              <a:t>Памятник природы регионального значения и особо охраняемая территория «</a:t>
            </a:r>
            <a:r>
              <a:rPr lang="ru-RU" dirty="0" err="1" smtClean="0"/>
              <a:t>Куриловская</a:t>
            </a:r>
            <a:r>
              <a:rPr lang="ru-RU" dirty="0" smtClean="0"/>
              <a:t> тюльпанная степь». Площадь 286 гектаров.</a:t>
            </a:r>
          </a:p>
          <a:p>
            <a:r>
              <a:rPr lang="ru-RU" dirty="0" smtClean="0"/>
              <a:t>Основная задача фестиваля – привлечь внимание к охране одного из чудес природы в России – тюльпану </a:t>
            </a:r>
            <a:r>
              <a:rPr lang="ru-RU" dirty="0" err="1" smtClean="0"/>
              <a:t>Шренка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C:\Users\Shef\Desktop\265px-Tulipa_gesneriana_00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572264" y="0"/>
            <a:ext cx="2571736" cy="2143116"/>
          </a:xfrm>
          <a:prstGeom prst="rect">
            <a:avLst/>
          </a:prstGeom>
          <a:noFill/>
        </p:spPr>
      </p:pic>
      <p:pic>
        <p:nvPicPr>
          <p:cNvPr id="1027" name="Picture 3" descr="C:\Users\Shef\Desktop\6d21b5e9fe8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285992"/>
            <a:ext cx="4857752" cy="4357686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Перспективы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857232"/>
            <a:ext cx="9144000" cy="6000768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Работая в направлении туризма,  </a:t>
            </a:r>
            <a:r>
              <a:rPr lang="ru-RU" dirty="0" smtClean="0"/>
              <a:t>фестивали сразу обеспечивают себе несколько дополнительных возможностей:</a:t>
            </a:r>
          </a:p>
          <a:p>
            <a:r>
              <a:rPr lang="ru-RU" dirty="0" smtClean="0"/>
              <a:t> расширение потенциальной аудитории фестиваля за счет привлечения зрителей из других регионов и иностранных туристов;</a:t>
            </a:r>
          </a:p>
          <a:p>
            <a:r>
              <a:rPr lang="ru-RU" dirty="0" smtClean="0"/>
              <a:t> получение дополнительной прибыли за счет групповых продаж;</a:t>
            </a:r>
          </a:p>
          <a:p>
            <a:r>
              <a:rPr lang="ru-RU" dirty="0" smtClean="0"/>
              <a:t> рекламирование фестиваля через туристические фирмы;</a:t>
            </a:r>
          </a:p>
          <a:p>
            <a:r>
              <a:rPr lang="ru-RU" dirty="0" smtClean="0"/>
              <a:t> дополнительная продажа сувениров, рассчитанных на туристов;</a:t>
            </a:r>
          </a:p>
          <a:p>
            <a:r>
              <a:rPr lang="ru-RU" dirty="0" smtClean="0"/>
              <a:t> усиление привлекательности фестиваля для спонсоров.</a:t>
            </a:r>
          </a:p>
          <a:p>
            <a:r>
              <a:rPr lang="ru-RU" dirty="0" smtClean="0"/>
              <a:t> заблаговременная продажа билетов на мероприятия фестиваля дает возможность снизить коммерческие риски.</a:t>
            </a:r>
          </a:p>
          <a:p>
            <a:pPr>
              <a:buNone/>
            </a:pPr>
            <a:r>
              <a:rPr lang="ru-RU" dirty="0" smtClean="0"/>
              <a:t>Музыкальные фестивали — это публичное действие, </a:t>
            </a:r>
            <a:r>
              <a:rPr lang="ru-RU" b="1" dirty="0" smtClean="0"/>
              <a:t>готовый рекламный продукт</a:t>
            </a:r>
            <a:r>
              <a:rPr lang="ru-RU" dirty="0" smtClean="0"/>
              <a:t>, с помощью которого можно:</a:t>
            </a:r>
          </a:p>
          <a:p>
            <a:r>
              <a:rPr lang="ru-RU" dirty="0" smtClean="0"/>
              <a:t>формировать и продвигать торговые марки (бренды);</a:t>
            </a:r>
          </a:p>
          <a:p>
            <a:r>
              <a:rPr lang="ru-RU" dirty="0" smtClean="0"/>
              <a:t>привлекать туристов в места проведения фестивалей;</a:t>
            </a:r>
          </a:p>
          <a:p>
            <a:r>
              <a:rPr lang="ru-RU" dirty="0" smtClean="0"/>
              <a:t>рекламировать товары и коммерческие фирмы;</a:t>
            </a:r>
          </a:p>
          <a:p>
            <a:r>
              <a:rPr lang="ru-RU" dirty="0" smtClean="0"/>
              <a:t>формировать имидж политических деятелей, партий, общественных движений, организаций;</a:t>
            </a:r>
          </a:p>
          <a:p>
            <a:r>
              <a:rPr lang="ru-RU" dirty="0" smtClean="0"/>
              <a:t>формировать имидж региона, города, преобразовывать городскую среду;</a:t>
            </a:r>
          </a:p>
          <a:p>
            <a:r>
              <a:rPr lang="ru-RU" dirty="0" smtClean="0"/>
              <a:t>привлекать внимание к проблемам общества, экологии;</a:t>
            </a:r>
          </a:p>
          <a:p>
            <a:r>
              <a:rPr lang="ru-RU" dirty="0" smtClean="0"/>
              <a:t>формировать культурные потребности посетителей фестивалей.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Опрос №2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643050"/>
            <a:ext cx="8258204" cy="437675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1) Хотите ли вы узнать больше о городах Саратовской области?</a:t>
            </a:r>
          </a:p>
          <a:p>
            <a:r>
              <a:rPr lang="ru-RU" sz="3200" dirty="0" smtClean="0"/>
              <a:t>2) Хотите ли вы принять участие в одном из Саратовских фестивалей?</a:t>
            </a:r>
          </a:p>
          <a:p>
            <a:r>
              <a:rPr lang="ru-RU" sz="3200" dirty="0" smtClean="0"/>
              <a:t>3) Что такое «Тур выходного дня» ?</a:t>
            </a:r>
          </a:p>
          <a:p>
            <a:r>
              <a:rPr lang="ru-RU" sz="3200" dirty="0" smtClean="0"/>
              <a:t>4) Хотите ли вы совершить «Тур выходного дня» по Саратовской области?</a:t>
            </a:r>
            <a:endParaRPr lang="ru-RU" sz="3200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0" y="0"/>
          <a:ext cx="9143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работы: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Познакомить аудиторию с фестивальным движением в Саратовской области, его задачами и перспективами.</a:t>
            </a:r>
            <a:endParaRPr lang="ru-RU" dirty="0"/>
          </a:p>
        </p:txBody>
      </p:sp>
    </p:spTree>
  </p:cSld>
  <p:clrMapOvr>
    <a:masterClrMapping/>
  </p:clrMapOvr>
  <p:transition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828600" y="0"/>
            <a:ext cx="10441160" cy="70294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57288" y="0"/>
            <a:ext cx="5072098" cy="32146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2066" y="0"/>
            <a:ext cx="4597768" cy="32861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57289" y="3857628"/>
            <a:ext cx="5143537" cy="3247230"/>
          </a:xfrm>
          <a:prstGeom prst="rect">
            <a:avLst/>
          </a:prstGeom>
        </p:spPr>
      </p:pic>
      <p:pic>
        <p:nvPicPr>
          <p:cNvPr id="1026" name="Picture 2" descr="C:\Users\USER\Desktop\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13562" y="3857628"/>
            <a:ext cx="4530536" cy="3192463"/>
          </a:xfrm>
          <a:prstGeom prst="rect">
            <a:avLst/>
          </a:prstGeom>
          <a:noFill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0364" y="2285992"/>
            <a:ext cx="3286148" cy="2464611"/>
          </a:xfrm>
          <a:prstGeom prst="rect">
            <a:avLst/>
          </a:prstGeo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концовка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00306"/>
            <a:ext cx="8129590" cy="1071562"/>
          </a:xfrm>
        </p:spPr>
        <p:txBody>
          <a:bodyPr>
            <a:noAutofit/>
          </a:bodyPr>
          <a:lstStyle/>
          <a:p>
            <a:pPr algn="ctr"/>
            <a:endParaRPr lang="ru-RU" sz="6600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концовка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58204" cy="114300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Спасибо за внимание!</a:t>
            </a:r>
            <a:endParaRPr lang="ru-RU" sz="6600" dirty="0">
              <a:ln>
                <a:solidFill>
                  <a:srgbClr val="00206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Опрос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643050"/>
            <a:ext cx="8186766" cy="4376750"/>
          </a:xfrm>
        </p:spPr>
        <p:txBody>
          <a:bodyPr>
            <a:noAutofit/>
          </a:bodyPr>
          <a:lstStyle/>
          <a:p>
            <a:r>
              <a:rPr lang="ru-RU" sz="3200" dirty="0" smtClean="0"/>
              <a:t>1) Что такое фестивали?</a:t>
            </a:r>
          </a:p>
          <a:p>
            <a:r>
              <a:rPr lang="ru-RU" sz="3200" dirty="0" smtClean="0"/>
              <a:t>2) Какие виды фестивалей вы знаете?</a:t>
            </a:r>
          </a:p>
          <a:p>
            <a:r>
              <a:rPr lang="ru-RU" sz="3200" dirty="0" smtClean="0"/>
              <a:t>3) Назовите «фестивальные» города России?</a:t>
            </a:r>
          </a:p>
          <a:p>
            <a:r>
              <a:rPr lang="ru-RU" sz="3200" dirty="0" smtClean="0"/>
              <a:t>4) Какие вы знаете самые известные фестивали в России?</a:t>
            </a:r>
          </a:p>
          <a:p>
            <a:r>
              <a:rPr lang="ru-RU" sz="3200" dirty="0" smtClean="0"/>
              <a:t>5) Проводятся ли фестивали в Саратове и в Саратовской области? Если да, то какие?</a:t>
            </a:r>
            <a:endParaRPr lang="ru-RU" sz="3200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796908"/>
          </a:xfrm>
        </p:spPr>
        <p:txBody>
          <a:bodyPr/>
          <a:lstStyle/>
          <a:p>
            <a:pPr algn="ctr"/>
            <a:r>
              <a:rPr lang="ru-RU" b="1" dirty="0" smtClean="0"/>
              <a:t>Что такое фестиваль?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071546"/>
            <a:ext cx="9144000" cy="564360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     Значение слова Фестиваль по Ефремовой: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Фестиваль - массовое празднество,  показ и смотр лучших достижений искусства: музыкального, театрального, кино и т.п.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Значение слова Фестиваль по Ожегову: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Фестиваль - Широкая общественная праздничная встреча, сопровождающаяся смотром достижений каких-нибудь видов искусства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Фестиваль в Энциклопедическом словаре: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Фестиваль - (франц. </a:t>
            </a:r>
            <a:r>
              <a:rPr lang="ru-RU" dirty="0" err="1" smtClean="0"/>
              <a:t>festival</a:t>
            </a:r>
            <a:r>
              <a:rPr lang="ru-RU" dirty="0" smtClean="0"/>
              <a:t> - от лат. </a:t>
            </a:r>
            <a:r>
              <a:rPr lang="ru-RU" dirty="0" err="1" smtClean="0"/>
              <a:t>festivus</a:t>
            </a:r>
            <a:r>
              <a:rPr lang="ru-RU" dirty="0" smtClean="0"/>
              <a:t> - праздничный), массовое празднество, показ (смотр) достижений музыкального, театрального, эстрадного, циркового или киноискусства. Фестивали бывают национальные и международные.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Значение слова Фестиваль по словарю Ушакова: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Фестиваль - (от </a:t>
            </a:r>
            <a:r>
              <a:rPr lang="ru-RU" dirty="0" err="1" smtClean="0"/>
              <a:t>латин</a:t>
            </a:r>
            <a:r>
              <a:rPr lang="ru-RU" dirty="0" smtClean="0"/>
              <a:t>. </a:t>
            </a:r>
            <a:r>
              <a:rPr lang="ru-RU" dirty="0" err="1" smtClean="0"/>
              <a:t>festivum</a:t>
            </a:r>
            <a:r>
              <a:rPr lang="ru-RU" dirty="0" smtClean="0"/>
              <a:t> - празднество). Периодическое культурное празднество, показ, смотр искусства (театрального, музыкального и т. п.).Театральный фестиваль  - Шумное, веселое празднество, пир (шутл.). </a:t>
            </a:r>
          </a:p>
          <a:p>
            <a:endParaRPr lang="ru-RU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7343799" y="1898513"/>
            <a:ext cx="1800200" cy="273630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2247451"/>
            <a:ext cx="1800200" cy="273630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54613" y="4763"/>
            <a:ext cx="3989387" cy="299243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826765"/>
            <a:ext cx="4553357" cy="303123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354430" y="0"/>
            <a:ext cx="1800200" cy="273630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2353" y="3826765"/>
            <a:ext cx="4041647" cy="303123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163568" cy="31211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2285992"/>
            <a:ext cx="3464060" cy="2294940"/>
          </a:xfrm>
          <a:prstGeom prst="rect">
            <a:avLst/>
          </a:prstGeo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544355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Собиновский</a:t>
            </a:r>
            <a:r>
              <a:rPr lang="ru-RU" b="1" dirty="0" smtClean="0"/>
              <a:t>  фестиваль (Саратов)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0" y="1447800"/>
            <a:ext cx="4000496" cy="5195910"/>
          </a:xfrm>
        </p:spPr>
        <p:txBody>
          <a:bodyPr/>
          <a:lstStyle/>
          <a:p>
            <a:r>
              <a:rPr lang="ru-RU" dirty="0" smtClean="0"/>
              <a:t>Дата создания: 1986г.</a:t>
            </a:r>
          </a:p>
          <a:p>
            <a:r>
              <a:rPr lang="ru-RU" dirty="0" smtClean="0"/>
              <a:t>По итогам опроса музыкальной общественности, проводимого газетой "Музыкальное обозрение", </a:t>
            </a:r>
            <a:r>
              <a:rPr lang="ru-RU" dirty="0" err="1" smtClean="0"/>
              <a:t>Собиновский</a:t>
            </a:r>
            <a:r>
              <a:rPr lang="ru-RU" dirty="0" smtClean="0"/>
              <a:t> фестиваль назван лучшим фестивалем 1999, 2001, 2002 годов в России. </a:t>
            </a:r>
            <a:endParaRPr lang="ru-RU" dirty="0"/>
          </a:p>
        </p:txBody>
      </p:sp>
      <p:pic>
        <p:nvPicPr>
          <p:cNvPr id="6" name="Содержимое 5" descr="Леонид Витальевич Собинов"/>
          <p:cNvPicPr>
            <a:picLocks noGrp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429520" y="357166"/>
            <a:ext cx="12858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Shef\Desktop\1379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571876"/>
            <a:ext cx="3829050" cy="3067050"/>
          </a:xfrm>
          <a:prstGeom prst="rect">
            <a:avLst/>
          </a:prstGeom>
          <a:noFill/>
        </p:spPr>
      </p:pic>
      <p:pic>
        <p:nvPicPr>
          <p:cNvPr id="2051" name="Picture 3" descr="C:\Users\Shef\Desktop\imgprevie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285860"/>
            <a:ext cx="2571768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4286280" cy="2643182"/>
          </a:xfrm>
        </p:spPr>
        <p:txBody>
          <a:bodyPr>
            <a:normAutofit/>
          </a:bodyPr>
          <a:lstStyle/>
          <a:p>
            <a:r>
              <a:rPr lang="ru-RU" b="1" dirty="0" smtClean="0"/>
              <a:t>Ежегодный </a:t>
            </a:r>
            <a:r>
              <a:rPr lang="ru-RU" b="1" dirty="0" err="1" smtClean="0"/>
              <a:t>мотофестиваль</a:t>
            </a:r>
            <a:r>
              <a:rPr lang="ru-RU" b="1" dirty="0" smtClean="0"/>
              <a:t> «Правый берег». (Маркс) 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14282" y="2643182"/>
            <a:ext cx="2786082" cy="3376618"/>
          </a:xfrm>
        </p:spPr>
        <p:txBody>
          <a:bodyPr>
            <a:normAutofit lnSpcReduction="10000"/>
          </a:bodyPr>
          <a:lstStyle/>
          <a:p>
            <a:r>
              <a:rPr lang="ru-RU" dirty="0" err="1" smtClean="0"/>
              <a:t>Байкеры</a:t>
            </a:r>
            <a:r>
              <a:rPr lang="ru-RU" dirty="0" smtClean="0"/>
              <a:t> проехали колонной, в которой насчитывалось около 150 мотоциклов, до Маркса и обратно. </a:t>
            </a:r>
            <a:endParaRPr lang="ru-RU" dirty="0"/>
          </a:p>
        </p:txBody>
      </p:sp>
      <p:pic>
        <p:nvPicPr>
          <p:cNvPr id="1026" name="Picture 2" descr="C:\Users\Shef\Desktop\фестиваль\Саратовские фестивали. Сарафанникова 9Б\(Байкеры) Правый берег - Маркс\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71770" y="3143248"/>
            <a:ext cx="6072230" cy="3714752"/>
          </a:xfrm>
          <a:prstGeom prst="rect">
            <a:avLst/>
          </a:prstGeom>
          <a:noFill/>
        </p:spPr>
      </p:pic>
      <p:pic>
        <p:nvPicPr>
          <p:cNvPr id="1027" name="Picture 3" descr="C:\Users\Shef\Desktop\фестиваль\Саратовские фестивали. Сарафанникова 9Б\(Байкеры) Правый берег - Маркс\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34" y="0"/>
            <a:ext cx="4071966" cy="2928934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21442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Ежегодный осенний фестиваль немецкой культуры «</a:t>
            </a:r>
            <a:r>
              <a:rPr lang="ru-RU" b="1" dirty="0" err="1" smtClean="0"/>
              <a:t>Herbstfest</a:t>
            </a:r>
            <a:r>
              <a:rPr lang="ru-RU" b="1" dirty="0" smtClean="0"/>
              <a:t>» (Энгельс) </a:t>
            </a:r>
            <a:endParaRPr lang="ru-RU" b="1" dirty="0"/>
          </a:p>
        </p:txBody>
      </p:sp>
      <p:pic>
        <p:nvPicPr>
          <p:cNvPr id="2050" name="Picture 2" descr="C:\Users\Shef\Desktop\фестиваль\Саратовские фестивали. Сарафанникова 9Б\Немецкая культура - Энгельс\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285860"/>
            <a:ext cx="4447831" cy="3090866"/>
          </a:xfrm>
          <a:prstGeom prst="rect">
            <a:avLst/>
          </a:prstGeom>
          <a:noFill/>
        </p:spPr>
      </p:pic>
      <p:pic>
        <p:nvPicPr>
          <p:cNvPr id="2051" name="Picture 3" descr="C:\Users\Shef\Desktop\фестиваль\Саратовские фестивали. Сарафанникова 9Б\Немецкая культура - Энгельс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357298"/>
            <a:ext cx="4143404" cy="3000396"/>
          </a:xfrm>
          <a:prstGeom prst="rect">
            <a:avLst/>
          </a:prstGeom>
          <a:noFill/>
        </p:spPr>
      </p:pic>
      <p:pic>
        <p:nvPicPr>
          <p:cNvPr id="2052" name="Picture 4" descr="C:\Users\Shef\Desktop\фестиваль\Саратовские фестивали. Сарафанникова 9Б\Немецкая культура - Энгельс\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4500570"/>
            <a:ext cx="5786478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8592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Региональный фестиваль народного творчества приграничных районов России и Казахстана «Россия начинается с Озинок». </a:t>
            </a:r>
            <a:endParaRPr lang="ru-RU" b="1" dirty="0"/>
          </a:p>
        </p:txBody>
      </p:sp>
      <p:pic>
        <p:nvPicPr>
          <p:cNvPr id="3074" name="Picture 2" descr="C:\Users\Shef\Desktop\7da05f428c99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5286380" cy="4233862"/>
          </a:xfrm>
          <a:prstGeom prst="rect">
            <a:avLst/>
          </a:prstGeom>
          <a:noFill/>
        </p:spPr>
      </p:pic>
      <p:pic>
        <p:nvPicPr>
          <p:cNvPr id="3075" name="Picture 3" descr="C:\Users\Shef\Desktop\manty-2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643050"/>
            <a:ext cx="3571868" cy="2500330"/>
          </a:xfrm>
          <a:prstGeom prst="rect">
            <a:avLst/>
          </a:prstGeom>
          <a:noFill/>
        </p:spPr>
      </p:pic>
      <p:pic>
        <p:nvPicPr>
          <p:cNvPr id="3077" name="Picture 5" descr="C:\Users\Shef\Desktop\25-02-2014-18-23-10_87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4286256"/>
            <a:ext cx="3571900" cy="2357430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409</TotalTime>
  <Words>493</Words>
  <Application>Microsoft Office PowerPoint</Application>
  <PresentationFormat>Экран (4:3)</PresentationFormat>
  <Paragraphs>56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Справедливость</vt:lpstr>
      <vt:lpstr>Саратовские фестивали</vt:lpstr>
      <vt:lpstr>Цель работы:</vt:lpstr>
      <vt:lpstr>Опрос</vt:lpstr>
      <vt:lpstr>Что такое фестиваль?</vt:lpstr>
      <vt:lpstr>Слайд 5</vt:lpstr>
      <vt:lpstr>Собиновский  фестиваль (Саратов)</vt:lpstr>
      <vt:lpstr>Ежегодный мотофестиваль «Правый берег». (Маркс) </vt:lpstr>
      <vt:lpstr>Ежегодный осенний фестиваль немецкой культуры «Herbstfest» (Энгельс) </vt:lpstr>
      <vt:lpstr>Региональный фестиваль народного творчества приграничных районов России и Казахстана «Россия начинается с Озинок». </vt:lpstr>
      <vt:lpstr>Фестиваль национальных культур «Мы вместе» (Татищево)</vt:lpstr>
      <vt:lpstr>Экологический фестиваль «Чистая Нота». (Саратов) </vt:lpstr>
      <vt:lpstr>Фестиваль семейного отдыха «Хвалынская Волна»! </vt:lpstr>
      <vt:lpstr>Фестиваль арбузов (Ровное)</vt:lpstr>
      <vt:lpstr>Фестиваль клубники (Балаково)</vt:lpstr>
      <vt:lpstr>Фестиваль лезгинки (Саратов)</vt:lpstr>
      <vt:lpstr>Тюльпанный фестиваль</vt:lpstr>
      <vt:lpstr>Перспективы</vt:lpstr>
      <vt:lpstr>Опрос №2</vt:lpstr>
      <vt:lpstr>Слайд 19</vt:lpstr>
      <vt:lpstr>Слайд 20</vt:lpstr>
      <vt:lpstr>Слайд 21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Саратовские фестивали</dc:title>
  <dc:creator>Shef</dc:creator>
  <cp:lastModifiedBy>User</cp:lastModifiedBy>
  <cp:revision>25</cp:revision>
  <dcterms:created xsi:type="dcterms:W3CDTF">2016-01-17T15:14:21Z</dcterms:created>
  <dcterms:modified xsi:type="dcterms:W3CDTF">2023-07-06T09:19:28Z</dcterms:modified>
</cp:coreProperties>
</file>