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3" r:id="rId4"/>
    <p:sldId id="257" r:id="rId5"/>
    <p:sldId id="258" r:id="rId6"/>
    <p:sldId id="259" r:id="rId7"/>
    <p:sldId id="260" r:id="rId8"/>
    <p:sldId id="261" r:id="rId9"/>
    <p:sldId id="262" r:id="rId10"/>
    <p:sldId id="263" r:id="rId11"/>
    <p:sldId id="271" r:id="rId12"/>
    <p:sldId id="264" r:id="rId13"/>
    <p:sldId id="266" r:id="rId14"/>
    <p:sldId id="286" r:id="rId15"/>
    <p:sldId id="287" r:id="rId16"/>
    <p:sldId id="288" r:id="rId17"/>
    <p:sldId id="289" r:id="rId18"/>
    <p:sldId id="267" r:id="rId19"/>
    <p:sldId id="268" r:id="rId20"/>
    <p:sldId id="269" r:id="rId21"/>
    <p:sldId id="270" r:id="rId22"/>
    <p:sldId id="272" r:id="rId23"/>
    <p:sldId id="274" r:id="rId24"/>
    <p:sldId id="275" r:id="rId25"/>
    <p:sldId id="276" r:id="rId26"/>
    <p:sldId id="290" r:id="rId27"/>
    <p:sldId id="277" r:id="rId28"/>
    <p:sldId id="278" r:id="rId29"/>
    <p:sldId id="279" r:id="rId30"/>
    <p:sldId id="280" r:id="rId31"/>
    <p:sldId id="281" r:id="rId32"/>
    <p:sldId id="291" r:id="rId33"/>
    <p:sldId id="282"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06.07.2023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s://ru.wikipedia.org/wiki/%D0%9C%D0%B0%D1%80%D1%81" TargetMode="External"/><Relationship Id="rId7" Type="http://schemas.openxmlformats.org/officeDocument/2006/relationships/hyperlink" Target="https://ru.wikipedia.org/wiki/%D0%93%D1%83%D0%BC%D0%B1%D0%BE%D0%BB%D1%8C%D0%B4%D1%82,_%D0%90%D0%BB%D0%B5%D0%BA%D1%81%D0%B0%D0%BD%D0%B4%D1%80_%D1%84%D0%BE%D0%BD" TargetMode="External"/><Relationship Id="rId2" Type="http://schemas.openxmlformats.org/officeDocument/2006/relationships/hyperlink" Target="https://ru.wikipedia.org/wiki/%D0%A1%D0%BE%D0%BB%D0%BD%D0%B5%D1%87%D0%BD%D0%B0%D1%8F_%D1%81%D0%B8%D1%81%D1%82%D0%B5%D0%BC%D0%B0" TargetMode="External"/><Relationship Id="rId1" Type="http://schemas.openxmlformats.org/officeDocument/2006/relationships/slideLayout" Target="../slideLayouts/slideLayout4.xml"/><Relationship Id="rId6" Type="http://schemas.openxmlformats.org/officeDocument/2006/relationships/hyperlink" Target="https://ru.wikipedia.org/wiki/%D0%9F%D0%BE%D1%8F%D1%81_%D0%B0%D1%81%D1%82%D0%B5%D1%80%D0%BE%D0%B8%D0%B4%D0%BE%D0%B2" TargetMode="External"/><Relationship Id="rId5" Type="http://schemas.openxmlformats.org/officeDocument/2006/relationships/hyperlink" Target="https://ru.wikipedia.org/wiki/%D0%90%D1%81%D1%82%D0%B5%D1%80%D0%BE%D0%B8%D0%B4" TargetMode="External"/><Relationship Id="rId4" Type="http://schemas.openxmlformats.org/officeDocument/2006/relationships/hyperlink" Target="https://ru.wikipedia.org/wiki/%D0%AE%D0%BF%D0%B8%D1%82%D0%B5%D1%80"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hyperlink" Target="https://ru.wikipedia.org/wiki/(2)_%D0%9F%D0%B0%D0%BB%D0%BB%D0%B0%D0%B4%D0%B0" TargetMode="External"/><Relationship Id="rId7" Type="http://schemas.openxmlformats.org/officeDocument/2006/relationships/hyperlink" Target="https://ru.wikipedia.org/wiki/%D0%9A%D0%B0%D1%80%D0%BB%D0%B8%D0%BA%D0%BE%D0%B2%D0%B0%D1%8F_%D0%BF%D0%BB%D0%B0%D0%BD%D0%B5%D1%82%D0%B0" TargetMode="External"/><Relationship Id="rId2" Type="http://schemas.openxmlformats.org/officeDocument/2006/relationships/hyperlink" Target="https://ru.wikipedia.org/wiki/%D0%A6%D0%B5%D1%80%D0%B5%D1%80%D0%B0_(%D0%BA%D0%B0%D1%80%D0%BB%D0%B8%D0%BA%D0%BE%D0%B2%D0%B0%D1%8F_%D0%BF%D0%BB%D0%B0%D0%BD%D0%B5%D1%82%D0%B0)" TargetMode="External"/><Relationship Id="rId1" Type="http://schemas.openxmlformats.org/officeDocument/2006/relationships/slideLayout" Target="../slideLayouts/slideLayout4.xml"/><Relationship Id="rId6" Type="http://schemas.openxmlformats.org/officeDocument/2006/relationships/hyperlink" Target="https://ru.wikipedia.org/wiki/%D0%9F%D0%BE%D1%8F%D1%81_%D0%B0%D1%81%D1%82%D0%B5%D1%80%D0%BE%D0%B8%D0%B4%D0%BE%D0%B2" TargetMode="External"/><Relationship Id="rId5" Type="http://schemas.openxmlformats.org/officeDocument/2006/relationships/hyperlink" Target="https://ru.wikipedia.org/wiki/(10)_%D0%93%D0%B8%D0%B3%D0%B5%D1%8F" TargetMode="External"/><Relationship Id="rId4" Type="http://schemas.openxmlformats.org/officeDocument/2006/relationships/hyperlink" Target="https://ru.wikipedia.org/wiki/(4)_%D0%92%D0%B5%D1%81%D1%82%D0%B0"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ru.wikipedia.org/wiki/%D0%9F%D0%BE%D1%8F%D1%81_%D0%B0%D1%81%D1%82%D0%B5%D1%80%D0%BE%D0%B8%D0%B4%D0%BE%D0%B2" TargetMode="External"/><Relationship Id="rId2" Type="http://schemas.openxmlformats.org/officeDocument/2006/relationships/hyperlink" Target="https://ru.wikipedia.org/wiki/%D0%A4%D0%BE%D1%80%D0%BC%D0%B8%D1%80%D0%BE%D0%B2%D0%B0%D0%BD%D0%B8%D0%B5_%D0%B8_%D1%8D%D0%B2%D0%BE%D0%BB%D1%8E%D1%86%D0%B8%D1%8F_%D0%A1%D0%BE%D0%BB%D0%BD%D0%B5%D1%87%D0%BD%D0%BE%D0%B9_%D1%81%D0%B8%D1%81%D1%82%D0%B5%D0%BC%D1%8B" TargetMode="External"/><Relationship Id="rId1" Type="http://schemas.openxmlformats.org/officeDocument/2006/relationships/slideLayout" Target="../slideLayouts/slideLayout2.xml"/><Relationship Id="rId5" Type="http://schemas.openxmlformats.org/officeDocument/2006/relationships/hyperlink" Target="https://ru.wikipedia.org/wiki/%D0%9F%D0%BE%D0%B7%D0%B4%D0%BD%D1%8F%D1%8F_%D1%82%D1%8F%D0%B6%D1%91%D0%BB%D0%B0%D1%8F_%D0%B1%D0%BE%D0%BC%D0%B1%D0%B0%D1%80%D0%B4%D0%B8%D1%80%D0%BE%D0%B2%D0%BA%D0%B0" TargetMode="External"/><Relationship Id="rId4" Type="http://schemas.openxmlformats.org/officeDocument/2006/relationships/hyperlink" Target="https://ru.wikipedia.org/wiki/%D0%93%D1%80%D0%B0%D0%B2%D0%B8%D1%82%D0%B0%D1%86%D0%B8%D1%8F"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ru.wikipedia.org/wiki/%D0%9A%D0%BE%D0%BB%D1%8C%D1%86%D0%B0_%D0%A3%D1%80%D0%B0%D0%BD%D0%B0" TargetMode="External"/><Relationship Id="rId2" Type="http://schemas.openxmlformats.org/officeDocument/2006/relationships/hyperlink" Target="https://ru.wikipedia.org/wiki/%D0%93%D0%B0%D0%B7%D0%BE%D0%B2%D1%8B%D0%B5_%D0%B3%D0%B8%D0%B3%D0%B0%D0%BD%D1%82%D1%8B" TargetMode="External"/><Relationship Id="rId1" Type="http://schemas.openxmlformats.org/officeDocument/2006/relationships/slideLayout" Target="../slideLayouts/slideLayout2.xml"/><Relationship Id="rId6" Type="http://schemas.openxmlformats.org/officeDocument/2006/relationships/hyperlink" Target="https://ru.wikipedia.org/wiki/%D0%A1%D0%BE%D0%BB%D0%BD%D1%86%D0%B5" TargetMode="External"/><Relationship Id="rId5" Type="http://schemas.openxmlformats.org/officeDocument/2006/relationships/hyperlink" Target="https://ru.wikipedia.org/wiki/%D0%A1%D0%BF%D1%83%D1%82%D0%BD%D0%B8%D0%BA%D0%B8_%D0%A3%D1%80%D0%B0%D0%BD%D0%B0" TargetMode="External"/><Relationship Id="rId4" Type="http://schemas.openxmlformats.org/officeDocument/2006/relationships/hyperlink" Target="https://ru.wikipedia.org/wiki/%D0%9C%D0%B0%D0%B3%D0%BD%D0%B8%D1%82%D0%BE%D1%81%D1%84%D0%B5%D1%80%D0%B0"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rgbClr val="FFC000"/>
                </a:solidFill>
              </a:rPr>
              <a:t>Соседи Солнца</a:t>
            </a:r>
            <a:endParaRPr lang="ru-RU" dirty="0">
              <a:solidFill>
                <a:srgbClr val="FFC000"/>
              </a:solidFill>
            </a:endParaRPr>
          </a:p>
        </p:txBody>
      </p:sp>
      <p:sp>
        <p:nvSpPr>
          <p:cNvPr id="6" name="Подзаголовок 5"/>
          <p:cNvSpPr>
            <a:spLocks noGrp="1"/>
          </p:cNvSpPr>
          <p:nvPr>
            <p:ph type="subTitle" idx="1"/>
          </p:nvPr>
        </p:nvSpPr>
        <p:spPr/>
        <p:txBody>
          <a:bodyPr/>
          <a:lstStyle/>
          <a:p>
            <a:r>
              <a:rPr lang="en-US" dirty="0" smtClean="0"/>
              <a:t>       </a:t>
            </a:r>
            <a:r>
              <a:rPr lang="ru-RU" dirty="0" smtClean="0"/>
              <a:t>презентация подготовлена  учителем географии первой квалификационной категории МОУ «СОШ№ 72 Шевченко Светланой Михайловной»</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Марс</a:t>
            </a:r>
            <a:endParaRPr lang="ru-RU" dirty="0"/>
          </a:p>
        </p:txBody>
      </p:sp>
      <p:pic>
        <p:nvPicPr>
          <p:cNvPr id="4" name="Picture 2" descr="C:\Users\Shef\Desktop\bog.jpg"/>
          <p:cNvPicPr>
            <a:picLocks noGrp="1" noChangeAspect="1" noChangeArrowheads="1"/>
          </p:cNvPicPr>
          <p:nvPr>
            <p:ph sz="half" idx="1"/>
          </p:nvPr>
        </p:nvPicPr>
        <p:blipFill>
          <a:blip r:embed="rId2"/>
          <a:stretch>
            <a:fillRect/>
          </a:stretch>
        </p:blipFill>
        <p:spPr bwMode="auto">
          <a:xfrm>
            <a:off x="614944" y="1920875"/>
            <a:ext cx="3723112" cy="4433888"/>
          </a:xfrm>
          <a:prstGeom prst="rect">
            <a:avLst/>
          </a:prstGeom>
          <a:noFill/>
        </p:spPr>
      </p:pic>
      <p:sp>
        <p:nvSpPr>
          <p:cNvPr id="5" name="Содержимое 4"/>
          <p:cNvSpPr>
            <a:spLocks noGrp="1"/>
          </p:cNvSpPr>
          <p:nvPr>
            <p:ph sz="half" idx="2"/>
          </p:nvPr>
        </p:nvSpPr>
        <p:spPr>
          <a:xfrm>
            <a:off x="4357686" y="714356"/>
            <a:ext cx="4786314" cy="6143644"/>
          </a:xfrm>
        </p:spPr>
        <p:txBody>
          <a:bodyPr>
            <a:normAutofit fontScale="92500" lnSpcReduction="20000"/>
          </a:bodyPr>
          <a:lstStyle/>
          <a:p>
            <a:r>
              <a:rPr lang="ru-RU" dirty="0" smtClean="0"/>
              <a:t>Красноватая планета, напоминающая своим цветом огонь и кровь, получила своё название в честь древнеримского бога войны.</a:t>
            </a:r>
          </a:p>
          <a:p>
            <a:r>
              <a:rPr lang="ru-RU" dirty="0" smtClean="0"/>
              <a:t>Грунт Марса богат железом, этим и объясняется цвет планеты.</a:t>
            </a:r>
          </a:p>
          <a:p>
            <a:r>
              <a:rPr lang="ru-RU" dirty="0" smtClean="0"/>
              <a:t>Тонкая разреженная атмосфера, состоящая из углекислого газа</a:t>
            </a:r>
          </a:p>
          <a:p>
            <a:r>
              <a:rPr lang="ru-RU" dirty="0" smtClean="0"/>
              <a:t>Средняя температура  -70 градусов. Только вблизи экватора она иногда поднимается до О градусов.</a:t>
            </a:r>
          </a:p>
          <a:p>
            <a:r>
              <a:rPr lang="ru-RU" dirty="0" smtClean="0"/>
              <a:t>Почти в 2 раза меньше Земли по диаметру и в 10 раз меньше по массе.</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72132" y="704088"/>
            <a:ext cx="3114668" cy="1143000"/>
          </a:xfrm>
        </p:spPr>
        <p:txBody>
          <a:bodyPr/>
          <a:lstStyle/>
          <a:p>
            <a:r>
              <a:rPr lang="ru-RU" dirty="0" smtClean="0"/>
              <a:t>Марс</a:t>
            </a:r>
            <a:endParaRPr lang="ru-RU" dirty="0"/>
          </a:p>
        </p:txBody>
      </p:sp>
      <p:sp>
        <p:nvSpPr>
          <p:cNvPr id="3" name="Содержимое 2"/>
          <p:cNvSpPr>
            <a:spLocks noGrp="1"/>
          </p:cNvSpPr>
          <p:nvPr>
            <p:ph sz="half" idx="1"/>
          </p:nvPr>
        </p:nvSpPr>
        <p:spPr>
          <a:xfrm>
            <a:off x="0" y="1000108"/>
            <a:ext cx="4495800" cy="5354817"/>
          </a:xfrm>
        </p:spPr>
        <p:txBody>
          <a:bodyPr>
            <a:normAutofit fontScale="92500" lnSpcReduction="10000"/>
          </a:bodyPr>
          <a:lstStyle/>
          <a:p>
            <a:r>
              <a:rPr lang="ru-RU" dirty="0" smtClean="0"/>
              <a:t>У полюсов планеты видны белые полярные шапки, они состоят из замёрзшей  смеси воды и углекислого газа. На Марсе заметна смена времён года: размеры полярных шапок увеличиваются зимой и уменьшаются летом.</a:t>
            </a:r>
          </a:p>
          <a:p>
            <a:r>
              <a:rPr lang="ru-RU" dirty="0" smtClean="0"/>
              <a:t>Марс имеет два спутника: Фобос и </a:t>
            </a:r>
            <a:r>
              <a:rPr lang="ru-RU" dirty="0" err="1" smtClean="0"/>
              <a:t>Деймос</a:t>
            </a:r>
            <a:r>
              <a:rPr lang="ru-RU" dirty="0" smtClean="0"/>
              <a:t>, но они во много раз меньше Луны.</a:t>
            </a:r>
          </a:p>
          <a:p>
            <a:r>
              <a:rPr lang="ru-RU" dirty="0" smtClean="0"/>
              <a:t>Потухший вулкан Олимп является самым высоким вулканом Солнечной системы. </a:t>
            </a:r>
            <a:endParaRPr lang="ru-RU" dirty="0"/>
          </a:p>
        </p:txBody>
      </p:sp>
      <p:pic>
        <p:nvPicPr>
          <p:cNvPr id="5" name="Picture 2" descr="C:\Users\Shef\Desktop\ma.jpg"/>
          <p:cNvPicPr>
            <a:picLocks noGrp="1" noChangeAspect="1" noChangeArrowheads="1"/>
          </p:cNvPicPr>
          <p:nvPr>
            <p:ph sz="half" idx="2"/>
          </p:nvPr>
        </p:nvPicPr>
        <p:blipFill>
          <a:blip r:embed="rId2"/>
          <a:srcRect/>
          <a:stretch>
            <a:fillRect/>
          </a:stretch>
        </p:blipFill>
        <p:spPr bwMode="auto">
          <a:xfrm>
            <a:off x="4648200" y="2138712"/>
            <a:ext cx="4038600" cy="399821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Марс</a:t>
            </a:r>
            <a:endParaRPr lang="ru-RU"/>
          </a:p>
        </p:txBody>
      </p:sp>
      <p:pic>
        <p:nvPicPr>
          <p:cNvPr id="1026" name="Picture 2" descr="C:\Users\Shef\Desktop\010.jpg"/>
          <p:cNvPicPr>
            <a:picLocks noGrp="1" noChangeAspect="1" noChangeArrowheads="1"/>
          </p:cNvPicPr>
          <p:nvPr>
            <p:ph sz="half" idx="2"/>
          </p:nvPr>
        </p:nvPicPr>
        <p:blipFill>
          <a:blip r:embed="rId2"/>
          <a:srcRect/>
          <a:stretch>
            <a:fillRect/>
          </a:stretch>
        </p:blipFill>
        <p:spPr bwMode="auto">
          <a:xfrm>
            <a:off x="500034" y="2857496"/>
            <a:ext cx="4038600" cy="3214710"/>
          </a:xfrm>
          <a:prstGeom prst="rect">
            <a:avLst/>
          </a:prstGeom>
          <a:noFill/>
        </p:spPr>
      </p:pic>
      <p:pic>
        <p:nvPicPr>
          <p:cNvPr id="4" name="Picture 2" descr="C:\Users\Shef\Desktop\oooo.jpg"/>
          <p:cNvPicPr>
            <a:picLocks noGrp="1" noChangeAspect="1" noChangeArrowheads="1"/>
          </p:cNvPicPr>
          <p:nvPr>
            <p:ph sz="half" idx="1"/>
          </p:nvPr>
        </p:nvPicPr>
        <p:blipFill>
          <a:blip r:embed="rId3"/>
          <a:srcRect/>
          <a:stretch>
            <a:fillRect/>
          </a:stretch>
        </p:blipFill>
        <p:spPr bwMode="auto">
          <a:xfrm>
            <a:off x="3643306" y="428604"/>
            <a:ext cx="3357586" cy="2786082"/>
          </a:xfrm>
          <a:prstGeom prst="rect">
            <a:avLst/>
          </a:prstGeom>
          <a:noFill/>
        </p:spPr>
      </p:pic>
      <p:pic>
        <p:nvPicPr>
          <p:cNvPr id="3" name="Picture 2" descr="C:\Users\Shef\Desktop\o.jpg"/>
          <p:cNvPicPr>
            <a:picLocks noChangeAspect="1" noChangeArrowheads="1"/>
          </p:cNvPicPr>
          <p:nvPr/>
        </p:nvPicPr>
        <p:blipFill>
          <a:blip r:embed="rId4"/>
          <a:srcRect/>
          <a:stretch>
            <a:fillRect/>
          </a:stretch>
        </p:blipFill>
        <p:spPr bwMode="auto">
          <a:xfrm>
            <a:off x="5072066" y="3071810"/>
            <a:ext cx="3357586" cy="299085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704088"/>
            <a:ext cx="8229600" cy="796086"/>
          </a:xfrm>
        </p:spPr>
        <p:txBody>
          <a:bodyPr>
            <a:normAutofit fontScale="90000"/>
          </a:bodyPr>
          <a:lstStyle/>
          <a:p>
            <a:r>
              <a:rPr lang="ru-RU" dirty="0" smtClean="0"/>
              <a:t>Пояс    астероидов</a:t>
            </a:r>
            <a:endParaRPr lang="ru-RU" dirty="0"/>
          </a:p>
        </p:txBody>
      </p:sp>
      <p:pic>
        <p:nvPicPr>
          <p:cNvPr id="1026" name="Picture 2" descr="C:\Users\Shef\Desktop\гиганты.jpg"/>
          <p:cNvPicPr>
            <a:picLocks noGrp="1" noChangeAspect="1" noChangeArrowheads="1"/>
          </p:cNvPicPr>
          <p:nvPr>
            <p:ph sz="half" idx="1"/>
          </p:nvPr>
        </p:nvPicPr>
        <p:blipFill>
          <a:blip r:embed="rId2"/>
          <a:stretch>
            <a:fillRect/>
          </a:stretch>
        </p:blipFill>
        <p:spPr bwMode="auto">
          <a:xfrm>
            <a:off x="642910" y="1571612"/>
            <a:ext cx="3000396" cy="4143404"/>
          </a:xfrm>
          <a:prstGeom prst="rect">
            <a:avLst/>
          </a:prstGeom>
          <a:noFill/>
        </p:spPr>
      </p:pic>
      <p:pic>
        <p:nvPicPr>
          <p:cNvPr id="2" name="Picture 2" descr="C:\Users\Shef\Desktop\1345897108.jpg"/>
          <p:cNvPicPr>
            <a:picLocks noGrp="1" noChangeAspect="1" noChangeArrowheads="1"/>
          </p:cNvPicPr>
          <p:nvPr>
            <p:ph sz="half" idx="2"/>
          </p:nvPr>
        </p:nvPicPr>
        <p:blipFill>
          <a:blip r:embed="rId3"/>
          <a:srcRect/>
          <a:stretch>
            <a:fillRect/>
          </a:stretch>
        </p:blipFill>
        <p:spPr bwMode="auto">
          <a:xfrm>
            <a:off x="4429124" y="1857364"/>
            <a:ext cx="4038600" cy="300915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00132"/>
          </a:xfrm>
        </p:spPr>
        <p:txBody>
          <a:bodyPr/>
          <a:lstStyle/>
          <a:p>
            <a:r>
              <a:rPr lang="ru-RU" dirty="0" smtClean="0"/>
              <a:t>Пояс    астероидов</a:t>
            </a:r>
            <a:endParaRPr lang="ru-RU" dirty="0"/>
          </a:p>
        </p:txBody>
      </p:sp>
      <p:sp>
        <p:nvSpPr>
          <p:cNvPr id="3" name="Содержимое 2"/>
          <p:cNvSpPr>
            <a:spLocks noGrp="1"/>
          </p:cNvSpPr>
          <p:nvPr>
            <p:ph sz="half" idx="1"/>
          </p:nvPr>
        </p:nvSpPr>
        <p:spPr>
          <a:xfrm>
            <a:off x="0" y="1285860"/>
            <a:ext cx="4857752" cy="5286411"/>
          </a:xfrm>
        </p:spPr>
        <p:txBody>
          <a:bodyPr>
            <a:normAutofit fontScale="92500" lnSpcReduction="20000"/>
          </a:bodyPr>
          <a:lstStyle/>
          <a:p>
            <a:r>
              <a:rPr lang="ru-RU" b="1" dirty="0" err="1" smtClean="0"/>
              <a:t>По́яс</a:t>
            </a:r>
            <a:r>
              <a:rPr lang="ru-RU" b="1" dirty="0" smtClean="0"/>
              <a:t> </a:t>
            </a:r>
            <a:r>
              <a:rPr lang="ru-RU" b="1" dirty="0" err="1" smtClean="0"/>
              <a:t>астеро́идов</a:t>
            </a:r>
            <a:r>
              <a:rPr lang="ru-RU" dirty="0" smtClean="0"/>
              <a:t> — область </a:t>
            </a:r>
            <a:r>
              <a:rPr lang="ru-RU" u="sng" dirty="0" smtClean="0">
                <a:hlinkClick r:id="rId2" tooltip="Солнечная система"/>
              </a:rPr>
              <a:t>Солнечной системы</a:t>
            </a:r>
            <a:r>
              <a:rPr lang="ru-RU" dirty="0" smtClean="0"/>
              <a:t>, расположенная между орбитами </a:t>
            </a:r>
            <a:r>
              <a:rPr lang="ru-RU" u="sng" dirty="0" smtClean="0">
                <a:hlinkClick r:id="rId3" tooltip="Марс"/>
              </a:rPr>
              <a:t>Марса</a:t>
            </a:r>
            <a:r>
              <a:rPr lang="ru-RU" dirty="0" smtClean="0"/>
              <a:t> и </a:t>
            </a:r>
            <a:r>
              <a:rPr lang="ru-RU" u="sng" dirty="0" smtClean="0">
                <a:hlinkClick r:id="rId4" tooltip="Юпитер"/>
              </a:rPr>
              <a:t>Юпитера</a:t>
            </a:r>
            <a:r>
              <a:rPr lang="ru-RU" dirty="0" smtClean="0"/>
              <a:t>, являющаяся местом скопления множества объектов всевозможных размеров, преимущественно неправильной формы, называемых </a:t>
            </a:r>
            <a:r>
              <a:rPr lang="ru-RU" u="sng" dirty="0" smtClean="0">
                <a:hlinkClick r:id="rId5" tooltip="Астероид"/>
              </a:rPr>
              <a:t>астероидами</a:t>
            </a:r>
            <a:r>
              <a:rPr lang="ru-RU" dirty="0" smtClean="0"/>
              <a:t> или малыми планетами.</a:t>
            </a:r>
          </a:p>
          <a:p>
            <a:r>
              <a:rPr lang="ru-RU" dirty="0" smtClean="0"/>
              <a:t>Выражение «пояс астероидов» вошло в обиход в начале 1850-х годов</a:t>
            </a:r>
            <a:r>
              <a:rPr lang="ru-RU" u="sng" baseline="30000" dirty="0" smtClean="0">
                <a:hlinkClick r:id="rId6"/>
              </a:rPr>
              <a:t>[4][5]</a:t>
            </a:r>
            <a:r>
              <a:rPr lang="ru-RU" dirty="0" smtClean="0"/>
              <a:t>. Первое употребление этого термина связывают с именем </a:t>
            </a:r>
            <a:r>
              <a:rPr lang="ru-RU" u="sng" dirty="0" smtClean="0">
                <a:hlinkClick r:id="rId7" tooltip="Гумбольдт, Александр фон"/>
              </a:rPr>
              <a:t>Александра фон Гумбольдта</a:t>
            </a:r>
            <a:r>
              <a:rPr lang="ru-RU" dirty="0" smtClean="0"/>
              <a:t>  </a:t>
            </a:r>
            <a:endParaRPr lang="ru-RU" dirty="0"/>
          </a:p>
        </p:txBody>
      </p:sp>
      <p:pic>
        <p:nvPicPr>
          <p:cNvPr id="2050" name="Picture 2" descr="C:\Users\Shef\Desktop\aaa.jpg"/>
          <p:cNvPicPr>
            <a:picLocks noGrp="1" noChangeAspect="1" noChangeArrowheads="1"/>
          </p:cNvPicPr>
          <p:nvPr>
            <p:ph sz="half" idx="2"/>
          </p:nvPr>
        </p:nvPicPr>
        <p:blipFill>
          <a:blip r:embed="rId8"/>
          <a:srcRect/>
          <a:stretch>
            <a:fillRect/>
          </a:stretch>
        </p:blipFill>
        <p:spPr bwMode="auto">
          <a:xfrm>
            <a:off x="5000628" y="2000240"/>
            <a:ext cx="3929090" cy="35719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5614998" cy="653210"/>
          </a:xfrm>
        </p:spPr>
        <p:txBody>
          <a:bodyPr>
            <a:normAutofit fontScale="90000"/>
          </a:bodyPr>
          <a:lstStyle/>
          <a:p>
            <a:r>
              <a:rPr lang="ru-RU" dirty="0" smtClean="0"/>
              <a:t>Пояс   астероидов</a:t>
            </a:r>
            <a:endParaRPr lang="ru-RU" dirty="0"/>
          </a:p>
        </p:txBody>
      </p:sp>
      <p:sp>
        <p:nvSpPr>
          <p:cNvPr id="3" name="Содержимое 2"/>
          <p:cNvSpPr>
            <a:spLocks noGrp="1"/>
          </p:cNvSpPr>
          <p:nvPr>
            <p:ph sz="half" idx="1"/>
          </p:nvPr>
        </p:nvSpPr>
        <p:spPr>
          <a:xfrm>
            <a:off x="0" y="1428736"/>
            <a:ext cx="4929190" cy="4926189"/>
          </a:xfrm>
        </p:spPr>
        <p:txBody>
          <a:bodyPr>
            <a:normAutofit fontScale="62500" lnSpcReduction="20000"/>
          </a:bodyPr>
          <a:lstStyle/>
          <a:p>
            <a:r>
              <a:rPr lang="ru-RU" sz="3200" dirty="0" smtClean="0"/>
              <a:t>Суммарная масса главного пояса равна примерно 4 % массы Луны, больше половины её сосредоточено в четырёх крупнейших объектах: </a:t>
            </a:r>
            <a:r>
              <a:rPr lang="ru-RU" sz="3200" u="sng" dirty="0" smtClean="0">
                <a:hlinkClick r:id="rId2" tooltip="Церера (карликовая планета)"/>
              </a:rPr>
              <a:t>Церера</a:t>
            </a:r>
            <a:r>
              <a:rPr lang="ru-RU" sz="3200" dirty="0" smtClean="0"/>
              <a:t>, </a:t>
            </a:r>
            <a:r>
              <a:rPr lang="ru-RU" sz="3200" u="sng" dirty="0" smtClean="0">
                <a:hlinkClick r:id="rId3" tooltip="(2) Паллада"/>
              </a:rPr>
              <a:t> Паллада</a:t>
            </a:r>
            <a:r>
              <a:rPr lang="ru-RU" sz="3200" dirty="0" smtClean="0"/>
              <a:t>, </a:t>
            </a:r>
            <a:r>
              <a:rPr lang="ru-RU" sz="3200" u="sng" dirty="0" smtClean="0">
                <a:hlinkClick r:id="rId4" tooltip="(4) Веста"/>
              </a:rPr>
              <a:t> Веста</a:t>
            </a:r>
            <a:r>
              <a:rPr lang="ru-RU" sz="3200" dirty="0" smtClean="0"/>
              <a:t> и </a:t>
            </a:r>
          </a:p>
          <a:p>
            <a:pPr>
              <a:buNone/>
            </a:pPr>
            <a:r>
              <a:rPr lang="ru-RU" sz="3200" u="sng" dirty="0" smtClean="0">
                <a:hlinkClick r:id="rId5" tooltip="(10) Гигея"/>
              </a:rPr>
              <a:t> </a:t>
            </a:r>
            <a:r>
              <a:rPr lang="ru-RU" sz="3200" u="sng" dirty="0" err="1" smtClean="0">
                <a:hlinkClick r:id="rId5" tooltip="(10) Гигея"/>
              </a:rPr>
              <a:t>Гигия</a:t>
            </a:r>
            <a:r>
              <a:rPr lang="ru-RU" sz="3200" dirty="0" smtClean="0">
                <a:hlinkClick r:id="rId6" tooltip="&quot;#Крупнейшие объекты пояса астероидов&quot; "/>
              </a:rPr>
              <a:t> </a:t>
            </a:r>
            <a:r>
              <a:rPr lang="ru-RU" sz="3200" dirty="0" smtClean="0"/>
              <a:t>. Их средний диаметр составляет более 400 км, а самый крупный из них, Церера, единственная в главном поясе </a:t>
            </a:r>
            <a:r>
              <a:rPr lang="ru-RU" sz="3200" u="sng" dirty="0" smtClean="0">
                <a:solidFill>
                  <a:srgbClr val="FF0000"/>
                </a:solidFill>
                <a:hlinkClick r:id="rId7" tooltip="Карликовая планета"/>
              </a:rPr>
              <a:t>карликовая планета</a:t>
            </a:r>
            <a:r>
              <a:rPr lang="ru-RU" sz="3200" dirty="0" smtClean="0"/>
              <a:t>, имеет диаметр более 950 км .Но большинство астероидов, которых насчитывается несколько миллионов, значительно меньше, . При этом астероиды настолько сильно рассеяны в данной области космического пространства, что </a:t>
            </a:r>
            <a:r>
              <a:rPr lang="ru-RU" sz="3200" dirty="0" smtClean="0">
                <a:solidFill>
                  <a:srgbClr val="FF0000"/>
                </a:solidFill>
              </a:rPr>
              <a:t>ни один космический аппарат, пролетавший через эту область, не был повреждён ими</a:t>
            </a:r>
            <a:r>
              <a:rPr lang="ru-RU" sz="3200" dirty="0" smtClean="0">
                <a:solidFill>
                  <a:srgbClr val="FF0000"/>
                </a:solidFill>
                <a:hlinkClick r:id="rId6" tooltip="&quot;#Исследования&quot; "/>
              </a:rPr>
              <a:t> </a:t>
            </a:r>
            <a:r>
              <a:rPr lang="ru-RU" dirty="0" smtClean="0">
                <a:solidFill>
                  <a:srgbClr val="FF0000"/>
                </a:solidFill>
              </a:rPr>
              <a:t>.</a:t>
            </a:r>
          </a:p>
          <a:p>
            <a:endParaRPr lang="ru-RU" dirty="0"/>
          </a:p>
        </p:txBody>
      </p:sp>
      <p:pic>
        <p:nvPicPr>
          <p:cNvPr id="3074" name="Picture 2" descr="C:\Users\Shef\Desktop\e147db7165159b13239bc1c4dffb9ebb.jpg"/>
          <p:cNvPicPr>
            <a:picLocks noGrp="1" noChangeAspect="1" noChangeArrowheads="1"/>
          </p:cNvPicPr>
          <p:nvPr>
            <p:ph sz="half" idx="2"/>
          </p:nvPr>
        </p:nvPicPr>
        <p:blipFill>
          <a:blip r:embed="rId8"/>
          <a:srcRect/>
          <a:stretch>
            <a:fillRect/>
          </a:stretch>
        </p:blipFill>
        <p:spPr bwMode="auto">
          <a:xfrm>
            <a:off x="4929190" y="1714488"/>
            <a:ext cx="4038600" cy="25241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Shef\Desktop\5.jpg"/>
          <p:cNvPicPr>
            <a:picLocks noChangeAspect="1" noChangeArrowheads="1"/>
          </p:cNvPicPr>
          <p:nvPr/>
        </p:nvPicPr>
        <p:blipFill>
          <a:blip r:embed="rId2"/>
          <a:srcRect/>
          <a:stretch>
            <a:fillRect/>
          </a:stretch>
        </p:blipFill>
        <p:spPr bwMode="auto">
          <a:xfrm>
            <a:off x="357158" y="357166"/>
            <a:ext cx="8286808" cy="592935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4829180" cy="642942"/>
          </a:xfrm>
        </p:spPr>
        <p:txBody>
          <a:bodyPr>
            <a:normAutofit fontScale="90000"/>
          </a:bodyPr>
          <a:lstStyle/>
          <a:p>
            <a:r>
              <a:rPr lang="ru-RU" dirty="0" smtClean="0"/>
              <a:t>Пояс   астероидов</a:t>
            </a:r>
            <a:endParaRPr lang="ru-RU" dirty="0"/>
          </a:p>
        </p:txBody>
      </p:sp>
      <p:sp>
        <p:nvSpPr>
          <p:cNvPr id="3" name="Содержимое 2"/>
          <p:cNvSpPr>
            <a:spLocks noGrp="1"/>
          </p:cNvSpPr>
          <p:nvPr>
            <p:ph idx="1"/>
          </p:nvPr>
        </p:nvSpPr>
        <p:spPr>
          <a:xfrm>
            <a:off x="457200" y="1071546"/>
            <a:ext cx="8229600" cy="5786454"/>
          </a:xfrm>
        </p:spPr>
        <p:txBody>
          <a:bodyPr>
            <a:normAutofit fontScale="92500" lnSpcReduction="20000"/>
          </a:bodyPr>
          <a:lstStyle/>
          <a:p>
            <a:r>
              <a:rPr lang="ru-RU" dirty="0" smtClean="0"/>
              <a:t>Причина такого состава пояса астероидов в том, что он </a:t>
            </a:r>
            <a:r>
              <a:rPr lang="ru-RU" u="sng" dirty="0" smtClean="0">
                <a:hlinkClick r:id="rId2" tooltip="Формирование и эволюция Солнечной системы"/>
              </a:rPr>
              <a:t>начал формироваться</a:t>
            </a:r>
            <a:r>
              <a:rPr lang="ru-RU" dirty="0" smtClean="0"/>
              <a:t> непосредственно вблизи Юпитера</a:t>
            </a:r>
            <a:r>
              <a:rPr lang="ru-RU" dirty="0" smtClean="0">
                <a:hlinkClick r:id="rId3" tooltip="&quot;#Формирование&quot; "/>
              </a:rPr>
              <a:t> </a:t>
            </a:r>
            <a:r>
              <a:rPr lang="ru-RU" dirty="0" smtClean="0"/>
              <a:t>, чьё </a:t>
            </a:r>
            <a:r>
              <a:rPr lang="ru-RU" u="sng" dirty="0" smtClean="0">
                <a:hlinkClick r:id="rId4" tooltip="Гравитация"/>
              </a:rPr>
              <a:t>гравитационное поле</a:t>
            </a:r>
            <a:r>
              <a:rPr lang="ru-RU" dirty="0" smtClean="0"/>
              <a:t> постоянно вносило серьёзные возмущения в орбиты астероидов. Получаемый от Юпитера избыток орбитальной энергии приводил к более жёстким столкновениям этих тел между собой, что препятствовало их слипанию в </a:t>
            </a:r>
            <a:r>
              <a:rPr lang="ru-RU" dirty="0" err="1" smtClean="0"/>
              <a:t>протопланету</a:t>
            </a:r>
            <a:r>
              <a:rPr lang="ru-RU" dirty="0" smtClean="0"/>
              <a:t> и её дальнейшему укрупнению</a:t>
            </a:r>
            <a:r>
              <a:rPr lang="ru-RU" dirty="0" smtClean="0">
                <a:hlinkClick r:id="rId3" tooltip="&quot;#Происхождение&quot; "/>
              </a:rPr>
              <a:t> </a:t>
            </a:r>
            <a:r>
              <a:rPr lang="ru-RU" dirty="0" smtClean="0"/>
              <a:t>.</a:t>
            </a:r>
          </a:p>
          <a:p>
            <a:r>
              <a:rPr lang="ru-RU" dirty="0" smtClean="0"/>
              <a:t>В результате большинство астероидов оказались раздробленными на многочисленные мелкие фрагменты, большая часть из которых либо была выброшена за пределы Солнечной системы, чем объясняется низкая плотность пояса астероидов, либо перешла на вытянутые орбиты, по которым они, попадая во внутреннюю область Солнечной системы, сталкивались с планетами земной группы</a:t>
            </a:r>
            <a:r>
              <a:rPr lang="ru-RU" dirty="0" smtClean="0">
                <a:hlinkClick r:id="rId3" tooltip="&quot;#Метеориты&quot; "/>
              </a:rPr>
              <a:t> </a:t>
            </a:r>
            <a:r>
              <a:rPr lang="ru-RU" dirty="0" smtClean="0"/>
              <a:t>; этот феномен получил название </a:t>
            </a:r>
            <a:r>
              <a:rPr lang="ru-RU" u="sng" dirty="0" smtClean="0">
                <a:hlinkClick r:id="rId5" tooltip="Поздняя тяжёлая бомбардировка"/>
              </a:rPr>
              <a:t>поздней тяжёлой бомбардировки</a:t>
            </a:r>
            <a:r>
              <a:rPr lang="ru-RU" dirty="0" smtClean="0"/>
              <a:t>.</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1143008"/>
          </a:xfrm>
        </p:spPr>
        <p:txBody>
          <a:bodyPr>
            <a:normAutofit fontScale="90000"/>
          </a:bodyPr>
          <a:lstStyle/>
          <a:p>
            <a:r>
              <a:rPr lang="ru-RU" dirty="0" smtClean="0"/>
              <a:t>Юпитер – самая большая планета солнечной системы</a:t>
            </a:r>
            <a:endParaRPr lang="ru-RU" dirty="0"/>
          </a:p>
        </p:txBody>
      </p:sp>
      <p:sp>
        <p:nvSpPr>
          <p:cNvPr id="4" name="Содержимое 3"/>
          <p:cNvSpPr>
            <a:spLocks noGrp="1"/>
          </p:cNvSpPr>
          <p:nvPr>
            <p:ph sz="half" idx="2"/>
          </p:nvPr>
        </p:nvSpPr>
        <p:spPr>
          <a:xfrm>
            <a:off x="5072066" y="1500174"/>
            <a:ext cx="4071934" cy="5357826"/>
          </a:xfrm>
        </p:spPr>
        <p:txBody>
          <a:bodyPr>
            <a:normAutofit fontScale="92500" lnSpcReduction="20000"/>
          </a:bodyPr>
          <a:lstStyle/>
          <a:p>
            <a:pPr>
              <a:buNone/>
            </a:pPr>
            <a:r>
              <a:rPr lang="ru-RU" dirty="0" smtClean="0"/>
              <a:t>       Юпитер - быстро вращающийся шар, скорость вращения  вокруг своей оси- 9 ч.55 мин.  Диаметр планеты около 140тыс.км. Учёные предполагают, что она жидкая или даже газообразная. Год на Юпитере длится почти 12 земных лет. Чтобы достичь этой планеты, космический аппарат должен лететь почти два года.</a:t>
            </a:r>
          </a:p>
          <a:p>
            <a:pPr>
              <a:buNone/>
            </a:pPr>
            <a:r>
              <a:rPr lang="ru-RU" dirty="0" smtClean="0"/>
              <a:t>    Температура :  – 130 градусов</a:t>
            </a:r>
            <a:endParaRPr lang="ru-RU" dirty="0"/>
          </a:p>
        </p:txBody>
      </p:sp>
      <p:pic>
        <p:nvPicPr>
          <p:cNvPr id="1026" name="Picture 2" descr="C:\Users\Shef\Desktop\yup.jpg"/>
          <p:cNvPicPr>
            <a:picLocks noGrp="1" noChangeAspect="1" noChangeArrowheads="1"/>
          </p:cNvPicPr>
          <p:nvPr>
            <p:ph sz="half" idx="1"/>
          </p:nvPr>
        </p:nvPicPr>
        <p:blipFill>
          <a:blip r:embed="rId2"/>
          <a:srcRect/>
          <a:stretch>
            <a:fillRect/>
          </a:stretch>
        </p:blipFill>
        <p:spPr bwMode="auto">
          <a:xfrm>
            <a:off x="285720" y="2071678"/>
            <a:ext cx="4857784" cy="414340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4114800" cy="796086"/>
          </a:xfrm>
        </p:spPr>
        <p:txBody>
          <a:bodyPr>
            <a:normAutofit fontScale="90000"/>
          </a:bodyPr>
          <a:lstStyle/>
          <a:p>
            <a:r>
              <a:rPr lang="ru-RU" dirty="0" smtClean="0"/>
              <a:t>Юпитер</a:t>
            </a:r>
            <a:endParaRPr lang="ru-RU" dirty="0"/>
          </a:p>
        </p:txBody>
      </p:sp>
      <p:sp>
        <p:nvSpPr>
          <p:cNvPr id="3" name="Содержимое 2"/>
          <p:cNvSpPr>
            <a:spLocks noGrp="1"/>
          </p:cNvSpPr>
          <p:nvPr>
            <p:ph sz="half" idx="1"/>
          </p:nvPr>
        </p:nvSpPr>
        <p:spPr>
          <a:xfrm>
            <a:off x="285720" y="1428736"/>
            <a:ext cx="4210080" cy="4926189"/>
          </a:xfrm>
        </p:spPr>
        <p:txBody>
          <a:bodyPr>
            <a:normAutofit/>
          </a:bodyPr>
          <a:lstStyle/>
          <a:p>
            <a:r>
              <a:rPr lang="ru-RU" dirty="0" smtClean="0"/>
              <a:t>На Юпитере заметно так называемое  Большое Красное пятно. Люди наблюдают за ним  уже на протяжении 300 лет. За это время оно не раз поменяло свои размеры и яркость, временами ненадолго исчезало. Учёные считают, что это гигантский атмосферный вихрь.</a:t>
            </a:r>
          </a:p>
          <a:p>
            <a:endParaRPr lang="ru-RU" dirty="0"/>
          </a:p>
        </p:txBody>
      </p:sp>
      <p:pic>
        <p:nvPicPr>
          <p:cNvPr id="1026" name="Picture 2" descr="C:\Users\Shef\Desktop\пятно.jpg"/>
          <p:cNvPicPr>
            <a:picLocks noGrp="1" noChangeAspect="1" noChangeArrowheads="1"/>
          </p:cNvPicPr>
          <p:nvPr>
            <p:ph sz="half" idx="2"/>
          </p:nvPr>
        </p:nvPicPr>
        <p:blipFill>
          <a:blip r:embed="rId2"/>
          <a:srcRect/>
          <a:stretch>
            <a:fillRect/>
          </a:stretch>
        </p:blipFill>
        <p:spPr bwMode="auto">
          <a:xfrm>
            <a:off x="4929190" y="1428736"/>
            <a:ext cx="3714776" cy="385765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hef\Desktop\planeta.jpg"/>
          <p:cNvPicPr>
            <a:picLocks noChangeAspect="1" noChangeArrowheads="1"/>
          </p:cNvPicPr>
          <p:nvPr/>
        </p:nvPicPr>
        <p:blipFill>
          <a:blip r:embed="rId2"/>
          <a:srcRect/>
          <a:stretch>
            <a:fillRect/>
          </a:stretch>
        </p:blipFill>
        <p:spPr bwMode="auto">
          <a:xfrm>
            <a:off x="428596" y="642918"/>
            <a:ext cx="8215370" cy="578647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0008-008-U-JUpitera-est-sputniki.jpg"/>
          <p:cNvPicPr>
            <a:picLocks noGrp="1" noChangeAspect="1" noChangeArrowheads="1"/>
          </p:cNvPicPr>
          <p:nvPr>
            <p:ph idx="4294967295"/>
          </p:nvPr>
        </p:nvPicPr>
        <p:blipFill>
          <a:blip r:embed="rId2"/>
          <a:srcRect/>
          <a:stretch>
            <a:fillRect/>
          </a:stretch>
        </p:blipFill>
        <p:spPr bwMode="auto">
          <a:xfrm>
            <a:off x="571472" y="357166"/>
            <a:ext cx="7929618" cy="621510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0014-014-Sputniki-JUpitera-Io-Evropa-Ganimed-Kallisto.jpg"/>
          <p:cNvPicPr>
            <a:picLocks noChangeAspect="1" noChangeArrowheads="1"/>
          </p:cNvPicPr>
          <p:nvPr/>
        </p:nvPicPr>
        <p:blipFill>
          <a:blip r:embed="rId2"/>
          <a:srcRect/>
          <a:stretch>
            <a:fillRect/>
          </a:stretch>
        </p:blipFill>
        <p:spPr bwMode="auto">
          <a:xfrm>
            <a:off x="500034" y="357166"/>
            <a:ext cx="8286808" cy="621510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0010-010-Saturn-shestaja-planet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Сатурн</a:t>
            </a:r>
            <a:endParaRPr lang="ru-RU" dirty="0"/>
          </a:p>
        </p:txBody>
      </p:sp>
      <p:sp>
        <p:nvSpPr>
          <p:cNvPr id="3" name="Содержимое 2"/>
          <p:cNvSpPr>
            <a:spLocks noGrp="1"/>
          </p:cNvSpPr>
          <p:nvPr>
            <p:ph sz="half" idx="1"/>
          </p:nvPr>
        </p:nvSpPr>
        <p:spPr/>
        <p:txBody>
          <a:bodyPr>
            <a:normAutofit lnSpcReduction="10000"/>
          </a:bodyPr>
          <a:lstStyle/>
          <a:p>
            <a:r>
              <a:rPr lang="ru-RU" dirty="0" smtClean="0">
                <a:solidFill>
                  <a:srgbClr val="FF0000"/>
                </a:solidFill>
              </a:rPr>
              <a:t>Сатурн имеет рекордное число спутников: всего сейчас их известно 33</a:t>
            </a:r>
            <a:r>
              <a:rPr lang="ru-RU" dirty="0" smtClean="0"/>
              <a:t>. Самый большой называется Титан.</a:t>
            </a:r>
          </a:p>
          <a:p>
            <a:r>
              <a:rPr lang="ru-RU" dirty="0" smtClean="0"/>
              <a:t>Температура на этой планете приближается  к – 170 градусов.</a:t>
            </a:r>
          </a:p>
          <a:p>
            <a:r>
              <a:rPr lang="ru-RU" dirty="0" smtClean="0"/>
              <a:t>Год на Сатурне равен 30 земным годам</a:t>
            </a:r>
            <a:endParaRPr lang="ru-RU" dirty="0"/>
          </a:p>
        </p:txBody>
      </p:sp>
      <p:pic>
        <p:nvPicPr>
          <p:cNvPr id="2050" name="Picture 2" descr="C:\Users\Shef\Desktop\sat.jpg"/>
          <p:cNvPicPr>
            <a:picLocks noGrp="1" noChangeAspect="1" noChangeArrowheads="1"/>
          </p:cNvPicPr>
          <p:nvPr>
            <p:ph sz="half" idx="2"/>
          </p:nvPr>
        </p:nvPicPr>
        <p:blipFill>
          <a:blip r:embed="rId2"/>
          <a:srcRect/>
          <a:stretch>
            <a:fillRect/>
          </a:stretch>
        </p:blipFill>
        <p:spPr bwMode="auto">
          <a:xfrm>
            <a:off x="4857752" y="1857364"/>
            <a:ext cx="4038600" cy="333244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bog neba.jpg"/>
          <p:cNvPicPr>
            <a:picLocks noChangeAspect="1" noChangeArrowheads="1"/>
          </p:cNvPicPr>
          <p:nvPr/>
        </p:nvPicPr>
        <p:blipFill>
          <a:blip r:embed="rId2"/>
          <a:srcRect/>
          <a:stretch>
            <a:fillRect/>
          </a:stretch>
        </p:blipFill>
        <p:spPr bwMode="auto">
          <a:xfrm>
            <a:off x="785786" y="857250"/>
            <a:ext cx="7215214" cy="564358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714380"/>
          </a:xfrm>
        </p:spPr>
        <p:txBody>
          <a:bodyPr>
            <a:normAutofit fontScale="90000"/>
          </a:bodyPr>
          <a:lstStyle/>
          <a:p>
            <a:r>
              <a:rPr lang="ru-RU" dirty="0" smtClean="0"/>
              <a:t>Уран</a:t>
            </a:r>
            <a:endParaRPr lang="ru-RU" dirty="0"/>
          </a:p>
        </p:txBody>
      </p:sp>
      <p:sp>
        <p:nvSpPr>
          <p:cNvPr id="3" name="Содержимое 2"/>
          <p:cNvSpPr>
            <a:spLocks noGrp="1"/>
          </p:cNvSpPr>
          <p:nvPr>
            <p:ph sz="half" idx="1"/>
          </p:nvPr>
        </p:nvSpPr>
        <p:spPr>
          <a:xfrm>
            <a:off x="0" y="1214422"/>
            <a:ext cx="4786314" cy="5643578"/>
          </a:xfrm>
        </p:spPr>
        <p:txBody>
          <a:bodyPr>
            <a:normAutofit fontScale="92500" lnSpcReduction="20000"/>
          </a:bodyPr>
          <a:lstStyle/>
          <a:p>
            <a:pPr>
              <a:buNone/>
            </a:pPr>
            <a:r>
              <a:rPr lang="ru-RU" dirty="0" smtClean="0"/>
              <a:t>   Уран стал первой планетой, открытой с помощью телескопа. Его случайно обнаружил в 1781 г.  английский астроном Уильям Гершель.</a:t>
            </a:r>
          </a:p>
          <a:p>
            <a:pPr>
              <a:buNone/>
            </a:pPr>
            <a:r>
              <a:rPr lang="ru-RU" dirty="0" smtClean="0"/>
              <a:t>     Названа в честь древнегреческого божества, олицетворяющего небо.</a:t>
            </a:r>
          </a:p>
          <a:p>
            <a:r>
              <a:rPr lang="ru-RU" dirty="0" smtClean="0"/>
              <a:t>Планета состоит из льда и горных пород.</a:t>
            </a:r>
          </a:p>
          <a:p>
            <a:r>
              <a:rPr lang="ru-RU" dirty="0" smtClean="0"/>
              <a:t>Это самая холодная планета Солнечной системы, её максимальная температура  </a:t>
            </a:r>
          </a:p>
          <a:p>
            <a:pPr>
              <a:buNone/>
            </a:pPr>
            <a:r>
              <a:rPr lang="ru-RU" dirty="0" smtClean="0"/>
              <a:t>    - 224 градуса.</a:t>
            </a:r>
          </a:p>
          <a:p>
            <a:r>
              <a:rPr lang="ru-RU" dirty="0" smtClean="0"/>
              <a:t>Имеет  20 спутников.</a:t>
            </a:r>
            <a:endParaRPr lang="ru-RU" dirty="0"/>
          </a:p>
        </p:txBody>
      </p:sp>
      <p:pic>
        <p:nvPicPr>
          <p:cNvPr id="1026" name="Picture 2" descr="C:\Users\Shef\Desktop\7Cqly.jpg"/>
          <p:cNvPicPr>
            <a:picLocks noGrp="1" noChangeAspect="1" noChangeArrowheads="1"/>
          </p:cNvPicPr>
          <p:nvPr>
            <p:ph sz="half" idx="2"/>
          </p:nvPr>
        </p:nvPicPr>
        <p:blipFill>
          <a:blip r:embed="rId2"/>
          <a:srcRect/>
          <a:stretch>
            <a:fillRect/>
          </a:stretch>
        </p:blipFill>
        <p:spPr bwMode="auto">
          <a:xfrm>
            <a:off x="5143504" y="1714488"/>
            <a:ext cx="3786214" cy="314327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500430" y="704088"/>
            <a:ext cx="1714512" cy="867524"/>
          </a:xfrm>
        </p:spPr>
        <p:txBody>
          <a:bodyPr/>
          <a:lstStyle/>
          <a:p>
            <a:r>
              <a:rPr lang="ru-RU" dirty="0" smtClean="0"/>
              <a:t>Уран</a:t>
            </a:r>
            <a:endParaRPr lang="ru-RU" dirty="0"/>
          </a:p>
        </p:txBody>
      </p:sp>
      <p:sp>
        <p:nvSpPr>
          <p:cNvPr id="6" name="Содержимое 5"/>
          <p:cNvSpPr>
            <a:spLocks noGrp="1"/>
          </p:cNvSpPr>
          <p:nvPr>
            <p:ph idx="1"/>
          </p:nvPr>
        </p:nvSpPr>
        <p:spPr/>
        <p:txBody>
          <a:bodyPr>
            <a:normAutofit fontScale="92500"/>
          </a:bodyPr>
          <a:lstStyle/>
          <a:p>
            <a:r>
              <a:rPr lang="ru-RU" dirty="0" smtClean="0"/>
              <a:t>Так же, как и у других </a:t>
            </a:r>
            <a:r>
              <a:rPr lang="ru-RU" dirty="0" smtClean="0">
                <a:hlinkClick r:id="rId2" tooltip="Газовые гиганты"/>
              </a:rPr>
              <a:t>газовых гигантов</a:t>
            </a:r>
            <a:r>
              <a:rPr lang="ru-RU" dirty="0" smtClean="0"/>
              <a:t> Солнечной системы, у Урана имеется </a:t>
            </a:r>
            <a:r>
              <a:rPr lang="ru-RU" dirty="0" smtClean="0">
                <a:hlinkClick r:id="rId3" tooltip="Кольца Урана"/>
              </a:rPr>
              <a:t>система колец</a:t>
            </a:r>
            <a:r>
              <a:rPr lang="ru-RU" dirty="0" smtClean="0"/>
              <a:t> и </a:t>
            </a:r>
            <a:r>
              <a:rPr lang="ru-RU" dirty="0" smtClean="0">
                <a:hlinkClick r:id="rId4" tooltip="Магнитосфера"/>
              </a:rPr>
              <a:t>магнитосфера</a:t>
            </a:r>
            <a:r>
              <a:rPr lang="ru-RU" dirty="0" smtClean="0"/>
              <a:t>, а кроме того, 27 </a:t>
            </a:r>
            <a:r>
              <a:rPr lang="ru-RU" dirty="0" smtClean="0">
                <a:hlinkClick r:id="rId5" tooltip="Спутники Урана"/>
              </a:rPr>
              <a:t>спутников</a:t>
            </a:r>
            <a:r>
              <a:rPr lang="ru-RU" dirty="0" smtClean="0"/>
              <a:t>. Ориентация Урана в пространстве отличается от остальных планет Солнечной системы </a:t>
            </a:r>
            <a:r>
              <a:rPr lang="ru-RU" dirty="0" smtClean="0">
                <a:solidFill>
                  <a:srgbClr val="FF0000"/>
                </a:solidFill>
              </a:rPr>
              <a:t>— его ось вращения лежит как бы «на боку» относительно плоскости обращения этой планеты </a:t>
            </a:r>
            <a:r>
              <a:rPr lang="ru-RU" dirty="0" smtClean="0"/>
              <a:t>вокруг </a:t>
            </a:r>
            <a:r>
              <a:rPr lang="ru-RU" dirty="0" smtClean="0">
                <a:hlinkClick r:id="rId6" tooltip="Солнце"/>
              </a:rPr>
              <a:t>Солнца</a:t>
            </a:r>
            <a:r>
              <a:rPr lang="ru-RU" dirty="0" smtClean="0"/>
              <a:t>. Вследствие этого планета бывает обращена к Солнцу попеременно то северным полюсом, то южным, то экватором, то средними широтами.</a:t>
            </a:r>
          </a:p>
          <a:p>
            <a:r>
              <a:rPr lang="ru-RU" dirty="0" smtClean="0"/>
              <a:t> А скорость ветров на Уране достигает 250 м/сек.</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PlGig04.jpg"/>
          <p:cNvPicPr>
            <a:picLocks noChangeAspect="1" noChangeArrowheads="1"/>
          </p:cNvPicPr>
          <p:nvPr/>
        </p:nvPicPr>
        <p:blipFill>
          <a:blip r:embed="rId2"/>
          <a:srcRect/>
          <a:stretch>
            <a:fillRect/>
          </a:stretch>
        </p:blipFill>
        <p:spPr bwMode="auto">
          <a:xfrm>
            <a:off x="857224" y="857232"/>
            <a:ext cx="7215238" cy="53578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Нептун – </a:t>
            </a:r>
            <a:r>
              <a:rPr lang="ru-RU" b="1" dirty="0" smtClean="0">
                <a:solidFill>
                  <a:srgbClr val="002060"/>
                </a:solidFill>
              </a:rPr>
              <a:t>планета названа в честь древнеримского бога моря</a:t>
            </a:r>
            <a:endParaRPr lang="ru-RU" b="1" dirty="0">
              <a:solidFill>
                <a:srgbClr val="002060"/>
              </a:solidFill>
            </a:endParaRPr>
          </a:p>
        </p:txBody>
      </p:sp>
      <p:pic>
        <p:nvPicPr>
          <p:cNvPr id="1026" name="Picture 2" descr="C:\Users\Shef\Desktop\neptun.jpg"/>
          <p:cNvPicPr>
            <a:picLocks noGrp="1" noChangeAspect="1" noChangeArrowheads="1"/>
          </p:cNvPicPr>
          <p:nvPr>
            <p:ph idx="1"/>
          </p:nvPr>
        </p:nvPicPr>
        <p:blipFill>
          <a:blip r:embed="rId2"/>
          <a:srcRect/>
          <a:stretch>
            <a:fillRect/>
          </a:stretch>
        </p:blipFill>
        <p:spPr bwMode="auto">
          <a:xfrm>
            <a:off x="1857356" y="2071678"/>
            <a:ext cx="5786478" cy="442915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0012-012-Neptun-vosmaja-planet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hef\Desktop\все.jpg"/>
          <p:cNvPicPr>
            <a:picLocks noGrp="1" noChangeAspect="1" noChangeArrowheads="1"/>
          </p:cNvPicPr>
          <p:nvPr>
            <p:ph idx="4294967295"/>
          </p:nvPr>
        </p:nvPicPr>
        <p:blipFill>
          <a:blip r:embed="rId2"/>
          <a:srcRect/>
          <a:stretch>
            <a:fillRect/>
          </a:stretch>
        </p:blipFill>
        <p:spPr bwMode="auto">
          <a:xfrm>
            <a:off x="2214562" y="0"/>
            <a:ext cx="6929438" cy="4714875"/>
          </a:xfrm>
          <a:prstGeom prst="rect">
            <a:avLst/>
          </a:prstGeom>
          <a:noFill/>
        </p:spPr>
      </p:pic>
      <p:pic>
        <p:nvPicPr>
          <p:cNvPr id="3" name="Picture 2" descr="C:\Users\Shef\Desktop\04020102.jpg"/>
          <p:cNvPicPr>
            <a:picLocks noChangeAspect="1" noChangeArrowheads="1"/>
          </p:cNvPicPr>
          <p:nvPr/>
        </p:nvPicPr>
        <p:blipFill>
          <a:blip r:embed="rId3"/>
          <a:srcRect/>
          <a:stretch>
            <a:fillRect/>
          </a:stretch>
        </p:blipFill>
        <p:spPr bwMode="auto">
          <a:xfrm>
            <a:off x="285720" y="3643314"/>
            <a:ext cx="3286148" cy="300037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0014-014-Pluton-planeta-ili-net.jpg"/>
          <p:cNvPicPr>
            <a:picLocks noGrp="1" noChangeAspect="1" noChangeArrowheads="1"/>
          </p:cNvPicPr>
          <p:nvPr>
            <p:ph idx="4294967295"/>
          </p:nvPr>
        </p:nvPicPr>
        <p:blipFill>
          <a:blip r:embed="rId2"/>
          <a:srcRect/>
          <a:stretch>
            <a:fillRect/>
          </a:stretch>
        </p:blipFill>
        <p:spPr bwMode="auto">
          <a:xfrm>
            <a:off x="714348" y="928670"/>
            <a:ext cx="7215238" cy="564360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ef\Desktop\pllut.jpg"/>
          <p:cNvPicPr>
            <a:picLocks noChangeAspect="1" noChangeArrowheads="1"/>
          </p:cNvPicPr>
          <p:nvPr/>
        </p:nvPicPr>
        <p:blipFill>
          <a:blip r:embed="rId2"/>
          <a:srcRect/>
          <a:stretch>
            <a:fillRect/>
          </a:stretch>
        </p:blipFill>
        <p:spPr bwMode="auto">
          <a:xfrm>
            <a:off x="714348" y="642918"/>
            <a:ext cx="7643866" cy="564360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85728"/>
            <a:ext cx="8229600" cy="785818"/>
          </a:xfrm>
        </p:spPr>
        <p:txBody>
          <a:bodyPr>
            <a:normAutofit fontScale="90000"/>
          </a:bodyPr>
          <a:lstStyle/>
          <a:p>
            <a:r>
              <a:rPr lang="ru-RU" dirty="0" smtClean="0"/>
              <a:t>Вопросы</a:t>
            </a:r>
            <a:endParaRPr lang="ru-RU" dirty="0"/>
          </a:p>
        </p:txBody>
      </p:sp>
      <p:sp>
        <p:nvSpPr>
          <p:cNvPr id="5" name="Содержимое 4"/>
          <p:cNvSpPr>
            <a:spLocks noGrp="1"/>
          </p:cNvSpPr>
          <p:nvPr>
            <p:ph idx="1"/>
          </p:nvPr>
        </p:nvSpPr>
        <p:spPr>
          <a:xfrm>
            <a:off x="457200" y="1142984"/>
            <a:ext cx="8229600" cy="5181616"/>
          </a:xfrm>
        </p:spPr>
        <p:txBody>
          <a:bodyPr>
            <a:normAutofit fontScale="92500"/>
          </a:bodyPr>
          <a:lstStyle/>
          <a:p>
            <a:r>
              <a:rPr lang="ru-RU" dirty="0" smtClean="0"/>
              <a:t>1. Сколько планет в Солнечной системе?</a:t>
            </a:r>
          </a:p>
          <a:p>
            <a:r>
              <a:rPr lang="ru-RU" dirty="0" smtClean="0"/>
              <a:t>2. Какая из планет самая маленькая? Самая большая?</a:t>
            </a:r>
          </a:p>
          <a:p>
            <a:r>
              <a:rPr lang="ru-RU" dirty="0" smtClean="0"/>
              <a:t>3.Самая яркая планета Солнечной системы?</a:t>
            </a:r>
          </a:p>
          <a:p>
            <a:r>
              <a:rPr lang="ru-RU" dirty="0" smtClean="0"/>
              <a:t>4.Между какими планетами расположен пояс </a:t>
            </a:r>
            <a:r>
              <a:rPr lang="ru-RU" dirty="0" err="1" smtClean="0"/>
              <a:t>атероидов</a:t>
            </a:r>
            <a:r>
              <a:rPr lang="ru-RU" dirty="0" smtClean="0"/>
              <a:t>?</a:t>
            </a:r>
          </a:p>
          <a:p>
            <a:r>
              <a:rPr lang="ru-RU" dirty="0" smtClean="0"/>
              <a:t>5.Какая планета окружена «кольцами»?</a:t>
            </a:r>
          </a:p>
          <a:p>
            <a:r>
              <a:rPr lang="ru-RU" dirty="0" smtClean="0"/>
              <a:t>6. Как называется планета, </a:t>
            </a:r>
            <a:r>
              <a:rPr lang="ru-RU" dirty="0" smtClean="0"/>
              <a:t>о</a:t>
            </a:r>
            <a:r>
              <a:rPr lang="ru-RU" dirty="0" smtClean="0"/>
              <a:t>сь которой лежит «на боку» к плоскости орбиты?</a:t>
            </a:r>
          </a:p>
          <a:p>
            <a:r>
              <a:rPr lang="ru-RU" dirty="0" smtClean="0"/>
              <a:t>7. Одна из «</a:t>
            </a:r>
            <a:r>
              <a:rPr lang="ru-RU" dirty="0" err="1" smtClean="0"/>
              <a:t>голубых</a:t>
            </a:r>
            <a:r>
              <a:rPr lang="ru-RU" dirty="0" smtClean="0"/>
              <a:t> » планет, названная в честь древнегреческого бога моря? </a:t>
            </a:r>
          </a:p>
          <a:p>
            <a:r>
              <a:rPr lang="ru-RU" dirty="0" smtClean="0"/>
              <a:t>8 Когда из Солнечной системы была исключена девятая планета?</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Спасибо за внимание!!!</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704088"/>
            <a:ext cx="8229600" cy="653210"/>
          </a:xfrm>
        </p:spPr>
        <p:txBody>
          <a:bodyPr>
            <a:normAutofit fontScale="90000"/>
          </a:bodyPr>
          <a:lstStyle/>
          <a:p>
            <a:r>
              <a:rPr lang="ru-RU" dirty="0" smtClean="0"/>
              <a:t>Меркурий</a:t>
            </a:r>
            <a:endParaRPr lang="ru-RU" dirty="0"/>
          </a:p>
        </p:txBody>
      </p:sp>
      <p:sp>
        <p:nvSpPr>
          <p:cNvPr id="5" name="Содержимое 4"/>
          <p:cNvSpPr>
            <a:spLocks noGrp="1"/>
          </p:cNvSpPr>
          <p:nvPr>
            <p:ph sz="half" idx="1"/>
          </p:nvPr>
        </p:nvSpPr>
        <p:spPr>
          <a:xfrm>
            <a:off x="0" y="1785926"/>
            <a:ext cx="4495800" cy="4568999"/>
          </a:xfrm>
        </p:spPr>
        <p:txBody>
          <a:bodyPr>
            <a:normAutofit fontScale="85000" lnSpcReduction="20000"/>
          </a:bodyPr>
          <a:lstStyle/>
          <a:p>
            <a:r>
              <a:rPr lang="ru-RU" dirty="0" smtClean="0"/>
              <a:t>Самая близкая к Солнцу планета</a:t>
            </a:r>
          </a:p>
          <a:p>
            <a:r>
              <a:rPr lang="ru-RU" dirty="0" smtClean="0"/>
              <a:t>Названа в честь древнеримского бога Меркурия – бога торговли, покровителя путешественников</a:t>
            </a:r>
          </a:p>
          <a:p>
            <a:r>
              <a:rPr lang="ru-RU" dirty="0" smtClean="0"/>
              <a:t>Поверхность планеты похожа на лунную: многочисленные кратеры, горы</a:t>
            </a:r>
          </a:p>
          <a:p>
            <a:r>
              <a:rPr lang="ru-RU" dirty="0" smtClean="0"/>
              <a:t>Температура поверхности + 400 градусов</a:t>
            </a:r>
          </a:p>
          <a:p>
            <a:r>
              <a:rPr lang="ru-RU" dirty="0" smtClean="0"/>
              <a:t>Практически лишён атмосферы</a:t>
            </a:r>
          </a:p>
          <a:p>
            <a:r>
              <a:rPr lang="ru-RU" dirty="0" smtClean="0"/>
              <a:t>Спутников у Меркурия нет</a:t>
            </a:r>
            <a:endParaRPr lang="ru-RU" dirty="0"/>
          </a:p>
        </p:txBody>
      </p:sp>
      <p:pic>
        <p:nvPicPr>
          <p:cNvPr id="1026" name="Picture 2" descr="C:\Users\Shef\Desktop\004.jpg"/>
          <p:cNvPicPr>
            <a:picLocks noGrp="1" noChangeAspect="1" noChangeArrowheads="1"/>
          </p:cNvPicPr>
          <p:nvPr>
            <p:ph sz="half" idx="2"/>
          </p:nvPr>
        </p:nvPicPr>
        <p:blipFill>
          <a:blip r:embed="rId2"/>
          <a:srcRect/>
          <a:stretch>
            <a:fillRect/>
          </a:stretch>
        </p:blipFill>
        <p:spPr bwMode="auto">
          <a:xfrm>
            <a:off x="4648200" y="1857364"/>
            <a:ext cx="4281518" cy="450059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704088"/>
            <a:ext cx="8229600" cy="796086"/>
          </a:xfrm>
        </p:spPr>
        <p:txBody>
          <a:bodyPr>
            <a:normAutofit fontScale="90000"/>
          </a:bodyPr>
          <a:lstStyle/>
          <a:p>
            <a:r>
              <a:rPr lang="ru-RU" dirty="0" smtClean="0"/>
              <a:t>Венера</a:t>
            </a:r>
            <a:endParaRPr lang="ru-RU" dirty="0"/>
          </a:p>
        </p:txBody>
      </p:sp>
      <p:sp>
        <p:nvSpPr>
          <p:cNvPr id="5" name="Содержимое 4"/>
          <p:cNvSpPr>
            <a:spLocks noGrp="1"/>
          </p:cNvSpPr>
          <p:nvPr>
            <p:ph sz="half" idx="1"/>
          </p:nvPr>
        </p:nvSpPr>
        <p:spPr>
          <a:xfrm>
            <a:off x="0" y="1428736"/>
            <a:ext cx="4495800" cy="4926189"/>
          </a:xfrm>
        </p:spPr>
        <p:txBody>
          <a:bodyPr>
            <a:normAutofit fontScale="77500" lnSpcReduction="20000"/>
          </a:bodyPr>
          <a:lstStyle/>
          <a:p>
            <a:r>
              <a:rPr lang="ru-RU" dirty="0" smtClean="0"/>
              <a:t>Названа в честь богини любви и красоты</a:t>
            </a:r>
          </a:p>
          <a:p>
            <a:r>
              <a:rPr lang="ru-RU" dirty="0" smtClean="0">
                <a:solidFill>
                  <a:srgbClr val="FF0000"/>
                </a:solidFill>
              </a:rPr>
              <a:t>Самая яркая планета </a:t>
            </a:r>
            <a:r>
              <a:rPr lang="ru-RU" dirty="0" smtClean="0"/>
              <a:t>Солнечной системы</a:t>
            </a:r>
          </a:p>
          <a:p>
            <a:r>
              <a:rPr lang="ru-RU" dirty="0" smtClean="0"/>
              <a:t>Имеет плотную облачную атмосферу из углекислого газа, поэтому температура на Венере даже выше, чем на Меркурии + 500. Атмосфера была открыта великим русским учёным М.В.Ломоносовым</a:t>
            </a:r>
          </a:p>
          <a:p>
            <a:r>
              <a:rPr lang="ru-RU" dirty="0" smtClean="0">
                <a:solidFill>
                  <a:srgbClr val="FF0000"/>
                </a:solidFill>
              </a:rPr>
              <a:t>Год на Венере длится 225 земных суток , а один оборот вокруг своей оси продолжается около 243 суток– самая «медлительная «  из  планет Солнечной системы</a:t>
            </a:r>
          </a:p>
          <a:p>
            <a:r>
              <a:rPr lang="ru-RU" dirty="0" smtClean="0"/>
              <a:t>Спутников Венера не имеет</a:t>
            </a:r>
          </a:p>
          <a:p>
            <a:endParaRPr lang="ru-RU" dirty="0"/>
          </a:p>
        </p:txBody>
      </p:sp>
      <p:pic>
        <p:nvPicPr>
          <p:cNvPr id="1026" name="Picture 2" descr="C:\Users\Shef\Desktop\Venus.jpg"/>
          <p:cNvPicPr>
            <a:picLocks noGrp="1" noChangeAspect="1" noChangeArrowheads="1"/>
          </p:cNvPicPr>
          <p:nvPr>
            <p:ph sz="half" idx="2"/>
          </p:nvPr>
        </p:nvPicPr>
        <p:blipFill>
          <a:blip r:embed="rId2"/>
          <a:srcRect/>
          <a:stretch>
            <a:fillRect/>
          </a:stretch>
        </p:blipFill>
        <p:spPr bwMode="auto">
          <a:xfrm>
            <a:off x="4643438" y="1071546"/>
            <a:ext cx="4281518" cy="464347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14290"/>
            <a:ext cx="8229600" cy="1071570"/>
          </a:xfrm>
        </p:spPr>
        <p:txBody>
          <a:bodyPr/>
          <a:lstStyle/>
          <a:p>
            <a:r>
              <a:rPr lang="ru-RU" dirty="0" smtClean="0"/>
              <a:t>Земля</a:t>
            </a:r>
            <a:r>
              <a:rPr lang="en-US" dirty="0" smtClean="0"/>
              <a:t> –</a:t>
            </a:r>
            <a:r>
              <a:rPr lang="ru-RU" dirty="0" smtClean="0"/>
              <a:t>третья после Солнца</a:t>
            </a:r>
            <a:endParaRPr lang="ru-RU" dirty="0"/>
          </a:p>
        </p:txBody>
      </p:sp>
      <p:pic>
        <p:nvPicPr>
          <p:cNvPr id="1026" name="Picture 2" descr="C:\Users\Shef\Desktop\zzzz.jpg"/>
          <p:cNvPicPr>
            <a:picLocks noGrp="1" noChangeAspect="1" noChangeArrowheads="1"/>
          </p:cNvPicPr>
          <p:nvPr>
            <p:ph idx="1"/>
          </p:nvPr>
        </p:nvPicPr>
        <p:blipFill>
          <a:blip r:embed="rId2"/>
          <a:srcRect/>
          <a:stretch>
            <a:fillRect/>
          </a:stretch>
        </p:blipFill>
        <p:spPr bwMode="auto">
          <a:xfrm>
            <a:off x="0" y="1643050"/>
            <a:ext cx="4161186" cy="4389437"/>
          </a:xfrm>
          <a:prstGeom prst="rect">
            <a:avLst/>
          </a:prstGeom>
          <a:noFill/>
        </p:spPr>
      </p:pic>
      <p:pic>
        <p:nvPicPr>
          <p:cNvPr id="2" name="Picture 2" descr="C:\Users\Shef\Desktop\ppppp.jpg"/>
          <p:cNvPicPr>
            <a:picLocks noChangeAspect="1" noChangeArrowheads="1"/>
          </p:cNvPicPr>
          <p:nvPr/>
        </p:nvPicPr>
        <p:blipFill>
          <a:blip r:embed="rId3"/>
          <a:srcRect/>
          <a:stretch>
            <a:fillRect/>
          </a:stretch>
        </p:blipFill>
        <p:spPr bwMode="auto">
          <a:xfrm>
            <a:off x="4357686" y="1643050"/>
            <a:ext cx="4786314" cy="44291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Земля</a:t>
            </a:r>
            <a:r>
              <a:rPr lang="en-US" dirty="0" smtClean="0"/>
              <a:t> –</a:t>
            </a:r>
            <a:r>
              <a:rPr lang="ru-RU" dirty="0" smtClean="0"/>
              <a:t>третья после Солнца</a:t>
            </a:r>
            <a:endParaRPr lang="ru-RU" dirty="0"/>
          </a:p>
        </p:txBody>
      </p:sp>
      <p:sp>
        <p:nvSpPr>
          <p:cNvPr id="5" name="Содержимое 4"/>
          <p:cNvSpPr>
            <a:spLocks noGrp="1"/>
          </p:cNvSpPr>
          <p:nvPr>
            <p:ph sz="half" idx="1"/>
          </p:nvPr>
        </p:nvSpPr>
        <p:spPr>
          <a:xfrm>
            <a:off x="285720" y="1920085"/>
            <a:ext cx="3571900" cy="4434840"/>
          </a:xfrm>
        </p:spPr>
        <p:txBody>
          <a:bodyPr>
            <a:normAutofit lnSpcReduction="10000"/>
          </a:bodyPr>
          <a:lstStyle/>
          <a:p>
            <a:r>
              <a:rPr lang="ru-RU" dirty="0" smtClean="0"/>
              <a:t>Имеет атмосферу, состоящую в основном из кислорода (21%) и азота (71%)</a:t>
            </a:r>
          </a:p>
          <a:p>
            <a:r>
              <a:rPr lang="ru-RU" dirty="0" smtClean="0"/>
              <a:t>70% поверхности Земли покрыто водой</a:t>
            </a:r>
          </a:p>
          <a:p>
            <a:r>
              <a:rPr lang="ru-RU" dirty="0" smtClean="0"/>
              <a:t>Единственная планета, на которой есть жизнь.</a:t>
            </a:r>
            <a:endParaRPr lang="ru-RU" dirty="0"/>
          </a:p>
        </p:txBody>
      </p:sp>
      <p:pic>
        <p:nvPicPr>
          <p:cNvPr id="1026" name="Picture 2" descr="C:\Users\Shef\Desktop\ttttt.jpg"/>
          <p:cNvPicPr>
            <a:picLocks noGrp="1" noChangeAspect="1" noChangeArrowheads="1"/>
          </p:cNvPicPr>
          <p:nvPr>
            <p:ph sz="half" idx="2"/>
          </p:nvPr>
        </p:nvPicPr>
        <p:blipFill>
          <a:blip r:embed="rId2"/>
          <a:srcRect/>
          <a:stretch>
            <a:fillRect/>
          </a:stretch>
        </p:blipFill>
        <p:spPr bwMode="auto">
          <a:xfrm>
            <a:off x="4214810" y="2571744"/>
            <a:ext cx="4038600" cy="267497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500166" y="704088"/>
            <a:ext cx="2928958" cy="724648"/>
          </a:xfrm>
        </p:spPr>
        <p:txBody>
          <a:bodyPr>
            <a:normAutofit fontScale="90000"/>
          </a:bodyPr>
          <a:lstStyle/>
          <a:p>
            <a:r>
              <a:rPr lang="ru-RU" dirty="0" smtClean="0"/>
              <a:t>Луна</a:t>
            </a:r>
            <a:endParaRPr lang="ru-RU" dirty="0"/>
          </a:p>
        </p:txBody>
      </p:sp>
      <p:sp>
        <p:nvSpPr>
          <p:cNvPr id="5" name="Содержимое 4"/>
          <p:cNvSpPr>
            <a:spLocks noGrp="1"/>
          </p:cNvSpPr>
          <p:nvPr>
            <p:ph sz="half" idx="1"/>
          </p:nvPr>
        </p:nvSpPr>
        <p:spPr>
          <a:xfrm>
            <a:off x="0" y="1428736"/>
            <a:ext cx="4495800" cy="5429264"/>
          </a:xfrm>
        </p:spPr>
        <p:txBody>
          <a:bodyPr>
            <a:normAutofit/>
          </a:bodyPr>
          <a:lstStyle/>
          <a:p>
            <a:r>
              <a:rPr lang="ru-RU" dirty="0" smtClean="0"/>
              <a:t>Единственный естественный спутник Земли. Лишена атмосферы и воды.</a:t>
            </a:r>
          </a:p>
          <a:p>
            <a:r>
              <a:rPr lang="ru-RU" dirty="0" smtClean="0"/>
              <a:t>Тёмные участки принято называть морями, а светлые – материками.</a:t>
            </a:r>
          </a:p>
          <a:p>
            <a:r>
              <a:rPr lang="ru-RU" dirty="0" smtClean="0"/>
              <a:t>На поверхности Луны много кратеров – результат ударов метеоритов – диаметр некоторых из них превышает 100 км.</a:t>
            </a:r>
            <a:endParaRPr lang="ru-RU" dirty="0"/>
          </a:p>
        </p:txBody>
      </p:sp>
      <p:pic>
        <p:nvPicPr>
          <p:cNvPr id="1026" name="Picture 2" descr="C:\Users\Shef\Desktop\lll.jpg"/>
          <p:cNvPicPr>
            <a:picLocks noGrp="1" noChangeAspect="1" noChangeArrowheads="1"/>
          </p:cNvPicPr>
          <p:nvPr>
            <p:ph sz="half" idx="2"/>
          </p:nvPr>
        </p:nvPicPr>
        <p:blipFill>
          <a:blip r:embed="rId2"/>
          <a:srcRect/>
          <a:stretch>
            <a:fillRect/>
          </a:stretch>
        </p:blipFill>
        <p:spPr bwMode="auto">
          <a:xfrm>
            <a:off x="4786314" y="214290"/>
            <a:ext cx="4038600" cy="2681883"/>
          </a:xfrm>
          <a:prstGeom prst="rect">
            <a:avLst/>
          </a:prstGeom>
          <a:noFill/>
        </p:spPr>
      </p:pic>
      <p:pic>
        <p:nvPicPr>
          <p:cNvPr id="2" name="Picture 2" descr="C:\Users\Shef\Desktop\llluna.jpg"/>
          <p:cNvPicPr>
            <a:picLocks noChangeAspect="1" noChangeArrowheads="1"/>
          </p:cNvPicPr>
          <p:nvPr/>
        </p:nvPicPr>
        <p:blipFill>
          <a:blip r:embed="rId3"/>
          <a:srcRect/>
          <a:stretch>
            <a:fillRect/>
          </a:stretch>
        </p:blipFill>
        <p:spPr bwMode="auto">
          <a:xfrm>
            <a:off x="4714876" y="3071810"/>
            <a:ext cx="4429124" cy="35004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3900486" cy="1143000"/>
          </a:xfrm>
        </p:spPr>
        <p:txBody>
          <a:bodyPr/>
          <a:lstStyle/>
          <a:p>
            <a:r>
              <a:rPr lang="ru-RU" dirty="0" smtClean="0"/>
              <a:t>Луна</a:t>
            </a:r>
            <a:endParaRPr lang="ru-RU" dirty="0"/>
          </a:p>
        </p:txBody>
      </p:sp>
      <p:sp>
        <p:nvSpPr>
          <p:cNvPr id="4" name="Содержимое 3"/>
          <p:cNvSpPr>
            <a:spLocks noGrp="1"/>
          </p:cNvSpPr>
          <p:nvPr>
            <p:ph sz="half" idx="2"/>
          </p:nvPr>
        </p:nvSpPr>
        <p:spPr>
          <a:xfrm>
            <a:off x="4648200" y="1285860"/>
            <a:ext cx="4038600" cy="5069065"/>
          </a:xfrm>
        </p:spPr>
        <p:txBody>
          <a:bodyPr>
            <a:noAutofit/>
          </a:bodyPr>
          <a:lstStyle/>
          <a:p>
            <a:r>
              <a:rPr lang="ru-RU" sz="3200" dirty="0" smtClean="0"/>
              <a:t>Среднее расстояние до Земли – 400тыс.км</a:t>
            </a:r>
          </a:p>
          <a:p>
            <a:r>
              <a:rPr lang="ru-RU" sz="3200" dirty="0" smtClean="0"/>
              <a:t>Не вращается</a:t>
            </a:r>
          </a:p>
          <a:p>
            <a:endParaRPr lang="ru-RU" sz="3200" dirty="0"/>
          </a:p>
        </p:txBody>
      </p:sp>
      <p:pic>
        <p:nvPicPr>
          <p:cNvPr id="1026" name="Picture 2" descr="C:\Users\Shef\Desktop\lunna.jpg"/>
          <p:cNvPicPr>
            <a:picLocks noGrp="1" noChangeAspect="1" noChangeArrowheads="1"/>
          </p:cNvPicPr>
          <p:nvPr>
            <p:ph sz="half" idx="1"/>
          </p:nvPr>
        </p:nvPicPr>
        <p:blipFill>
          <a:blip r:embed="rId2"/>
          <a:srcRect/>
          <a:stretch>
            <a:fillRect/>
          </a:stretch>
        </p:blipFill>
        <p:spPr bwMode="auto">
          <a:xfrm>
            <a:off x="457200" y="2621790"/>
            <a:ext cx="4038600" cy="3032057"/>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129</TotalTime>
  <Words>692</Words>
  <PresentationFormat>Экран (4:3)</PresentationFormat>
  <Paragraphs>78</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Поток</vt:lpstr>
      <vt:lpstr>Соседи Солнца</vt:lpstr>
      <vt:lpstr>Слайд 2</vt:lpstr>
      <vt:lpstr>Слайд 3</vt:lpstr>
      <vt:lpstr>Меркурий</vt:lpstr>
      <vt:lpstr>Венера</vt:lpstr>
      <vt:lpstr>Земля –третья после Солнца</vt:lpstr>
      <vt:lpstr>Земля –третья после Солнца</vt:lpstr>
      <vt:lpstr>Луна</vt:lpstr>
      <vt:lpstr>Луна</vt:lpstr>
      <vt:lpstr>Марс</vt:lpstr>
      <vt:lpstr>Марс</vt:lpstr>
      <vt:lpstr>Марс</vt:lpstr>
      <vt:lpstr>Пояс    астероидов</vt:lpstr>
      <vt:lpstr>Пояс    астероидов</vt:lpstr>
      <vt:lpstr>Пояс   астероидов</vt:lpstr>
      <vt:lpstr>Слайд 16</vt:lpstr>
      <vt:lpstr>Пояс   астероидов</vt:lpstr>
      <vt:lpstr>Юпитер – самая большая планета солнечной системы</vt:lpstr>
      <vt:lpstr>Юпитер</vt:lpstr>
      <vt:lpstr>Слайд 20</vt:lpstr>
      <vt:lpstr>Слайд 21</vt:lpstr>
      <vt:lpstr>Слайд 22</vt:lpstr>
      <vt:lpstr>Сатурн</vt:lpstr>
      <vt:lpstr>Слайд 24</vt:lpstr>
      <vt:lpstr>Уран</vt:lpstr>
      <vt:lpstr>Уран</vt:lpstr>
      <vt:lpstr>Слайд 27</vt:lpstr>
      <vt:lpstr>Нептун – планета названа в честь древнеримского бога моря</vt:lpstr>
      <vt:lpstr>Слайд 29</vt:lpstr>
      <vt:lpstr>Слайд 30</vt:lpstr>
      <vt:lpstr>Слайд 31</vt:lpstr>
      <vt:lpstr>Вопросы</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Соседи Солнца</dc:title>
  <dc:creator>Shef</dc:creator>
  <cp:lastModifiedBy>User</cp:lastModifiedBy>
  <cp:revision>49</cp:revision>
  <dcterms:created xsi:type="dcterms:W3CDTF">2014-09-21T14:47:45Z</dcterms:created>
  <dcterms:modified xsi:type="dcterms:W3CDTF">2023-07-06T09:13:00Z</dcterms:modified>
</cp:coreProperties>
</file>