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2" r:id="rId5"/>
    <p:sldId id="263" r:id="rId6"/>
    <p:sldId id="260" r:id="rId7"/>
    <p:sldId id="265" r:id="rId8"/>
    <p:sldId id="264" r:id="rId9"/>
    <p:sldId id="258" r:id="rId10"/>
    <p:sldId id="267" r:id="rId11"/>
    <p:sldId id="269" r:id="rId12"/>
    <p:sldId id="271" r:id="rId13"/>
    <p:sldId id="273" r:id="rId14"/>
    <p:sldId id="270" r:id="rId15"/>
    <p:sldId id="266" r:id="rId16"/>
    <p:sldId id="268" r:id="rId17"/>
    <p:sldId id="274" r:id="rId18"/>
    <p:sldId id="276" r:id="rId19"/>
    <p:sldId id="275" r:id="rId20"/>
    <p:sldId id="261" r:id="rId21"/>
    <p:sldId id="277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A7E"/>
    <a:srgbClr val="C5700A"/>
    <a:srgbClr val="4A2B0E"/>
    <a:srgbClr val="1D120E"/>
    <a:srgbClr val="000306"/>
    <a:srgbClr val="FF6C99"/>
    <a:srgbClr val="526664"/>
    <a:srgbClr val="B5B5B3"/>
    <a:srgbClr val="00B9CD"/>
    <a:srgbClr val="00CC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91" d="100"/>
          <a:sy n="91" d="100"/>
        </p:scale>
        <p:origin x="-81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16556-29AD-44B1-8A1C-ABE338D926E3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DFFB4-B522-49A9-895A-71E37BE27F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154908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16556-29AD-44B1-8A1C-ABE338D926E3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DFFB4-B522-49A9-895A-71E37BE27F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006345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16556-29AD-44B1-8A1C-ABE338D926E3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DFFB4-B522-49A9-895A-71E37BE27F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110149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16556-29AD-44B1-8A1C-ABE338D926E3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DFFB4-B522-49A9-895A-71E37BE27F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675687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16556-29AD-44B1-8A1C-ABE338D926E3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DFFB4-B522-49A9-895A-71E37BE27F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37596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16556-29AD-44B1-8A1C-ABE338D926E3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DFFB4-B522-49A9-895A-71E37BE27F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22014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16556-29AD-44B1-8A1C-ABE338D926E3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DFFB4-B522-49A9-895A-71E37BE27F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187735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16556-29AD-44B1-8A1C-ABE338D926E3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DFFB4-B522-49A9-895A-71E37BE27F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57218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16556-29AD-44B1-8A1C-ABE338D926E3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DFFB4-B522-49A9-895A-71E37BE27F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89966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16556-29AD-44B1-8A1C-ABE338D926E3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DFFB4-B522-49A9-895A-71E37BE27F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271408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16556-29AD-44B1-8A1C-ABE338D926E3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DFFB4-B522-49A9-895A-71E37BE27F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361220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016556-29AD-44B1-8A1C-ABE338D926E3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8DFFB4-B522-49A9-895A-71E37BE27F0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7" name="Місце для дати 3"/>
          <p:cNvSpPr txBox="1">
            <a:spLocks/>
          </p:cNvSpPr>
          <p:nvPr userDrawn="1"/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0AAE95F-5EE2-4501-8C40-B6EE9CB54DC1}" type="datetimeFigureOut">
              <a:rPr lang="en-US" smtClean="0"/>
              <a:pPr/>
              <a:t>7/6/2023</a:t>
            </a:fld>
            <a:endParaRPr lang="en-US"/>
          </a:p>
        </p:txBody>
      </p:sp>
      <p:sp>
        <p:nvSpPr>
          <p:cNvPr id="48" name="Місце для номера слайда 5"/>
          <p:cNvSpPr txBox="1">
            <a:spLocks/>
          </p:cNvSpPr>
          <p:nvPr userDrawn="1"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442F9C5-6E28-4E69-828F-5ECB310EF81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9" name="Picture 2" descr="http://garcya.us/wp-content/uploads/2010/12/Christmas_Wallpaper-45.jpg"/>
          <p:cNvPicPr>
            <a:picLocks noChangeAspect="1" noChangeArrowheads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1159" r="51190" b="10064"/>
          <a:stretch/>
        </p:blipFill>
        <p:spPr bwMode="auto">
          <a:xfrm>
            <a:off x="0" y="2060849"/>
            <a:ext cx="2359782" cy="4797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2" descr="http://garcya.us/wp-content/uploads/2010/12/Christmas_Wallpaper-45.jpg"/>
          <p:cNvPicPr>
            <a:picLocks noChangeAspect="1" noChangeArrowheads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1159" r="51190" b="10064"/>
          <a:stretch/>
        </p:blipFill>
        <p:spPr bwMode="auto">
          <a:xfrm flipH="1">
            <a:off x="6784218" y="2067600"/>
            <a:ext cx="2359782" cy="4797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1" name="Прямокутник 8"/>
          <p:cNvSpPr/>
          <p:nvPr userDrawn="1"/>
        </p:nvSpPr>
        <p:spPr>
          <a:xfrm>
            <a:off x="1619672" y="2067600"/>
            <a:ext cx="864096" cy="4797152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Прямокутник 9"/>
          <p:cNvSpPr/>
          <p:nvPr userDrawn="1"/>
        </p:nvSpPr>
        <p:spPr>
          <a:xfrm flipH="1">
            <a:off x="6648025" y="2067600"/>
            <a:ext cx="864096" cy="4797152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Прямокутник 10"/>
          <p:cNvSpPr/>
          <p:nvPr userDrawn="1"/>
        </p:nvSpPr>
        <p:spPr>
          <a:xfrm rot="16200000">
            <a:off x="3707904" y="-1647056"/>
            <a:ext cx="1728191" cy="9144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Прямокутник 11"/>
          <p:cNvSpPr/>
          <p:nvPr userDrawn="1"/>
        </p:nvSpPr>
        <p:spPr>
          <a:xfrm flipH="1">
            <a:off x="5647447" y="0"/>
            <a:ext cx="3496553" cy="3284984"/>
          </a:xfrm>
          <a:prstGeom prst="rect">
            <a:avLst/>
          </a:prstGeom>
          <a:gradFill flip="none" rotWithShape="1">
            <a:gsLst>
              <a:gs pos="53000">
                <a:schemeClr val="bg1">
                  <a:alpha val="0"/>
                </a:schemeClr>
              </a:gs>
              <a:gs pos="100000">
                <a:schemeClr val="bg1">
                  <a:lumMod val="85000"/>
                </a:scheme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Прямокутник 12"/>
          <p:cNvSpPr/>
          <p:nvPr userDrawn="1"/>
        </p:nvSpPr>
        <p:spPr>
          <a:xfrm>
            <a:off x="-4673" y="0"/>
            <a:ext cx="3496553" cy="3284984"/>
          </a:xfrm>
          <a:prstGeom prst="rect">
            <a:avLst/>
          </a:prstGeom>
          <a:gradFill flip="none" rotWithShape="1">
            <a:gsLst>
              <a:gs pos="53000">
                <a:schemeClr val="bg1">
                  <a:alpha val="0"/>
                </a:schemeClr>
              </a:gs>
              <a:gs pos="100000">
                <a:schemeClr val="bg1">
                  <a:lumMod val="85000"/>
                </a:scheme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196152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рямоугольник 2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0000" b="7399"/>
          <a:stretch/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 smtClean="0">
                <a:solidFill>
                  <a:srgbClr val="92D050"/>
                </a:solidFill>
              </a:rPr>
              <a:t>Праздник Нового года</a:t>
            </a: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(историко-географический экскурс)</a:t>
            </a:r>
            <a:endParaRPr lang="ru-RU" sz="4000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405352" y="1702677"/>
            <a:ext cx="5109998" cy="219666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Презентация подготовлена учителем географии МОУ «СОШ №72» г.Саратова Шевченко Светланой Михайловной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74043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94786" y="0"/>
            <a:ext cx="2249214" cy="998483"/>
          </a:xfrm>
        </p:spPr>
        <p:txBody>
          <a:bodyPr/>
          <a:lstStyle/>
          <a:p>
            <a:r>
              <a:rPr lang="ru-RU" dirty="0" smtClean="0"/>
              <a:t>Европа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262759" y="252248"/>
            <a:ext cx="4252091" cy="6421821"/>
          </a:xfrm>
        </p:spPr>
        <p:txBody>
          <a:bodyPr>
            <a:normAutofit/>
          </a:bodyPr>
          <a:lstStyle/>
          <a:p>
            <a:r>
              <a:rPr lang="ru-RU" dirty="0" smtClean="0"/>
              <a:t>В Румынии принято </a:t>
            </a:r>
            <a:r>
              <a:rPr lang="ru-RU" dirty="0" smtClean="0">
                <a:solidFill>
                  <a:srgbClr val="00B050"/>
                </a:solidFill>
              </a:rPr>
              <a:t>запекать в пироги деньги, колечки и жгучий перец</a:t>
            </a:r>
            <a:r>
              <a:rPr lang="ru-RU" dirty="0" smtClean="0"/>
              <a:t>. Если кому-то попадется кольцо, то, по приметам, грядущий год будет особенно счастливым</a:t>
            </a:r>
          </a:p>
          <a:p>
            <a:r>
              <a:rPr lang="ru-RU" dirty="0" smtClean="0"/>
              <a:t>Шведы дарят друг другу самодельные свечи: у Полярного круга зимой темнеет рано, поэтому свет символизирует дружбу, радушие и веселье.</a:t>
            </a:r>
          </a:p>
          <a:p>
            <a:endParaRPr lang="ru-RU" dirty="0"/>
          </a:p>
        </p:txBody>
      </p:sp>
      <p:pic>
        <p:nvPicPr>
          <p:cNvPr id="8" name="Рисунок 7" descr="2014-12-20_191238 (495x372, 170Kb)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0164" y="704192"/>
            <a:ext cx="3930365" cy="3037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C:\Users\Shef\Desktop\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29756" y="3753812"/>
            <a:ext cx="3886200" cy="25891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842234" y="1"/>
            <a:ext cx="2301766" cy="924910"/>
          </a:xfrm>
        </p:spPr>
        <p:txBody>
          <a:bodyPr/>
          <a:lstStyle/>
          <a:p>
            <a:r>
              <a:rPr lang="ru-RU" dirty="0" smtClean="0"/>
              <a:t>Европа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0" y="0"/>
            <a:ext cx="4514850" cy="6621517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В Италии заботятся о том, чтобы в Новый год надеть все новое. 31 декабря итальянцы дарят близким </a:t>
            </a:r>
            <a:r>
              <a:rPr lang="ru-RU" dirty="0" smtClean="0">
                <a:solidFill>
                  <a:srgbClr val="C00000"/>
                </a:solidFill>
              </a:rPr>
              <a:t>красное белье</a:t>
            </a:r>
            <a:r>
              <a:rPr lang="ru-RU" dirty="0" smtClean="0"/>
              <a:t>, так как именно этот цвет у них символизирует новизну. </a:t>
            </a:r>
          </a:p>
          <a:p>
            <a:r>
              <a:rPr lang="ru-RU" dirty="0" smtClean="0"/>
              <a:t>Как только начался Новый год, итальянцы спешат избавиться от вещей, которые уже "отслужили свое". В Италии сохранился обычай приносить первым утром наступившего года чистую воду из источника, так как считается, что вода приносит счастье.</a:t>
            </a:r>
          </a:p>
          <a:p>
            <a:r>
              <a:rPr lang="ru-RU" dirty="0" smtClean="0"/>
              <a:t>Испанцы в Новый год дарят друг другу виноград. На тарелке каждого гостя в полночь должно быть ровно </a:t>
            </a:r>
            <a:r>
              <a:rPr lang="ru-RU" dirty="0" smtClean="0">
                <a:solidFill>
                  <a:srgbClr val="C00000"/>
                </a:solidFill>
              </a:rPr>
              <a:t>двенадцать виноградин</a:t>
            </a:r>
            <a:r>
              <a:rPr lang="ru-RU" dirty="0" smtClean="0"/>
              <a:t>. С каждым ударом колокола надо съесть по одной виноградине, тогда весь год будет сопутствовать удача. Виноград без косточек счастья не приносит.</a:t>
            </a:r>
          </a:p>
          <a:p>
            <a:endParaRPr lang="ru-RU" dirty="0"/>
          </a:p>
        </p:txBody>
      </p:sp>
      <p:pic>
        <p:nvPicPr>
          <p:cNvPr id="9" name="Содержимое 8" descr="2014-12-20_220134 (500x484, 84Kb)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51131" y="3783723"/>
            <a:ext cx="3421117" cy="26853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 descr="C:\Users\Shef\Desktop\b48191853adab67cd8d0cc19b27907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12626" y="747437"/>
            <a:ext cx="3886200" cy="29131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58454" y="1"/>
            <a:ext cx="2585545" cy="903890"/>
          </a:xfrm>
        </p:spPr>
        <p:txBody>
          <a:bodyPr/>
          <a:lstStyle/>
          <a:p>
            <a:r>
              <a:rPr lang="ru-RU" dirty="0" smtClean="0"/>
              <a:t>Европа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28650" y="357352"/>
            <a:ext cx="3886200" cy="5819611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А вот греческий Новый год начинается одновременно с нашим Старым Новым годом — 14 января, и называется День святого Василия. Каждый ребенок в Греции знает, что святой Василий самый добрый и щедрый, и, ожидая подарков от него, ставят </a:t>
            </a:r>
            <a:r>
              <a:rPr lang="ru-RU" b="1" dirty="0" smtClean="0">
                <a:solidFill>
                  <a:srgbClr val="00B050"/>
                </a:solidFill>
              </a:rPr>
              <a:t>возле камина в праздничную ночь ботинки, </a:t>
            </a:r>
            <a:r>
              <a:rPr lang="ru-RU" dirty="0" smtClean="0"/>
              <a:t>которые на утро будут полны подарков.</a:t>
            </a:r>
            <a:endParaRPr lang="ru-RU" dirty="0"/>
          </a:p>
        </p:txBody>
      </p:sp>
      <p:pic>
        <p:nvPicPr>
          <p:cNvPr id="6146" name="Picture 2" descr="C:\Users\Shef\Desktop\79bbe4c88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73978" y="921735"/>
            <a:ext cx="2986338" cy="43513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21214" y="0"/>
            <a:ext cx="2322786" cy="956441"/>
          </a:xfrm>
        </p:spPr>
        <p:txBody>
          <a:bodyPr/>
          <a:lstStyle/>
          <a:p>
            <a:r>
              <a:rPr lang="ru-RU" dirty="0" smtClean="0"/>
              <a:t>Азия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7145" y="0"/>
            <a:ext cx="4367705" cy="6176963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Китай, Малайзия, Вьетнам, Сингапур, Корея, Монголия, а также другие страны, в которых исповедуется буддизм, </a:t>
            </a:r>
            <a:r>
              <a:rPr lang="ru-RU" b="1" dirty="0" smtClean="0">
                <a:solidFill>
                  <a:srgbClr val="00B050"/>
                </a:solidFill>
              </a:rPr>
              <a:t>отмечают Новый год согласно лунному календарю </a:t>
            </a:r>
            <a:r>
              <a:rPr lang="ru-RU" dirty="0" smtClean="0"/>
              <a:t>в первое весеннее новолуние. Здесь Новый год не имеет фиксированной даты, так как сакральное новолуние каждый год наступает в разное время, примерно между 21 января и 20 февраля (этот период у них считается ранней весной). </a:t>
            </a:r>
            <a:endParaRPr lang="ru-RU" dirty="0"/>
          </a:p>
        </p:txBody>
      </p:sp>
      <p:pic>
        <p:nvPicPr>
          <p:cNvPr id="5" name="Содержимое 4" descr="http://www.wonderfulnature.ru/photo/New_Year/Chi_N_Y_mand.jpg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19449" y="977462"/>
            <a:ext cx="4288220" cy="4498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2952" y="1"/>
            <a:ext cx="1954924" cy="1103586"/>
          </a:xfrm>
        </p:spPr>
        <p:txBody>
          <a:bodyPr/>
          <a:lstStyle/>
          <a:p>
            <a:r>
              <a:rPr lang="ru-RU" dirty="0" smtClean="0"/>
              <a:t>Азия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57654"/>
            <a:ext cx="4514850" cy="6700345"/>
          </a:xfrm>
        </p:spPr>
        <p:txBody>
          <a:bodyPr/>
          <a:lstStyle/>
          <a:p>
            <a:r>
              <a:rPr lang="ru-RU" dirty="0" smtClean="0"/>
              <a:t>Вьетнамцы в новогоднюю ночь дарят родным и друзьям веточки цветущего персикового дерева и маленькие мандариновые деревца с плодами.</a:t>
            </a:r>
          </a:p>
          <a:p>
            <a:endParaRPr lang="ru-RU" dirty="0"/>
          </a:p>
        </p:txBody>
      </p:sp>
      <p:pic>
        <p:nvPicPr>
          <p:cNvPr id="2050" name="Picture 2" descr="C:\Users\Shef\Desktop\0_790bb_bd45bcf2_L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6456" y="2606566"/>
            <a:ext cx="6316716" cy="37732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989378" y="0"/>
            <a:ext cx="2154621" cy="872359"/>
          </a:xfrm>
        </p:spPr>
        <p:txBody>
          <a:bodyPr/>
          <a:lstStyle/>
          <a:p>
            <a:r>
              <a:rPr lang="ru-RU" dirty="0" smtClean="0"/>
              <a:t>Азия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252248" y="294290"/>
            <a:ext cx="4262602" cy="5882673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В Японии в новогоднюю ночь священные колокола отбивают сто восемь ударов. Цифры 100 и 8 у японцев считаются счастливыми. С последним ударом полагается ложиться спать. Здесь Новый год встречают не в полночь, а с восходом солнца, и праздник длится весь январь. Новый год для японцев — словно общий День рождения. У них не было обычая праздновать дату появления на свет, сто восьмой удар добавляет единицу сразу всем возрастам, даже если младенец родился накануне.</a:t>
            </a:r>
          </a:p>
          <a:p>
            <a:endParaRPr lang="ru-RU" dirty="0"/>
          </a:p>
        </p:txBody>
      </p:sp>
      <p:pic>
        <p:nvPicPr>
          <p:cNvPr id="3074" name="Picture 2" descr="C:\Users\Shef\Desktop\publication_73237_445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29048" y="672662"/>
            <a:ext cx="3342289" cy="2448910"/>
          </a:xfrm>
          <a:prstGeom prst="rect">
            <a:avLst/>
          </a:prstGeom>
          <a:noFill/>
        </p:spPr>
      </p:pic>
      <p:pic>
        <p:nvPicPr>
          <p:cNvPr id="3075" name="Picture 3" descr="C:\Users\Shef\Desktop\1325265747_1231029330_new-year-japan-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8939" y="3447393"/>
            <a:ext cx="4056992" cy="307312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041930" y="0"/>
            <a:ext cx="2102069" cy="819807"/>
          </a:xfrm>
        </p:spPr>
        <p:txBody>
          <a:bodyPr/>
          <a:lstStyle/>
          <a:p>
            <a:r>
              <a:rPr lang="ru-RU" dirty="0" smtClean="0"/>
              <a:t>Азия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168166" y="0"/>
            <a:ext cx="4346684" cy="6176963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Индийских календарей около тридцати. Так, на юге Индии Новый год празднуют в марте, на севере — в апреле, на западе — в октябре, в штате </a:t>
            </a:r>
            <a:r>
              <a:rPr lang="ru-RU" dirty="0" err="1" smtClean="0"/>
              <a:t>Керал</a:t>
            </a:r>
            <a:r>
              <a:rPr lang="ru-RU" dirty="0" smtClean="0"/>
              <a:t> — то в июле, то в августе. В некоторых штатах во время новогодних празднеств разрешается разговаривать только вежливо, запрещено сердиться и ругаться. А вообще, подобных дат, когда можно отпраздновать данное </a:t>
            </a:r>
            <a:r>
              <a:rPr lang="ru-RU" b="1" dirty="0" smtClean="0"/>
              <a:t>событие, в этой стране       </a:t>
            </a:r>
            <a:r>
              <a:rPr lang="ru-RU" b="1" dirty="0" smtClean="0">
                <a:solidFill>
                  <a:srgbClr val="C00000"/>
                </a:solidFill>
              </a:rPr>
              <a:t>восемь  </a:t>
            </a:r>
            <a:r>
              <a:rPr lang="ru-RU" b="1" dirty="0" smtClean="0"/>
              <a:t>         </a:t>
            </a:r>
            <a:endParaRPr lang="ru-RU" b="1" dirty="0"/>
          </a:p>
        </p:txBody>
      </p:sp>
      <p:pic>
        <p:nvPicPr>
          <p:cNvPr id="7" name="Содержимое 6" descr="http://ny.liga.net/files/tHTMLEditorPicture_file_path_54.png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02622" y="578069"/>
            <a:ext cx="3941378" cy="3168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0" name="Picture 2" descr="C:\Users\Shef\Desktop\champagn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45876" y="3615558"/>
            <a:ext cx="2257972" cy="32424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73766" y="1"/>
            <a:ext cx="1641583" cy="903890"/>
          </a:xfrm>
        </p:spPr>
        <p:txBody>
          <a:bodyPr/>
          <a:lstStyle/>
          <a:p>
            <a:r>
              <a:rPr lang="ru-RU" dirty="0" smtClean="0"/>
              <a:t>Азия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199697" y="157655"/>
            <a:ext cx="4315153" cy="6019308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Нигде в мире Новый год не отмечается так часто, как на индонезийском острове </a:t>
            </a:r>
            <a:r>
              <a:rPr lang="ru-RU" dirty="0" err="1" smtClean="0"/>
              <a:t>Бали</a:t>
            </a:r>
            <a:r>
              <a:rPr lang="ru-RU" dirty="0" smtClean="0"/>
              <a:t>. Год на </a:t>
            </a:r>
            <a:r>
              <a:rPr lang="ru-RU" dirty="0" err="1" smtClean="0"/>
              <a:t>Бали</a:t>
            </a:r>
            <a:r>
              <a:rPr lang="ru-RU" dirty="0" smtClean="0"/>
              <a:t> длится 210 дней. Главный атрибут праздника — разноцветный рис, из которого выпекают двухметровые ленты, а из этих лент сооружают колонны в дар богам. Когда торжество кончается, местные жители разбирают колонны по домам.</a:t>
            </a:r>
          </a:p>
          <a:p>
            <a:endParaRPr lang="ru-RU" dirty="0"/>
          </a:p>
        </p:txBody>
      </p:sp>
      <p:pic>
        <p:nvPicPr>
          <p:cNvPr id="7" name="Picture 2" descr="C:\Users\Shef\Desktop\11517430_63281nothumb65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30263" y="1082566"/>
            <a:ext cx="4614040" cy="42441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10702" y="0"/>
            <a:ext cx="2333297" cy="956441"/>
          </a:xfrm>
        </p:spPr>
        <p:txBody>
          <a:bodyPr/>
          <a:lstStyle/>
          <a:p>
            <a:r>
              <a:rPr lang="ru-RU" dirty="0" smtClean="0"/>
              <a:t>Азия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0"/>
            <a:ext cx="4514850" cy="6858000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/>
              <a:t>Китайский</a:t>
            </a:r>
            <a:r>
              <a:rPr lang="ru-RU" dirty="0" smtClean="0"/>
              <a:t> Новый год празднуется между 17 января и 19 февраля, во время новолуния. </a:t>
            </a:r>
            <a:r>
              <a:rPr lang="ru-RU" dirty="0" smtClean="0">
                <a:solidFill>
                  <a:srgbClr val="FF0000"/>
                </a:solidFill>
              </a:rPr>
              <a:t>Уличные процессии – самая захватывающая часть праздника. Тысячи фонарей зажигаются во время процессий, чтобы осветить путь в Новый год. </a:t>
            </a:r>
            <a:r>
              <a:rPr lang="ru-RU" dirty="0" smtClean="0">
                <a:solidFill>
                  <a:srgbClr val="7030A0"/>
                </a:solidFill>
              </a:rPr>
              <a:t>Китайцы считают, что новый год окружен злыми духами. Поэтому они отпугивают их хлопушками и петардами. </a:t>
            </a:r>
            <a:r>
              <a:rPr lang="ru-RU" dirty="0" smtClean="0">
                <a:solidFill>
                  <a:srgbClr val="00B050"/>
                </a:solidFill>
              </a:rPr>
              <a:t>Иногда китайцы заклеивают окна и двери бумагой, чтобы не впускать </a:t>
            </a:r>
            <a:r>
              <a:rPr lang="ru-RU" b="1" dirty="0" smtClean="0">
                <a:solidFill>
                  <a:srgbClr val="00B050"/>
                </a:solidFill>
              </a:rPr>
              <a:t>злых духов. </a:t>
            </a:r>
            <a:r>
              <a:rPr lang="ru-RU" b="1" dirty="0" smtClean="0"/>
              <a:t>Новый год в Китае – праздник </a:t>
            </a:r>
            <a:r>
              <a:rPr lang="ru-RU" b="1" dirty="0" smtClean="0">
                <a:solidFill>
                  <a:srgbClr val="C00000"/>
                </a:solidFill>
              </a:rPr>
              <a:t>строго</a:t>
            </a:r>
            <a:r>
              <a:rPr lang="ru-RU" b="1" dirty="0" smtClean="0"/>
              <a:t> </a:t>
            </a:r>
            <a:r>
              <a:rPr lang="ru-RU" b="1" dirty="0" smtClean="0">
                <a:solidFill>
                  <a:srgbClr val="C00000"/>
                </a:solidFill>
              </a:rPr>
              <a:t>семейный</a:t>
            </a:r>
            <a:r>
              <a:rPr lang="ru-RU" dirty="0" smtClean="0"/>
              <a:t>, и каждый китаец стремятся провести его в кругу родных. Вечером последнего дня года каждая семья в полном составе собирается в гостиной на праздничный ужин. Во время этого ужина, проходившего под знаком единства рода, и прежде всего единства его живых и усопших членов, его участники едят блюда, которые вначале подносят духам предков. Одновременно члены семьи получают возможность простить друг другу старые обиды. После окончания трапезы никто не ложится</a:t>
            </a:r>
            <a:endParaRPr lang="ru-RU" dirty="0"/>
          </a:p>
        </p:txBody>
      </p:sp>
      <p:pic>
        <p:nvPicPr>
          <p:cNvPr id="5122" name="Picture 2" descr="C:\Users\Shef\Desktop\4e7c8c73b95479c4870117a00ce2748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82005" y="3499943"/>
            <a:ext cx="3886200" cy="2917415"/>
          </a:xfrm>
          <a:prstGeom prst="rect">
            <a:avLst/>
          </a:prstGeom>
          <a:noFill/>
        </p:spPr>
      </p:pic>
      <p:pic>
        <p:nvPicPr>
          <p:cNvPr id="5123" name="Picture 3" descr="C:\Users\Shef\Desktop\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94548" y="777764"/>
            <a:ext cx="3792100" cy="233329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82510" y="365126"/>
            <a:ext cx="3932840" cy="13255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36634" y="168166"/>
            <a:ext cx="4378216" cy="6689834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На земле существует Новый год, который празднуется 1 апреля. Так, в День юмора Новый год встречают в Одессе. </a:t>
            </a:r>
          </a:p>
          <a:p>
            <a:r>
              <a:rPr lang="ru-RU" dirty="0" smtClean="0"/>
              <a:t>В этом же месяце новогодний праздник отмечают и в Бирме. В это время в Бирме наступают самые знойные деньки, и на протяжении всего праздника бирманцы </a:t>
            </a:r>
            <a:r>
              <a:rPr lang="ru-RU" b="1" dirty="0" smtClean="0">
                <a:solidFill>
                  <a:srgbClr val="00B050"/>
                </a:solidFill>
              </a:rPr>
              <a:t>поливают друг друга водой из разной посуды</a:t>
            </a:r>
            <a:r>
              <a:rPr lang="ru-RU" dirty="0" smtClean="0"/>
              <a:t>. Но при этом никто друг на друг а не обижается, даже наоборот — радуются, так как этот ритуал — своеобразное пожелание счастья и благоденствия. Называют этот день новогодним фестивалем воды — </a:t>
            </a:r>
            <a:r>
              <a:rPr lang="ru-RU" dirty="0" err="1" smtClean="0"/>
              <a:t>тинджан</a:t>
            </a:r>
            <a:r>
              <a:rPr lang="ru-RU" dirty="0" smtClean="0"/>
              <a:t>. Но точную дату празднования Нового года в Бирме устанавливает Министерство культуры, бывает это обычно с 12 по 17 апреля — вскоре после того как заканчивается сезон дождей. Длится празднование Нового года около трех дней.</a:t>
            </a:r>
          </a:p>
          <a:p>
            <a:endParaRPr lang="ru-RU" dirty="0"/>
          </a:p>
        </p:txBody>
      </p:sp>
      <p:pic>
        <p:nvPicPr>
          <p:cNvPr id="5" name="Содержимое 4" descr="2014-12-20_232901 (535x369, 107Kb)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02723" y="346842"/>
            <a:ext cx="4294132" cy="443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3680" y="0"/>
            <a:ext cx="7886700" cy="1325563"/>
          </a:xfrm>
        </p:spPr>
        <p:txBody>
          <a:bodyPr/>
          <a:lstStyle/>
          <a:p>
            <a:pPr algn="ctr"/>
            <a:r>
              <a:rPr lang="ru-RU" b="1" dirty="0" smtClean="0">
                <a:ln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+mn-lt"/>
              </a:rPr>
              <a:t>Содержание</a:t>
            </a:r>
            <a:endParaRPr lang="ru-RU" b="1" dirty="0">
              <a:ln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+mn-lt"/>
            </a:endParaRPr>
          </a:p>
        </p:txBody>
      </p:sp>
      <p:grpSp>
        <p:nvGrpSpPr>
          <p:cNvPr id="135" name="Group 220"/>
          <p:cNvGrpSpPr>
            <a:grpSpLocks/>
          </p:cNvGrpSpPr>
          <p:nvPr/>
        </p:nvGrpSpPr>
        <p:grpSpPr bwMode="auto">
          <a:xfrm>
            <a:off x="1776248" y="1905000"/>
            <a:ext cx="5157952" cy="685800"/>
            <a:chOff x="1440" y="1200"/>
            <a:chExt cx="2928" cy="432"/>
          </a:xfrm>
        </p:grpSpPr>
        <p:sp>
          <p:nvSpPr>
            <p:cNvPr id="136" name="AutoShape 58"/>
            <p:cNvSpPr>
              <a:spLocks noChangeArrowheads="1"/>
            </p:cNvSpPr>
            <p:nvPr/>
          </p:nvSpPr>
          <p:spPr bwMode="auto">
            <a:xfrm>
              <a:off x="1654" y="1229"/>
              <a:ext cx="2714" cy="34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5EEB7">
                    <a:gamma/>
                    <a:tint val="57647"/>
                    <a:invGamma/>
                  </a:srgbClr>
                </a:gs>
                <a:gs pos="100000">
                  <a:srgbClr val="F5EEB7"/>
                </a:gs>
              </a:gsLst>
              <a:lin ang="0" scaled="1"/>
            </a:gradFill>
            <a:ln w="38100" algn="ctr">
              <a:solidFill>
                <a:srgbClr val="C5A66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137" name="Oval 60"/>
            <p:cNvSpPr>
              <a:spLocks noChangeArrowheads="1"/>
            </p:cNvSpPr>
            <p:nvPr/>
          </p:nvSpPr>
          <p:spPr bwMode="auto">
            <a:xfrm rot="1758052">
              <a:off x="1454" y="1215"/>
              <a:ext cx="514" cy="417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8" name="Oval 61"/>
            <p:cNvSpPr>
              <a:spLocks noChangeArrowheads="1"/>
            </p:cNvSpPr>
            <p:nvPr/>
          </p:nvSpPr>
          <p:spPr bwMode="auto">
            <a:xfrm rot="1758052">
              <a:off x="1440" y="1200"/>
              <a:ext cx="514" cy="417"/>
            </a:xfrm>
            <a:prstGeom prst="ellipse">
              <a:avLst/>
            </a:prstGeom>
            <a:gradFill rotWithShape="1">
              <a:gsLst>
                <a:gs pos="0">
                  <a:srgbClr val="A67A32"/>
                </a:gs>
                <a:gs pos="100000">
                  <a:srgbClr val="A67A32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9" name="Oval 62"/>
            <p:cNvSpPr>
              <a:spLocks noChangeArrowheads="1"/>
            </p:cNvSpPr>
            <p:nvPr/>
          </p:nvSpPr>
          <p:spPr bwMode="auto">
            <a:xfrm>
              <a:off x="1491" y="1226"/>
              <a:ext cx="231" cy="235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50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0" name="Text Box 63"/>
            <p:cNvSpPr txBox="1">
              <a:spLocks noChangeArrowheads="1"/>
            </p:cNvSpPr>
            <p:nvPr/>
          </p:nvSpPr>
          <p:spPr bwMode="auto">
            <a:xfrm>
              <a:off x="1920" y="1248"/>
              <a:ext cx="216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2400" b="1">
                  <a:solidFill>
                    <a:srgbClr val="000000"/>
                  </a:solidFill>
                </a:rPr>
                <a:t>Click to add Title</a:t>
              </a:r>
            </a:p>
          </p:txBody>
        </p:sp>
        <p:sp>
          <p:nvSpPr>
            <p:cNvPr id="141" name="Text Box 64"/>
            <p:cNvSpPr txBox="1">
              <a:spLocks noChangeArrowheads="1"/>
            </p:cNvSpPr>
            <p:nvPr/>
          </p:nvSpPr>
          <p:spPr bwMode="auto">
            <a:xfrm>
              <a:off x="1560" y="1218"/>
              <a:ext cx="258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3200" b="1">
                  <a:solidFill>
                    <a:srgbClr val="FFFFFF"/>
                  </a:solidFill>
                </a:rPr>
                <a:t>1</a:t>
              </a:r>
            </a:p>
          </p:txBody>
        </p:sp>
        <p:sp>
          <p:nvSpPr>
            <p:cNvPr id="142" name="AutoShape 95"/>
            <p:cNvSpPr>
              <a:spLocks noChangeArrowheads="1"/>
            </p:cNvSpPr>
            <p:nvPr/>
          </p:nvSpPr>
          <p:spPr bwMode="gray">
            <a:xfrm>
              <a:off x="1654" y="1229"/>
              <a:ext cx="2714" cy="34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1E6FB">
                    <a:gamma/>
                    <a:tint val="24314"/>
                    <a:invGamma/>
                  </a:srgbClr>
                </a:gs>
                <a:gs pos="100000">
                  <a:srgbClr val="B1E6FB"/>
                </a:gs>
              </a:gsLst>
              <a:lin ang="0" scaled="1"/>
            </a:gradFill>
            <a:ln w="38100" algn="ctr">
              <a:solidFill>
                <a:srgbClr val="4CCAE8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143" name="Oval 97"/>
            <p:cNvSpPr>
              <a:spLocks noChangeArrowheads="1"/>
            </p:cNvSpPr>
            <p:nvPr/>
          </p:nvSpPr>
          <p:spPr bwMode="gray">
            <a:xfrm rot="1758052">
              <a:off x="1454" y="1215"/>
              <a:ext cx="514" cy="417"/>
            </a:xfrm>
            <a:prstGeom prst="ellipse">
              <a:avLst/>
            </a:prstGeom>
            <a:solidFill>
              <a:srgbClr val="3A609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4" name="Oval 98"/>
            <p:cNvSpPr>
              <a:spLocks noChangeArrowheads="1"/>
            </p:cNvSpPr>
            <p:nvPr/>
          </p:nvSpPr>
          <p:spPr bwMode="gray">
            <a:xfrm rot="1758052">
              <a:off x="1440" y="1200"/>
              <a:ext cx="514" cy="417"/>
            </a:xfrm>
            <a:prstGeom prst="ellipse">
              <a:avLst/>
            </a:prstGeom>
            <a:gradFill rotWithShape="1">
              <a:gsLst>
                <a:gs pos="0">
                  <a:srgbClr val="4CCAE8"/>
                </a:gs>
                <a:gs pos="100000">
                  <a:srgbClr val="4CCAE8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5" name="Text Box 100"/>
            <p:cNvSpPr txBox="1">
              <a:spLocks noChangeArrowheads="1"/>
            </p:cNvSpPr>
            <p:nvPr/>
          </p:nvSpPr>
          <p:spPr bwMode="gray">
            <a:xfrm>
              <a:off x="1920" y="1248"/>
              <a:ext cx="216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ru-RU" sz="2400" b="1" dirty="0" smtClean="0">
                  <a:solidFill>
                    <a:srgbClr val="000000"/>
                  </a:solidFill>
                </a:rPr>
                <a:t>История праздника</a:t>
              </a:r>
              <a:endParaRPr lang="en-US" sz="2400" b="1" dirty="0">
                <a:solidFill>
                  <a:srgbClr val="000000"/>
                </a:solidFill>
              </a:endParaRPr>
            </a:p>
          </p:txBody>
        </p:sp>
        <p:pic>
          <p:nvPicPr>
            <p:cNvPr id="146" name="Picture 215" descr="Picture1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88" y="1227"/>
              <a:ext cx="239" cy="24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7" name="Text Box 101"/>
            <p:cNvSpPr txBox="1">
              <a:spLocks noChangeArrowheads="1"/>
            </p:cNvSpPr>
            <p:nvPr/>
          </p:nvSpPr>
          <p:spPr bwMode="gray">
            <a:xfrm>
              <a:off x="1584" y="1218"/>
              <a:ext cx="258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3200" b="1">
                  <a:solidFill>
                    <a:srgbClr val="FFFFFF"/>
                  </a:solidFill>
                </a:rPr>
                <a:t>1</a:t>
              </a:r>
            </a:p>
          </p:txBody>
        </p:sp>
      </p:grpSp>
      <p:grpSp>
        <p:nvGrpSpPr>
          <p:cNvPr id="148" name="Group 221"/>
          <p:cNvGrpSpPr>
            <a:grpSpLocks/>
          </p:cNvGrpSpPr>
          <p:nvPr/>
        </p:nvGrpSpPr>
        <p:grpSpPr bwMode="auto">
          <a:xfrm>
            <a:off x="1744718" y="2667000"/>
            <a:ext cx="5896830" cy="685800"/>
            <a:chOff x="1440" y="1680"/>
            <a:chExt cx="2975" cy="432"/>
          </a:xfrm>
        </p:grpSpPr>
        <p:sp>
          <p:nvSpPr>
            <p:cNvPr id="149" name="AutoShape 66"/>
            <p:cNvSpPr>
              <a:spLocks noChangeArrowheads="1"/>
            </p:cNvSpPr>
            <p:nvPr/>
          </p:nvSpPr>
          <p:spPr bwMode="auto">
            <a:xfrm>
              <a:off x="1654" y="1709"/>
              <a:ext cx="2714" cy="34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5EEB7">
                    <a:gamma/>
                    <a:tint val="57647"/>
                    <a:invGamma/>
                  </a:srgbClr>
                </a:gs>
                <a:gs pos="100000">
                  <a:srgbClr val="F5EEB7"/>
                </a:gs>
              </a:gsLst>
              <a:lin ang="0" scaled="1"/>
            </a:gradFill>
            <a:ln w="38100" algn="ctr">
              <a:solidFill>
                <a:srgbClr val="74A73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150" name="Oval 67"/>
            <p:cNvSpPr>
              <a:spLocks noChangeArrowheads="1"/>
            </p:cNvSpPr>
            <p:nvPr/>
          </p:nvSpPr>
          <p:spPr bwMode="auto">
            <a:xfrm rot="1758052">
              <a:off x="1454" y="1695"/>
              <a:ext cx="514" cy="417"/>
            </a:xfrm>
            <a:prstGeom prst="ellipse">
              <a:avLst/>
            </a:prstGeom>
            <a:gradFill rotWithShape="1">
              <a:gsLst>
                <a:gs pos="0">
                  <a:srgbClr val="006600"/>
                </a:gs>
                <a:gs pos="100000">
                  <a:srgbClr val="0066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1" name="Oval 68"/>
            <p:cNvSpPr>
              <a:spLocks noChangeArrowheads="1"/>
            </p:cNvSpPr>
            <p:nvPr/>
          </p:nvSpPr>
          <p:spPr bwMode="auto">
            <a:xfrm rot="1758052">
              <a:off x="1440" y="1680"/>
              <a:ext cx="514" cy="417"/>
            </a:xfrm>
            <a:prstGeom prst="ellipse">
              <a:avLst/>
            </a:prstGeom>
            <a:gradFill rotWithShape="1">
              <a:gsLst>
                <a:gs pos="0">
                  <a:srgbClr val="74A731"/>
                </a:gs>
                <a:gs pos="100000">
                  <a:srgbClr val="74A731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2" name="Oval 69"/>
            <p:cNvSpPr>
              <a:spLocks noChangeArrowheads="1"/>
            </p:cNvSpPr>
            <p:nvPr/>
          </p:nvSpPr>
          <p:spPr bwMode="auto">
            <a:xfrm>
              <a:off x="1491" y="1706"/>
              <a:ext cx="231" cy="235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50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" name="Text Box 70"/>
            <p:cNvSpPr txBox="1">
              <a:spLocks noChangeArrowheads="1"/>
            </p:cNvSpPr>
            <p:nvPr/>
          </p:nvSpPr>
          <p:spPr bwMode="auto">
            <a:xfrm>
              <a:off x="1920" y="1728"/>
              <a:ext cx="216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2400" b="1">
                  <a:solidFill>
                    <a:srgbClr val="000000"/>
                  </a:solidFill>
                </a:rPr>
                <a:t>Click to add Title</a:t>
              </a:r>
            </a:p>
          </p:txBody>
        </p:sp>
        <p:sp>
          <p:nvSpPr>
            <p:cNvPr id="154" name="Text Box 71"/>
            <p:cNvSpPr txBox="1">
              <a:spLocks noChangeArrowheads="1"/>
            </p:cNvSpPr>
            <p:nvPr/>
          </p:nvSpPr>
          <p:spPr bwMode="auto">
            <a:xfrm>
              <a:off x="1560" y="1698"/>
              <a:ext cx="258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3200" b="1">
                  <a:solidFill>
                    <a:srgbClr val="FFFFFF"/>
                  </a:solidFill>
                </a:rPr>
                <a:t>2</a:t>
              </a:r>
            </a:p>
          </p:txBody>
        </p:sp>
        <p:sp>
          <p:nvSpPr>
            <p:cNvPr id="155" name="AutoShape 103"/>
            <p:cNvSpPr>
              <a:spLocks noChangeArrowheads="1"/>
            </p:cNvSpPr>
            <p:nvPr/>
          </p:nvSpPr>
          <p:spPr bwMode="gray">
            <a:xfrm>
              <a:off x="1654" y="1709"/>
              <a:ext cx="2714" cy="34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5D8FF">
                    <a:gamma/>
                    <a:tint val="0"/>
                    <a:invGamma/>
                  </a:srgbClr>
                </a:gs>
                <a:gs pos="100000">
                  <a:srgbClr val="D5D8FF"/>
                </a:gs>
              </a:gsLst>
              <a:lin ang="0" scaled="1"/>
            </a:gradFill>
            <a:ln w="38100" algn="ctr">
              <a:solidFill>
                <a:srgbClr val="6D85E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156" name="Oval 104"/>
            <p:cNvSpPr>
              <a:spLocks noChangeArrowheads="1"/>
            </p:cNvSpPr>
            <p:nvPr/>
          </p:nvSpPr>
          <p:spPr bwMode="gray">
            <a:xfrm rot="1758052">
              <a:off x="1454" y="1695"/>
              <a:ext cx="514" cy="417"/>
            </a:xfrm>
            <a:prstGeom prst="ellipse">
              <a:avLst/>
            </a:prstGeom>
            <a:solidFill>
              <a:srgbClr val="55497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7" name="Oval 105"/>
            <p:cNvSpPr>
              <a:spLocks noChangeArrowheads="1"/>
            </p:cNvSpPr>
            <p:nvPr/>
          </p:nvSpPr>
          <p:spPr bwMode="gray">
            <a:xfrm rot="1758052">
              <a:off x="1440" y="1680"/>
              <a:ext cx="514" cy="417"/>
            </a:xfrm>
            <a:prstGeom prst="ellipse">
              <a:avLst/>
            </a:prstGeom>
            <a:gradFill rotWithShape="1">
              <a:gsLst>
                <a:gs pos="0">
                  <a:srgbClr val="95A8FB"/>
                </a:gs>
                <a:gs pos="100000">
                  <a:srgbClr val="95A8FB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8" name="Text Box 107"/>
            <p:cNvSpPr txBox="1">
              <a:spLocks noChangeArrowheads="1"/>
            </p:cNvSpPr>
            <p:nvPr/>
          </p:nvSpPr>
          <p:spPr bwMode="gray">
            <a:xfrm>
              <a:off x="1920" y="1728"/>
              <a:ext cx="2495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ru-RU" sz="2400" b="1" dirty="0" smtClean="0">
                  <a:solidFill>
                    <a:srgbClr val="000000"/>
                  </a:solidFill>
                </a:rPr>
                <a:t>Кто первый – кто последний?</a:t>
              </a:r>
              <a:endParaRPr lang="en-US" sz="2400" b="1" dirty="0">
                <a:solidFill>
                  <a:srgbClr val="000000"/>
                </a:solidFill>
              </a:endParaRPr>
            </a:p>
          </p:txBody>
        </p:sp>
        <p:pic>
          <p:nvPicPr>
            <p:cNvPr id="159" name="Picture 216" descr="Picture1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88" y="1704"/>
              <a:ext cx="239" cy="24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0" name="Text Box 108"/>
            <p:cNvSpPr txBox="1">
              <a:spLocks noChangeArrowheads="1"/>
            </p:cNvSpPr>
            <p:nvPr/>
          </p:nvSpPr>
          <p:spPr bwMode="gray">
            <a:xfrm>
              <a:off x="1584" y="1698"/>
              <a:ext cx="258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3200" b="1" dirty="0">
                  <a:solidFill>
                    <a:srgbClr val="FFFFFF"/>
                  </a:solidFill>
                </a:rPr>
                <a:t>2</a:t>
              </a:r>
            </a:p>
          </p:txBody>
        </p:sp>
      </p:grpSp>
      <p:grpSp>
        <p:nvGrpSpPr>
          <p:cNvPr id="161" name="Group 222"/>
          <p:cNvGrpSpPr>
            <a:grpSpLocks/>
          </p:cNvGrpSpPr>
          <p:nvPr/>
        </p:nvGrpSpPr>
        <p:grpSpPr bwMode="auto">
          <a:xfrm>
            <a:off x="1755228" y="3429002"/>
            <a:ext cx="6905296" cy="906463"/>
            <a:chOff x="1440" y="2160"/>
            <a:chExt cx="2928" cy="571"/>
          </a:xfrm>
        </p:grpSpPr>
        <p:sp>
          <p:nvSpPr>
            <p:cNvPr id="162" name="AutoShape 156"/>
            <p:cNvSpPr>
              <a:spLocks noChangeArrowheads="1"/>
            </p:cNvSpPr>
            <p:nvPr/>
          </p:nvSpPr>
          <p:spPr bwMode="auto">
            <a:xfrm>
              <a:off x="1654" y="2189"/>
              <a:ext cx="2714" cy="34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5EEB7">
                    <a:gamma/>
                    <a:tint val="57647"/>
                    <a:invGamma/>
                  </a:srgbClr>
                </a:gs>
                <a:gs pos="100000">
                  <a:srgbClr val="F5EEB7"/>
                </a:gs>
              </a:gsLst>
              <a:lin ang="0" scaled="1"/>
            </a:gradFill>
            <a:ln w="38100" algn="ctr">
              <a:solidFill>
                <a:srgbClr val="C5A66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163" name="Oval 158"/>
            <p:cNvSpPr>
              <a:spLocks noChangeArrowheads="1"/>
            </p:cNvSpPr>
            <p:nvPr/>
          </p:nvSpPr>
          <p:spPr bwMode="auto">
            <a:xfrm rot="1758052">
              <a:off x="1454" y="2175"/>
              <a:ext cx="514" cy="417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4" name="Oval 159"/>
            <p:cNvSpPr>
              <a:spLocks noChangeArrowheads="1"/>
            </p:cNvSpPr>
            <p:nvPr/>
          </p:nvSpPr>
          <p:spPr bwMode="auto">
            <a:xfrm rot="1758052">
              <a:off x="1440" y="2160"/>
              <a:ext cx="514" cy="417"/>
            </a:xfrm>
            <a:prstGeom prst="ellipse">
              <a:avLst/>
            </a:prstGeom>
            <a:gradFill rotWithShape="1">
              <a:gsLst>
                <a:gs pos="0">
                  <a:srgbClr val="A67A32"/>
                </a:gs>
                <a:gs pos="100000">
                  <a:srgbClr val="A67A32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5" name="Oval 160"/>
            <p:cNvSpPr>
              <a:spLocks noChangeArrowheads="1"/>
            </p:cNvSpPr>
            <p:nvPr/>
          </p:nvSpPr>
          <p:spPr bwMode="auto">
            <a:xfrm>
              <a:off x="1491" y="2186"/>
              <a:ext cx="231" cy="235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50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6" name="Text Box 161"/>
            <p:cNvSpPr txBox="1">
              <a:spLocks noChangeArrowheads="1"/>
            </p:cNvSpPr>
            <p:nvPr/>
          </p:nvSpPr>
          <p:spPr bwMode="auto">
            <a:xfrm>
              <a:off x="1920" y="2208"/>
              <a:ext cx="216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2400" b="1">
                  <a:solidFill>
                    <a:srgbClr val="000000"/>
                  </a:solidFill>
                </a:rPr>
                <a:t>Click to add Title</a:t>
              </a:r>
            </a:p>
          </p:txBody>
        </p:sp>
        <p:sp>
          <p:nvSpPr>
            <p:cNvPr id="167" name="Text Box 162"/>
            <p:cNvSpPr txBox="1">
              <a:spLocks noChangeArrowheads="1"/>
            </p:cNvSpPr>
            <p:nvPr/>
          </p:nvSpPr>
          <p:spPr bwMode="auto">
            <a:xfrm>
              <a:off x="1560" y="2178"/>
              <a:ext cx="258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3200" b="1">
                  <a:solidFill>
                    <a:srgbClr val="FFFFFF"/>
                  </a:solidFill>
                </a:rPr>
                <a:t>1</a:t>
              </a:r>
            </a:p>
          </p:txBody>
        </p:sp>
        <p:sp>
          <p:nvSpPr>
            <p:cNvPr id="168" name="AutoShape 171"/>
            <p:cNvSpPr>
              <a:spLocks noChangeArrowheads="1"/>
            </p:cNvSpPr>
            <p:nvPr/>
          </p:nvSpPr>
          <p:spPr bwMode="gray">
            <a:xfrm>
              <a:off x="1654" y="2189"/>
              <a:ext cx="2714" cy="34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1E6FB">
                    <a:gamma/>
                    <a:tint val="24314"/>
                    <a:invGamma/>
                  </a:srgbClr>
                </a:gs>
                <a:gs pos="100000">
                  <a:srgbClr val="B1E6FB"/>
                </a:gs>
              </a:gsLst>
              <a:lin ang="0" scaled="1"/>
            </a:gradFill>
            <a:ln w="38100" algn="ctr">
              <a:solidFill>
                <a:srgbClr val="4CCAE8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169" name="Oval 173"/>
            <p:cNvSpPr>
              <a:spLocks noChangeArrowheads="1"/>
            </p:cNvSpPr>
            <p:nvPr/>
          </p:nvSpPr>
          <p:spPr bwMode="gray">
            <a:xfrm rot="1758052">
              <a:off x="1454" y="2175"/>
              <a:ext cx="514" cy="417"/>
            </a:xfrm>
            <a:prstGeom prst="ellipse">
              <a:avLst/>
            </a:prstGeom>
            <a:solidFill>
              <a:srgbClr val="3A609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0" name="Oval 174"/>
            <p:cNvSpPr>
              <a:spLocks noChangeArrowheads="1"/>
            </p:cNvSpPr>
            <p:nvPr/>
          </p:nvSpPr>
          <p:spPr bwMode="gray">
            <a:xfrm rot="1758052">
              <a:off x="1440" y="2160"/>
              <a:ext cx="514" cy="417"/>
            </a:xfrm>
            <a:prstGeom prst="ellipse">
              <a:avLst/>
            </a:prstGeom>
            <a:gradFill rotWithShape="1">
              <a:gsLst>
                <a:gs pos="0">
                  <a:srgbClr val="4CCAE8"/>
                </a:gs>
                <a:gs pos="100000">
                  <a:srgbClr val="4CCAE8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1" name="Text Box 176"/>
            <p:cNvSpPr txBox="1">
              <a:spLocks noChangeArrowheads="1"/>
            </p:cNvSpPr>
            <p:nvPr/>
          </p:nvSpPr>
          <p:spPr bwMode="gray">
            <a:xfrm>
              <a:off x="1920" y="2208"/>
              <a:ext cx="2374" cy="5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ru-RU" sz="2400" b="1" dirty="0" smtClean="0">
                  <a:solidFill>
                    <a:srgbClr val="000000"/>
                  </a:solidFill>
                </a:rPr>
                <a:t>Как отмечают Новый год в Европе</a:t>
              </a:r>
              <a:endParaRPr lang="en-US" sz="2400" b="1" dirty="0">
                <a:solidFill>
                  <a:srgbClr val="000000"/>
                </a:solidFill>
              </a:endParaRPr>
            </a:p>
          </p:txBody>
        </p:sp>
        <p:pic>
          <p:nvPicPr>
            <p:cNvPr id="172" name="Picture 217" descr="Picture1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88" y="2181"/>
              <a:ext cx="239" cy="24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3" name="Text Box 177"/>
            <p:cNvSpPr txBox="1">
              <a:spLocks noChangeArrowheads="1"/>
            </p:cNvSpPr>
            <p:nvPr/>
          </p:nvSpPr>
          <p:spPr bwMode="gray">
            <a:xfrm>
              <a:off x="1584" y="2178"/>
              <a:ext cx="266" cy="3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en-US" sz="3200" b="1" dirty="0">
                  <a:solidFill>
                    <a:srgbClr val="FFFFFF"/>
                  </a:solidFill>
                </a:rPr>
                <a:t>3</a:t>
              </a:r>
            </a:p>
          </p:txBody>
        </p:sp>
      </p:grpSp>
      <p:grpSp>
        <p:nvGrpSpPr>
          <p:cNvPr id="174" name="Group 223"/>
          <p:cNvGrpSpPr>
            <a:grpSpLocks/>
          </p:cNvGrpSpPr>
          <p:nvPr/>
        </p:nvGrpSpPr>
        <p:grpSpPr bwMode="auto">
          <a:xfrm>
            <a:off x="1755228" y="4191000"/>
            <a:ext cx="5938344" cy="685800"/>
            <a:chOff x="1440" y="2640"/>
            <a:chExt cx="2928" cy="432"/>
          </a:xfrm>
        </p:grpSpPr>
        <p:sp>
          <p:nvSpPr>
            <p:cNvPr id="175" name="AutoShape 164"/>
            <p:cNvSpPr>
              <a:spLocks noChangeArrowheads="1"/>
            </p:cNvSpPr>
            <p:nvPr/>
          </p:nvSpPr>
          <p:spPr bwMode="auto">
            <a:xfrm>
              <a:off x="1654" y="2669"/>
              <a:ext cx="2714" cy="34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5EEB7">
                    <a:gamma/>
                    <a:tint val="57647"/>
                    <a:invGamma/>
                  </a:srgbClr>
                </a:gs>
                <a:gs pos="100000">
                  <a:srgbClr val="F5EEB7"/>
                </a:gs>
              </a:gsLst>
              <a:lin ang="0" scaled="1"/>
            </a:gradFill>
            <a:ln w="38100" algn="ctr">
              <a:solidFill>
                <a:srgbClr val="74A73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176" name="Oval 165"/>
            <p:cNvSpPr>
              <a:spLocks noChangeArrowheads="1"/>
            </p:cNvSpPr>
            <p:nvPr/>
          </p:nvSpPr>
          <p:spPr bwMode="auto">
            <a:xfrm rot="1758052">
              <a:off x="1454" y="2655"/>
              <a:ext cx="514" cy="417"/>
            </a:xfrm>
            <a:prstGeom prst="ellipse">
              <a:avLst/>
            </a:prstGeom>
            <a:gradFill rotWithShape="1">
              <a:gsLst>
                <a:gs pos="0">
                  <a:srgbClr val="006600"/>
                </a:gs>
                <a:gs pos="100000">
                  <a:srgbClr val="0066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7" name="Oval 166"/>
            <p:cNvSpPr>
              <a:spLocks noChangeArrowheads="1"/>
            </p:cNvSpPr>
            <p:nvPr/>
          </p:nvSpPr>
          <p:spPr bwMode="auto">
            <a:xfrm rot="1758052">
              <a:off x="1440" y="2640"/>
              <a:ext cx="514" cy="417"/>
            </a:xfrm>
            <a:prstGeom prst="ellipse">
              <a:avLst/>
            </a:prstGeom>
            <a:gradFill rotWithShape="1">
              <a:gsLst>
                <a:gs pos="0">
                  <a:srgbClr val="74A731"/>
                </a:gs>
                <a:gs pos="100000">
                  <a:srgbClr val="74A731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8" name="Oval 167"/>
            <p:cNvSpPr>
              <a:spLocks noChangeArrowheads="1"/>
            </p:cNvSpPr>
            <p:nvPr/>
          </p:nvSpPr>
          <p:spPr bwMode="auto">
            <a:xfrm>
              <a:off x="1491" y="2666"/>
              <a:ext cx="231" cy="235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50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9" name="Text Box 168"/>
            <p:cNvSpPr txBox="1">
              <a:spLocks noChangeArrowheads="1"/>
            </p:cNvSpPr>
            <p:nvPr/>
          </p:nvSpPr>
          <p:spPr bwMode="auto">
            <a:xfrm>
              <a:off x="1920" y="2688"/>
              <a:ext cx="216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2400" b="1">
                  <a:solidFill>
                    <a:srgbClr val="000000"/>
                  </a:solidFill>
                </a:rPr>
                <a:t>Click to add Title</a:t>
              </a:r>
            </a:p>
          </p:txBody>
        </p:sp>
        <p:sp>
          <p:nvSpPr>
            <p:cNvPr id="180" name="Text Box 169"/>
            <p:cNvSpPr txBox="1">
              <a:spLocks noChangeArrowheads="1"/>
            </p:cNvSpPr>
            <p:nvPr/>
          </p:nvSpPr>
          <p:spPr bwMode="auto">
            <a:xfrm>
              <a:off x="1560" y="2658"/>
              <a:ext cx="258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3200" b="1">
                  <a:solidFill>
                    <a:srgbClr val="FFFFFF"/>
                  </a:solidFill>
                </a:rPr>
                <a:t>2</a:t>
              </a:r>
            </a:p>
          </p:txBody>
        </p:sp>
        <p:sp>
          <p:nvSpPr>
            <p:cNvPr id="181" name="AutoShape 179"/>
            <p:cNvSpPr>
              <a:spLocks noChangeArrowheads="1"/>
            </p:cNvSpPr>
            <p:nvPr/>
          </p:nvSpPr>
          <p:spPr bwMode="gray">
            <a:xfrm>
              <a:off x="1654" y="2669"/>
              <a:ext cx="2714" cy="34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5D8FF">
                    <a:gamma/>
                    <a:tint val="0"/>
                    <a:invGamma/>
                  </a:srgbClr>
                </a:gs>
                <a:gs pos="100000">
                  <a:srgbClr val="D5D8FF"/>
                </a:gs>
              </a:gsLst>
              <a:lin ang="0" scaled="1"/>
            </a:gradFill>
            <a:ln w="38100" algn="ctr">
              <a:solidFill>
                <a:srgbClr val="6D85E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182" name="Oval 180"/>
            <p:cNvSpPr>
              <a:spLocks noChangeArrowheads="1"/>
            </p:cNvSpPr>
            <p:nvPr/>
          </p:nvSpPr>
          <p:spPr bwMode="gray">
            <a:xfrm rot="1758052">
              <a:off x="1454" y="2655"/>
              <a:ext cx="514" cy="417"/>
            </a:xfrm>
            <a:prstGeom prst="ellipse">
              <a:avLst/>
            </a:prstGeom>
            <a:solidFill>
              <a:srgbClr val="55497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3" name="Oval 181"/>
            <p:cNvSpPr>
              <a:spLocks noChangeArrowheads="1"/>
            </p:cNvSpPr>
            <p:nvPr/>
          </p:nvSpPr>
          <p:spPr bwMode="gray">
            <a:xfrm rot="1758052">
              <a:off x="1440" y="2640"/>
              <a:ext cx="514" cy="417"/>
            </a:xfrm>
            <a:prstGeom prst="ellipse">
              <a:avLst/>
            </a:prstGeom>
            <a:gradFill rotWithShape="1">
              <a:gsLst>
                <a:gs pos="0">
                  <a:srgbClr val="95A8FB"/>
                </a:gs>
                <a:gs pos="100000">
                  <a:srgbClr val="95A8FB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" name="Text Box 183"/>
            <p:cNvSpPr txBox="1">
              <a:spLocks noChangeArrowheads="1"/>
            </p:cNvSpPr>
            <p:nvPr/>
          </p:nvSpPr>
          <p:spPr bwMode="gray">
            <a:xfrm>
              <a:off x="1920" y="2688"/>
              <a:ext cx="216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ru-RU" sz="2400" b="1" dirty="0" smtClean="0">
                  <a:solidFill>
                    <a:srgbClr val="000000"/>
                  </a:solidFill>
                </a:rPr>
                <a:t>Празднование в Азии</a:t>
              </a:r>
              <a:endParaRPr lang="en-US" sz="2400" b="1" dirty="0">
                <a:solidFill>
                  <a:srgbClr val="000000"/>
                </a:solidFill>
              </a:endParaRPr>
            </a:p>
          </p:txBody>
        </p:sp>
        <p:pic>
          <p:nvPicPr>
            <p:cNvPr id="185" name="Picture 218" descr="Picture1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88" y="2661"/>
              <a:ext cx="239" cy="24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6" name="Text Box 184"/>
            <p:cNvSpPr txBox="1">
              <a:spLocks noChangeArrowheads="1"/>
            </p:cNvSpPr>
            <p:nvPr/>
          </p:nvSpPr>
          <p:spPr bwMode="gray">
            <a:xfrm>
              <a:off x="1584" y="2658"/>
              <a:ext cx="258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3200" b="1">
                  <a:solidFill>
                    <a:srgbClr val="FFFFFF"/>
                  </a:solidFill>
                </a:rPr>
                <a:t>4</a:t>
              </a:r>
            </a:p>
          </p:txBody>
        </p:sp>
      </p:grpSp>
      <p:grpSp>
        <p:nvGrpSpPr>
          <p:cNvPr id="187" name="Group 224"/>
          <p:cNvGrpSpPr>
            <a:grpSpLocks/>
          </p:cNvGrpSpPr>
          <p:nvPr/>
        </p:nvGrpSpPr>
        <p:grpSpPr bwMode="auto">
          <a:xfrm>
            <a:off x="1755228" y="4953000"/>
            <a:ext cx="5178972" cy="685800"/>
            <a:chOff x="1440" y="3120"/>
            <a:chExt cx="2928" cy="432"/>
          </a:xfrm>
        </p:grpSpPr>
        <p:sp>
          <p:nvSpPr>
            <p:cNvPr id="188" name="AutoShape 186"/>
            <p:cNvSpPr>
              <a:spLocks noChangeArrowheads="1"/>
            </p:cNvSpPr>
            <p:nvPr/>
          </p:nvSpPr>
          <p:spPr bwMode="auto">
            <a:xfrm>
              <a:off x="1654" y="3149"/>
              <a:ext cx="2714" cy="34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5EEB7">
                    <a:gamma/>
                    <a:tint val="57647"/>
                    <a:invGamma/>
                  </a:srgbClr>
                </a:gs>
                <a:gs pos="100000">
                  <a:srgbClr val="F5EEB7"/>
                </a:gs>
              </a:gsLst>
              <a:lin ang="0" scaled="1"/>
            </a:gradFill>
            <a:ln w="38100" algn="ctr">
              <a:solidFill>
                <a:srgbClr val="C5A66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189" name="Oval 188"/>
            <p:cNvSpPr>
              <a:spLocks noChangeArrowheads="1"/>
            </p:cNvSpPr>
            <p:nvPr/>
          </p:nvSpPr>
          <p:spPr bwMode="auto">
            <a:xfrm rot="1758052">
              <a:off x="1454" y="3135"/>
              <a:ext cx="514" cy="417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0" name="Oval 189"/>
            <p:cNvSpPr>
              <a:spLocks noChangeArrowheads="1"/>
            </p:cNvSpPr>
            <p:nvPr/>
          </p:nvSpPr>
          <p:spPr bwMode="auto">
            <a:xfrm rot="1758052">
              <a:off x="1440" y="3120"/>
              <a:ext cx="514" cy="417"/>
            </a:xfrm>
            <a:prstGeom prst="ellipse">
              <a:avLst/>
            </a:prstGeom>
            <a:gradFill rotWithShape="1">
              <a:gsLst>
                <a:gs pos="0">
                  <a:srgbClr val="A67A32"/>
                </a:gs>
                <a:gs pos="100000">
                  <a:srgbClr val="A67A32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1" name="Oval 190"/>
            <p:cNvSpPr>
              <a:spLocks noChangeArrowheads="1"/>
            </p:cNvSpPr>
            <p:nvPr/>
          </p:nvSpPr>
          <p:spPr bwMode="auto">
            <a:xfrm>
              <a:off x="1491" y="3146"/>
              <a:ext cx="231" cy="235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50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2" name="Text Box 191"/>
            <p:cNvSpPr txBox="1">
              <a:spLocks noChangeArrowheads="1"/>
            </p:cNvSpPr>
            <p:nvPr/>
          </p:nvSpPr>
          <p:spPr bwMode="auto">
            <a:xfrm>
              <a:off x="1920" y="3168"/>
              <a:ext cx="216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ru-RU" sz="2400" b="1" dirty="0" smtClean="0">
                  <a:solidFill>
                    <a:srgbClr val="000000"/>
                  </a:solidFill>
                </a:rPr>
                <a:t>Заключение</a:t>
              </a:r>
              <a:endParaRPr lang="en-US" sz="2400" b="1" dirty="0">
                <a:solidFill>
                  <a:srgbClr val="000000"/>
                </a:solidFill>
              </a:endParaRPr>
            </a:p>
          </p:txBody>
        </p:sp>
        <p:sp>
          <p:nvSpPr>
            <p:cNvPr id="193" name="Text Box 192"/>
            <p:cNvSpPr txBox="1">
              <a:spLocks noChangeArrowheads="1"/>
            </p:cNvSpPr>
            <p:nvPr/>
          </p:nvSpPr>
          <p:spPr bwMode="auto">
            <a:xfrm>
              <a:off x="1560" y="3138"/>
              <a:ext cx="258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3200" b="1">
                  <a:solidFill>
                    <a:srgbClr val="FFFFFF"/>
                  </a:solidFill>
                </a:rPr>
                <a:t>1</a:t>
              </a:r>
            </a:p>
          </p:txBody>
        </p:sp>
        <p:sp>
          <p:nvSpPr>
            <p:cNvPr id="195" name="Oval 203"/>
            <p:cNvSpPr>
              <a:spLocks noChangeArrowheads="1"/>
            </p:cNvSpPr>
            <p:nvPr/>
          </p:nvSpPr>
          <p:spPr bwMode="gray">
            <a:xfrm rot="1758052">
              <a:off x="1454" y="3135"/>
              <a:ext cx="514" cy="417"/>
            </a:xfrm>
            <a:prstGeom prst="ellipse">
              <a:avLst/>
            </a:prstGeom>
            <a:solidFill>
              <a:srgbClr val="3A609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6" name="Oval 204"/>
            <p:cNvSpPr>
              <a:spLocks noChangeArrowheads="1"/>
            </p:cNvSpPr>
            <p:nvPr/>
          </p:nvSpPr>
          <p:spPr bwMode="gray">
            <a:xfrm rot="1758052">
              <a:off x="1440" y="3120"/>
              <a:ext cx="514" cy="417"/>
            </a:xfrm>
            <a:prstGeom prst="ellipse">
              <a:avLst/>
            </a:prstGeom>
            <a:gradFill rotWithShape="1">
              <a:gsLst>
                <a:gs pos="0">
                  <a:srgbClr val="4CCAE8"/>
                </a:gs>
                <a:gs pos="100000">
                  <a:srgbClr val="4CCAE8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7" name="Text Box 206"/>
            <p:cNvSpPr txBox="1">
              <a:spLocks noChangeArrowheads="1"/>
            </p:cNvSpPr>
            <p:nvPr/>
          </p:nvSpPr>
          <p:spPr bwMode="gray">
            <a:xfrm>
              <a:off x="1920" y="3168"/>
              <a:ext cx="216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 sz="2400" b="1" dirty="0">
                <a:solidFill>
                  <a:srgbClr val="000000"/>
                </a:solidFill>
              </a:endParaRPr>
            </a:p>
          </p:txBody>
        </p:sp>
        <p:pic>
          <p:nvPicPr>
            <p:cNvPr id="198" name="Picture 219" descr="Picture1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88" y="3141"/>
              <a:ext cx="239" cy="24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9" name="Text Box 207"/>
            <p:cNvSpPr txBox="1">
              <a:spLocks noChangeArrowheads="1"/>
            </p:cNvSpPr>
            <p:nvPr/>
          </p:nvSpPr>
          <p:spPr bwMode="gray">
            <a:xfrm>
              <a:off x="1584" y="3138"/>
              <a:ext cx="258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3200" b="1" dirty="0">
                  <a:solidFill>
                    <a:srgbClr val="FFFFFF"/>
                  </a:solidFill>
                </a:rPr>
                <a:t>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2672912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390290" y="0"/>
            <a:ext cx="2753710" cy="935421"/>
          </a:xfrm>
        </p:spPr>
        <p:txBody>
          <a:bodyPr/>
          <a:lstStyle/>
          <a:p>
            <a:r>
              <a:rPr lang="ru-RU" dirty="0" smtClean="0"/>
              <a:t>Израиль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0" y="189186"/>
            <a:ext cx="4514850" cy="6668814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Как уже говорилось, не у всех народов праздник нового года приходится на 1 января. Так еврейский праздник </a:t>
            </a:r>
            <a:r>
              <a:rPr lang="ru-RU" b="1" dirty="0" err="1" smtClean="0"/>
              <a:t>Рош</a:t>
            </a:r>
            <a:r>
              <a:rPr lang="ru-RU" b="1" dirty="0" smtClean="0"/>
              <a:t> </a:t>
            </a:r>
            <a:r>
              <a:rPr lang="ru-RU" b="1" dirty="0" err="1" smtClean="0"/>
              <a:t>Ха-Шана</a:t>
            </a:r>
            <a:r>
              <a:rPr lang="ru-RU" dirty="0" smtClean="0"/>
              <a:t> (глава года) отмечается спустя 163 дня после </a:t>
            </a:r>
            <a:r>
              <a:rPr lang="ru-RU" b="1" dirty="0" err="1" smtClean="0"/>
              <a:t>Песаха</a:t>
            </a:r>
            <a:r>
              <a:rPr lang="ru-RU" dirty="0" smtClean="0"/>
              <a:t> (не раньше 5 сентября и не позже 5 октября). В этот день начинается десятидневный период духовного самоуглубления и покаяния. Считается, что в </a:t>
            </a:r>
            <a:r>
              <a:rPr lang="ru-RU" dirty="0" err="1" smtClean="0"/>
              <a:t>Рош</a:t>
            </a:r>
            <a:r>
              <a:rPr lang="ru-RU" dirty="0" smtClean="0"/>
              <a:t> </a:t>
            </a:r>
            <a:r>
              <a:rPr lang="ru-RU" dirty="0" err="1" smtClean="0"/>
              <a:t>Ха-Шана</a:t>
            </a:r>
            <a:r>
              <a:rPr lang="ru-RU" dirty="0" smtClean="0"/>
              <a:t> решается судьба человека на год вперёд. В последующий после праздника судный день евреи приветствуют друг друга пожеланием: </a:t>
            </a:r>
            <a:r>
              <a:rPr lang="ru-RU" dirty="0" smtClean="0">
                <a:solidFill>
                  <a:srgbClr val="FF0000"/>
                </a:solidFill>
              </a:rPr>
              <a:t>«</a:t>
            </a:r>
            <a:r>
              <a:rPr lang="ru-RU" i="1" dirty="0" smtClean="0">
                <a:solidFill>
                  <a:srgbClr val="FF0000"/>
                </a:solidFill>
              </a:rPr>
              <a:t>Да будете вы записаны и подписаны на хороший год в Книге Жизни!</a:t>
            </a:r>
            <a:r>
              <a:rPr lang="ru-RU" dirty="0" smtClean="0">
                <a:solidFill>
                  <a:srgbClr val="FF0000"/>
                </a:solidFill>
              </a:rPr>
              <a:t>». </a:t>
            </a:r>
            <a:r>
              <a:rPr lang="ru-RU" dirty="0" smtClean="0"/>
              <a:t>Верующие облачаются в светлые одежды. Во время праздничной трапезы принято обмакивать халу или яблоко в мёд.</a:t>
            </a:r>
            <a:endParaRPr lang="ru-RU" dirty="0"/>
          </a:p>
        </p:txBody>
      </p:sp>
      <p:pic>
        <p:nvPicPr>
          <p:cNvPr id="7" name="Содержимое 6" descr="http://www.wonderfulnature.ru/photo/New_Year/Rosh-ha-shana.jpg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5779" y="1030014"/>
            <a:ext cx="3457904" cy="4771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23888" y="126125"/>
            <a:ext cx="7886700" cy="2816772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С наступающим Новым    годом!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Спасибо за внимание!!!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 descr="C:\Users\Shef\Desktop\karavan-tyr.ru_china_new-year_2014_2-595x4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13253" y="2984939"/>
            <a:ext cx="5543989" cy="30576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126124" y="420414"/>
            <a:ext cx="4388726" cy="6437586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endParaRPr lang="ru-RU" dirty="0" smtClean="0"/>
          </a:p>
          <a:p>
            <a:r>
              <a:rPr lang="ru-RU" b="1" dirty="0" smtClean="0"/>
              <a:t>Новый год</a:t>
            </a:r>
            <a:r>
              <a:rPr lang="ru-RU" dirty="0" smtClean="0"/>
              <a:t> — праздник, отмечаемый многими народами в соответствии с принятым календарём, наступающий в момент перехода с последнего дня года в первый день следующего года.</a:t>
            </a:r>
          </a:p>
          <a:p>
            <a:r>
              <a:rPr lang="ru-RU" dirty="0" smtClean="0"/>
              <a:t> Обычай праздновать Новый год существовал уже в Древней Месопотамии, предположительно в третьем тысячелетии до нашей эры. </a:t>
            </a:r>
          </a:p>
          <a:p>
            <a:r>
              <a:rPr lang="ru-RU" dirty="0" smtClean="0"/>
              <a:t>Начало года с 1 января было установлено римским правителем </a:t>
            </a:r>
            <a:r>
              <a:rPr lang="ru-RU" b="1" i="1" dirty="0" smtClean="0"/>
              <a:t>Юлием Цезарем</a:t>
            </a:r>
            <a:r>
              <a:rPr lang="ru-RU" dirty="0" smtClean="0"/>
              <a:t> в 46 году до нашей эры. </a:t>
            </a:r>
          </a:p>
          <a:p>
            <a:r>
              <a:rPr lang="ru-RU" dirty="0" smtClean="0"/>
              <a:t>В Древнем Риме этот день был посвящён </a:t>
            </a:r>
            <a:r>
              <a:rPr lang="ru-RU" b="1" i="1" dirty="0" smtClean="0"/>
              <a:t>Янусу</a:t>
            </a:r>
            <a:r>
              <a:rPr lang="ru-RU" dirty="0" smtClean="0"/>
              <a:t> — богу выбора, дверей и всех начал. </a:t>
            </a:r>
          </a:p>
          <a:p>
            <a:r>
              <a:rPr lang="ru-RU" dirty="0" smtClean="0"/>
              <a:t>Месяц январь получил своё название в честь бога Януса, которого изображали с двумя лицами: одно смотрело вперёд, а другое — назад.</a:t>
            </a:r>
          </a:p>
          <a:p>
            <a:endParaRPr lang="ru-RU" dirty="0"/>
          </a:p>
        </p:txBody>
      </p:sp>
      <p:pic>
        <p:nvPicPr>
          <p:cNvPr id="7" name="Содержимое 6" descr="http://www.wonderfulnature.ru/photo/New_Year/Janus-Vatican.JPG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03531" y="714703"/>
            <a:ext cx="4298731" cy="524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273269" y="357352"/>
            <a:ext cx="4241581" cy="6264165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Большинство стран отмечает Новый год 1 января, в первый день года по григорианскому календарю. Новогодние празднования с учётом поясного времени всегда начинаются в Тихом океане на островах </a:t>
            </a:r>
            <a:r>
              <a:rPr lang="ru-RU" b="1" dirty="0" err="1" smtClean="0"/>
              <a:t>Кирибати</a:t>
            </a:r>
            <a:r>
              <a:rPr lang="ru-RU" dirty="0" smtClean="0"/>
              <a:t>. Последними провожают старый год жители островов </a:t>
            </a:r>
            <a:r>
              <a:rPr lang="ru-RU" b="1" dirty="0" err="1" smtClean="0"/>
              <a:t>Мидуэй</a:t>
            </a:r>
            <a:r>
              <a:rPr lang="ru-RU" dirty="0" smtClean="0"/>
              <a:t> в Тихом океане. Некоторые страны, как, например, Китай, отмечают Новый год по лунному календарю.</a:t>
            </a:r>
          </a:p>
          <a:p>
            <a:endParaRPr lang="ru-RU" dirty="0"/>
          </a:p>
        </p:txBody>
      </p:sp>
      <p:pic>
        <p:nvPicPr>
          <p:cNvPr id="7" name="Содержимое 6" descr="http://www.wonderfulnature.ru/photo/New_Year/Pacific_Ocean_relief_location_map.jpg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98731" y="0"/>
            <a:ext cx="4845269" cy="4821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0882" y="365126"/>
            <a:ext cx="3554467" cy="13255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28650" y="399393"/>
            <a:ext cx="3886200" cy="5777570"/>
          </a:xfrm>
        </p:spPr>
        <p:txBody>
          <a:bodyPr/>
          <a:lstStyle/>
          <a:p>
            <a:r>
              <a:rPr lang="ru-RU" dirty="0" smtClean="0"/>
              <a:t>В ночь с 31 декабря на 1 января Новый год отмечают в Австралии, Шотландии, Австрии, Японии, Румынии, Канаде, США, ОАЭ, Финляндии и многих других странах. Но не во всех. 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Рисунок 6" descr="2014-12-20_204611 (504x381, 136Kb)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45268" y="0"/>
            <a:ext cx="4298731" cy="3630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761186" y="365126"/>
            <a:ext cx="3754164" cy="13255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168165" y="294290"/>
            <a:ext cx="4550979" cy="5882673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Встреча Нового года является во многих странах очень значимым праздником. И сопровождается разнообразными эстрадными мероприятиями, застольем, народными гуляньями. Согласно традиции в доме устанавливается новогодняя ёлка. Во многих странах её ставят на Рождество и именуют рождественской ёлкой. Ёлку наряжают и украшают разнообразными игрушками.</a:t>
            </a:r>
            <a:endParaRPr lang="ru-RU" dirty="0"/>
          </a:p>
        </p:txBody>
      </p:sp>
      <p:pic>
        <p:nvPicPr>
          <p:cNvPr id="7" name="Содержимое 4" descr="http://www.wonderfulnature.ru/photo/New_Year/elka.JPG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61186" y="147145"/>
            <a:ext cx="3439279" cy="58301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29150" y="210207"/>
            <a:ext cx="4388726" cy="6474372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Конечно же, праздник Нового года не обходиться и без сказочного (фольклорного) персонажа. В христианском мире таковым признан </a:t>
            </a:r>
            <a:r>
              <a:rPr lang="ru-RU" b="1" dirty="0" smtClean="0"/>
              <a:t>Санта-Клаус</a:t>
            </a:r>
            <a:r>
              <a:rPr lang="ru-RU" dirty="0" smtClean="0"/>
              <a:t>(англ. </a:t>
            </a:r>
            <a:r>
              <a:rPr lang="ru-RU" dirty="0" err="1" smtClean="0"/>
              <a:t>Santa</a:t>
            </a:r>
            <a:r>
              <a:rPr lang="ru-RU" dirty="0" smtClean="0"/>
              <a:t> </a:t>
            </a:r>
            <a:r>
              <a:rPr lang="ru-RU" dirty="0" err="1" smtClean="0"/>
              <a:t>Claus</a:t>
            </a:r>
            <a:r>
              <a:rPr lang="ru-RU" dirty="0" smtClean="0"/>
              <a:t>) — рождественский дед, который дарит подарки детям на Рождество Христово. И, хотя, он имеет прямое отношение лишь к рождественским праздникам, его присутствие на Новый год тоже стало традицией. Имя Санта-Клауса представляет собою искажение голландской транскрипции имени </a:t>
            </a:r>
            <a:r>
              <a:rPr lang="ru-RU" b="1" dirty="0" smtClean="0"/>
              <a:t>Святого Николая</a:t>
            </a:r>
            <a:r>
              <a:rPr lang="ru-RU" dirty="0" smtClean="0"/>
              <a:t>, день памяти которого отмечается 6 декабря.</a:t>
            </a:r>
          </a:p>
          <a:p>
            <a:endParaRPr lang="ru-RU" dirty="0"/>
          </a:p>
        </p:txBody>
      </p:sp>
      <p:pic>
        <p:nvPicPr>
          <p:cNvPr id="7" name="Содержимое 6" descr="http://www.wonderfulnature.ru/photo/New_Year/Santa_Claus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738" y="168166"/>
            <a:ext cx="4624552" cy="59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29150" y="136634"/>
            <a:ext cx="4336174" cy="6721366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В России сказочным персонажем восточнославянского фольклора является </a:t>
            </a:r>
            <a:r>
              <a:rPr lang="ru-RU" b="1" dirty="0" smtClean="0"/>
              <a:t>Дед Мороз</a:t>
            </a:r>
            <a:r>
              <a:rPr lang="ru-RU" dirty="0" smtClean="0"/>
              <a:t>. В славянской мифологии — олицетворение зимних морозов, кузнец, сковывающий воду. Собирательный образ Деда Мороза построен по мотивам агиографии Святого Николая, а также описаний древнеславянских божеств </a:t>
            </a:r>
            <a:r>
              <a:rPr lang="ru-RU" b="1" dirty="0" err="1" smtClean="0"/>
              <a:t>Позвизда</a:t>
            </a:r>
            <a:r>
              <a:rPr lang="ru-RU" b="1" dirty="0" smtClean="0"/>
              <a:t>, Зимника</a:t>
            </a:r>
            <a:r>
              <a:rPr lang="ru-RU" dirty="0" smtClean="0"/>
              <a:t> и </a:t>
            </a:r>
            <a:r>
              <a:rPr lang="ru-RU" b="1" dirty="0" err="1" smtClean="0"/>
              <a:t>Корочуна</a:t>
            </a:r>
            <a:r>
              <a:rPr lang="ru-RU" dirty="0" smtClean="0"/>
              <a:t>. В Новый год Дед Мороз дарит детям подарки, которые приносит в мешке за спиной. Часто изображается в синей, серебристой или красной шубе, расшитой узорами, в шапке, с длинной белой бородой и посохом в руке, в валенках. Ездит на тройке лошадей, на лыжах или передвигается пешком.</a:t>
            </a:r>
          </a:p>
          <a:p>
            <a:endParaRPr lang="ru-RU" dirty="0"/>
          </a:p>
        </p:txBody>
      </p:sp>
      <p:pic>
        <p:nvPicPr>
          <p:cNvPr id="7" name="Содержимое 6" descr="http://www.wonderfulnature.ru/photo/New_Year/ded_moroz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655" y="273269"/>
            <a:ext cx="4729655" cy="4287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768662" y="1"/>
            <a:ext cx="2522483" cy="903890"/>
          </a:xfrm>
        </p:spPr>
        <p:txBody>
          <a:bodyPr/>
          <a:lstStyle/>
          <a:p>
            <a:r>
              <a:rPr lang="ru-RU" dirty="0" smtClean="0"/>
              <a:t>Европа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0" y="304800"/>
            <a:ext cx="4183117" cy="5872163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В день проводов старого и встречи Нового года в Шотландии открыты двери всех домов: каждый может зайти в гости в любую семью. Пришедшему </a:t>
            </a:r>
            <a:r>
              <a:rPr lang="ru-RU" dirty="0" smtClean="0">
                <a:solidFill>
                  <a:srgbClr val="00B050"/>
                </a:solidFill>
              </a:rPr>
              <a:t>полагается принести кусок угля, бросить в семейный камин и пожелать, чтобы огонь в этом доме не гас</a:t>
            </a:r>
            <a:r>
              <a:rPr lang="ru-RU" dirty="0" smtClean="0"/>
              <a:t>.</a:t>
            </a:r>
          </a:p>
          <a:p>
            <a:r>
              <a:rPr lang="ru-RU" dirty="0" smtClean="0"/>
              <a:t>В Болгарии, когда часы бьют полночь, на </a:t>
            </a:r>
            <a:r>
              <a:rPr lang="ru-RU" dirty="0" smtClean="0">
                <a:solidFill>
                  <a:srgbClr val="FF0000"/>
                </a:solidFill>
              </a:rPr>
              <a:t>три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минуты гасят свет</a:t>
            </a:r>
            <a:r>
              <a:rPr lang="ru-RU" dirty="0" smtClean="0"/>
              <a:t>. Это время называется </a:t>
            </a:r>
            <a:r>
              <a:rPr lang="ru-RU" dirty="0" smtClean="0">
                <a:solidFill>
                  <a:srgbClr val="FF0000"/>
                </a:solidFill>
              </a:rPr>
              <a:t>временем новогодних поцелуев</a:t>
            </a:r>
            <a:r>
              <a:rPr lang="ru-RU" dirty="0" smtClean="0"/>
              <a:t>, тайну которых сохраняет темнота.</a:t>
            </a:r>
          </a:p>
          <a:p>
            <a:endParaRPr lang="ru-RU" dirty="0"/>
          </a:p>
        </p:txBody>
      </p:sp>
      <p:pic>
        <p:nvPicPr>
          <p:cNvPr id="4098" name="Picture 2" descr="C:\Users\Shef\Desktop\11567346_3415373_9369_b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77508" y="4109385"/>
            <a:ext cx="3886200" cy="2748615"/>
          </a:xfrm>
          <a:prstGeom prst="rect">
            <a:avLst/>
          </a:prstGeom>
          <a:noFill/>
        </p:spPr>
      </p:pic>
      <p:pic>
        <p:nvPicPr>
          <p:cNvPr id="4099" name="Picture 3" descr="C:\Users\Shef\Desktop\rfvb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46861" y="815044"/>
            <a:ext cx="4286250" cy="32099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352</TotalTime>
  <Words>973</Words>
  <Application>Microsoft Office PowerPoint</Application>
  <PresentationFormat>Экран (4:3)</PresentationFormat>
  <Paragraphs>62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Праздник Нового года (историко-географический экскурс)</vt:lpstr>
      <vt:lpstr>Содержание</vt:lpstr>
      <vt:lpstr>Слайд 3</vt:lpstr>
      <vt:lpstr>Слайд 4</vt:lpstr>
      <vt:lpstr>Слайд 5</vt:lpstr>
      <vt:lpstr>Слайд 6</vt:lpstr>
      <vt:lpstr>Слайд 7</vt:lpstr>
      <vt:lpstr>Слайд 8</vt:lpstr>
      <vt:lpstr>Европа</vt:lpstr>
      <vt:lpstr>Европа</vt:lpstr>
      <vt:lpstr>Европа</vt:lpstr>
      <vt:lpstr>Европа</vt:lpstr>
      <vt:lpstr>Азия</vt:lpstr>
      <vt:lpstr>Азия</vt:lpstr>
      <vt:lpstr>Азия</vt:lpstr>
      <vt:lpstr>Азия</vt:lpstr>
      <vt:lpstr>Азия</vt:lpstr>
      <vt:lpstr>Азия</vt:lpstr>
      <vt:lpstr>Слайд 19</vt:lpstr>
      <vt:lpstr>Израиль</vt:lpstr>
      <vt:lpstr>С наступающим Новым    годом! Спасибо за внимание!!!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Павел</dc:creator>
  <cp:lastModifiedBy>Светлана</cp:lastModifiedBy>
  <cp:revision>70</cp:revision>
  <dcterms:created xsi:type="dcterms:W3CDTF">2014-10-08T06:06:36Z</dcterms:created>
  <dcterms:modified xsi:type="dcterms:W3CDTF">2023-07-06T14:23:56Z</dcterms:modified>
</cp:coreProperties>
</file>