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57" r:id="rId3"/>
    <p:sldId id="256" r:id="rId4"/>
    <p:sldId id="285" r:id="rId5"/>
    <p:sldId id="258" r:id="rId6"/>
    <p:sldId id="262" r:id="rId7"/>
    <p:sldId id="259" r:id="rId8"/>
    <p:sldId id="263" r:id="rId9"/>
    <p:sldId id="265" r:id="rId10"/>
    <p:sldId id="266" r:id="rId11"/>
    <p:sldId id="269" r:id="rId12"/>
    <p:sldId id="272" r:id="rId13"/>
    <p:sldId id="274" r:id="rId14"/>
    <p:sldId id="275" r:id="rId15"/>
    <p:sldId id="267" r:id="rId16"/>
    <p:sldId id="286" r:id="rId17"/>
    <p:sldId id="268" r:id="rId18"/>
    <p:sldId id="273" r:id="rId19"/>
    <p:sldId id="260" r:id="rId20"/>
    <p:sldId id="277" r:id="rId21"/>
    <p:sldId id="278" r:id="rId22"/>
    <p:sldId id="280" r:id="rId23"/>
    <p:sldId id="281" r:id="rId24"/>
    <p:sldId id="283" r:id="rId25"/>
    <p:sldId id="288" r:id="rId26"/>
    <p:sldId id="287" r:id="rId27"/>
    <p:sldId id="276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10924-0685-464B-90F4-C3E38835A922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EDE2C-EB88-41C5-85A0-E6747DF05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67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10924-0685-464B-90F4-C3E38835A922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EDE2C-EB88-41C5-85A0-E6747DF05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574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10924-0685-464B-90F4-C3E38835A922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EDE2C-EB88-41C5-85A0-E6747DF05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920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10924-0685-464B-90F4-C3E38835A922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EDE2C-EB88-41C5-85A0-E6747DF05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030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10924-0685-464B-90F4-C3E38835A922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EDE2C-EB88-41C5-85A0-E6747DF05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116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10924-0685-464B-90F4-C3E38835A922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EDE2C-EB88-41C5-85A0-E6747DF05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469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10924-0685-464B-90F4-C3E38835A922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EDE2C-EB88-41C5-85A0-E6747DF05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64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10924-0685-464B-90F4-C3E38835A922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EDE2C-EB88-41C5-85A0-E6747DF05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532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10924-0685-464B-90F4-C3E38835A922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EDE2C-EB88-41C5-85A0-E6747DF05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614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10924-0685-464B-90F4-C3E38835A922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EDE2C-EB88-41C5-85A0-E6747DF05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843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10924-0685-464B-90F4-C3E38835A922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EDE2C-EB88-41C5-85A0-E6747DF05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711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10924-0685-464B-90F4-C3E38835A922}" type="datetimeFigureOut">
              <a:rPr lang="ru-RU" smtClean="0"/>
              <a:t>06.07.2023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EDE2C-EB88-41C5-85A0-E6747DF05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500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7343" r="-8963" b="27011"/>
          <a:stretch/>
        </p:blipFill>
        <p:spPr>
          <a:xfrm>
            <a:off x="3182586" y="1745672"/>
            <a:ext cx="6391573" cy="50113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3176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Как вы понимаете высказывание?</a:t>
            </a:r>
            <a:br>
              <a:rPr lang="ru-RU" b="1" dirty="0" smtClean="0"/>
            </a:br>
            <a:r>
              <a:rPr lang="ru-RU" b="1" dirty="0" smtClean="0"/>
              <a:t>Где можно встретить такое напутствие?</a:t>
            </a:r>
            <a:br>
              <a:rPr lang="ru-RU" b="1" dirty="0" smtClean="0"/>
            </a:br>
            <a:r>
              <a:rPr lang="ru-RU" b="1" dirty="0" smtClean="0"/>
              <a:t>Кому даётся это напутствие?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538348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2911" t="25182" r="674" b="21600"/>
          <a:stretch/>
        </p:blipFill>
        <p:spPr>
          <a:xfrm>
            <a:off x="2707574" y="0"/>
            <a:ext cx="6994567" cy="647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5025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5181" r="673" b="22147"/>
          <a:stretch/>
        </p:blipFill>
        <p:spPr>
          <a:xfrm>
            <a:off x="2695699" y="-127915"/>
            <a:ext cx="7410202" cy="6985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803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1" t="26545" r="5040" b="20783"/>
          <a:stretch/>
        </p:blipFill>
        <p:spPr>
          <a:xfrm>
            <a:off x="2137558" y="0"/>
            <a:ext cx="6958940" cy="6862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537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</a:t>
            </a:r>
            <a:r>
              <a:rPr lang="ru-RU" dirty="0" smtClean="0"/>
              <a:t>олодец-добрый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5681353" cy="4351338"/>
          </a:xfrm>
        </p:spPr>
        <p:txBody>
          <a:bodyPr/>
          <a:lstStyle/>
          <a:p>
            <a:r>
              <a:rPr lang="ru-RU" dirty="0" smtClean="0"/>
              <a:t> типовой персонаж, герой и активное действующее лицо нар. песен. Эпитет Д. М. не содержит значения "доброты", но скорее указывает на "добротность", соответствие требованиям, предъявляемым к молодым </a:t>
            </a:r>
            <a:r>
              <a:rPr lang="ru-RU" dirty="0" smtClean="0"/>
              <a:t>мужчинам.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0722" t="32554"/>
          <a:stretch/>
        </p:blipFill>
        <p:spPr>
          <a:xfrm>
            <a:off x="8277102" y="475012"/>
            <a:ext cx="2625436" cy="60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8870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Красна - девица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499258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242D33"/>
                </a:solidFill>
                <a:latin typeface="Open Sans"/>
              </a:rPr>
              <a:t>красивая девушка, робкая, скромная, застенчивая.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9956" t="7273" r="6927" b="4761"/>
          <a:stretch/>
        </p:blipFill>
        <p:spPr>
          <a:xfrm>
            <a:off x="6096000" y="365125"/>
            <a:ext cx="4857009" cy="603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3488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Избушка на курьих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ножках.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90161" y="197416"/>
            <a:ext cx="4210297" cy="642070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38200" y="1981822"/>
            <a:ext cx="379861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Избушка на курьих ножках - место перехода из земного мира в потусторонний мир; поворачиваясь, избушка открывает свою дверь то в мир живых, то в мир мёртвых, поэтому герой не может ступить на землю потустороннего мира и вынужден идти по нитке разматывающегося клубка. Охраняет избушку Баба-яга.</a:t>
            </a:r>
          </a:p>
        </p:txBody>
      </p:sp>
    </p:spTree>
    <p:extLst>
      <p:ext uri="{BB962C8B-B14F-4D97-AF65-F5344CB8AC3E}">
        <p14:creationId xmlns:p14="http://schemas.microsoft.com/office/powerpoint/2010/main" val="10954177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Река Смородинка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4731327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Смородинка</a:t>
            </a:r>
            <a:r>
              <a:rPr lang="ru-RU" dirty="0"/>
              <a:t>, Огненная река, </a:t>
            </a:r>
            <a:r>
              <a:rPr lang="ru-RU" dirty="0" err="1"/>
              <a:t>Пучай</a:t>
            </a:r>
            <a:r>
              <a:rPr lang="ru-RU" dirty="0"/>
              <a:t>-река, </a:t>
            </a:r>
            <a:r>
              <a:rPr lang="ru-RU" dirty="0" err="1"/>
              <a:t>Несей</a:t>
            </a:r>
            <a:r>
              <a:rPr lang="ru-RU" dirty="0"/>
              <a:t>-река («смрад, сильный, неприятный, удушливый запах») — река в восточнославянских волшебных сказках, былинах и заговорах. Отделяет мир живых от мира мёртвых; преграда, которую предстоит преодолеть человеку или его душе по пути на «тот свет»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571" y="1257424"/>
            <a:ext cx="57150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5128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Калинов мост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42662" y="1481240"/>
            <a:ext cx="5801784" cy="435133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38200" y="1791140"/>
            <a:ext cx="378130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Калинов мост – (“калёный”) это соединение между берегами, разделёнными рекой пламени. Охраняет это место Трёхглавый Змей, который нередко сражается с былинными героями, намереваясь погубить человека, рискнувшего пересечь запрещённую границу. Мост расположен над огненными водами Смородины, а потому явно раскалён от жара пламени. </a:t>
            </a:r>
          </a:p>
        </p:txBody>
      </p:sp>
    </p:spTree>
    <p:extLst>
      <p:ext uri="{BB962C8B-B14F-4D97-AF65-F5344CB8AC3E}">
        <p14:creationId xmlns:p14="http://schemas.microsoft.com/office/powerpoint/2010/main" val="27803767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</a:t>
            </a:r>
            <a:r>
              <a:rPr lang="ru-RU" dirty="0" smtClean="0"/>
              <a:t>рава шелковая- </a:t>
            </a:r>
            <a:r>
              <a:rPr lang="ru-RU" dirty="0"/>
              <a:t>м</a:t>
            </a:r>
            <a:r>
              <a:rPr lang="ru-RU" dirty="0" smtClean="0"/>
              <a:t>ягкая, приятная на ощупь трава.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04530" y="1564368"/>
            <a:ext cx="6135903" cy="395765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1567" y="1690688"/>
            <a:ext cx="418506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Свое название растение получило из-за того, что его семена служат пищей птичкам, в том числе и канарейкам. Канареечник, или шелковая трава, ценится за красоту листьев, неприхотливость, устойчивость побегов к полеганию.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460776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лес-дремучий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7206" y="1401288"/>
            <a:ext cx="4552379" cy="4775675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Лес никогда не описывается ближе. Он дремучий, темный, таинственный, несколько условный, не вполне </a:t>
            </a:r>
            <a:r>
              <a:rPr lang="ru-RU" dirty="0" smtClean="0"/>
              <a:t>правдоподобный. </a:t>
            </a:r>
            <a:r>
              <a:rPr lang="ru-RU" dirty="0" smtClean="0"/>
              <a:t>Это –место инициации, обряда посвящения юношества, непременный этап в жизни каждого, символизирующий собой «временную смерть», реалистичное переживание смерти прежнего человека и рождение его в новом качестве –воином, полноправным члена социума.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9585" y="762309"/>
            <a:ext cx="6845209" cy="4308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681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«Поди туда-не знаю куда, принеси тоне знаю что»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dirty="0"/>
              <a:t>Э</a:t>
            </a:r>
            <a:r>
              <a:rPr lang="ru-RU" dirty="0" smtClean="0"/>
              <a:t>то слова побуждения человека к самостоятельному выбору собственного жизненного пути.</a:t>
            </a:r>
          </a:p>
          <a:p>
            <a:pPr marL="0" indent="0">
              <a:buNone/>
            </a:pPr>
            <a:r>
              <a:rPr lang="ru-RU" dirty="0" smtClean="0"/>
              <a:t>- Буквально тут следующее: "Не скажу тебе, куда идти и что конкретно делать, всё это сделаешь ты сам. Потому что никто, кроме тебя, не может прожить твою жизнь. А я, старейший рода, просто благословляю тебя на жизненную дорогу, дитя моё. Иди же, обрети свой путь".</a:t>
            </a:r>
          </a:p>
          <a:p>
            <a:pPr marL="0" indent="0">
              <a:buNone/>
            </a:pPr>
            <a:r>
              <a:rPr lang="ru-RU" dirty="0" smtClean="0"/>
              <a:t>   Такой вот завет подростку, вступающему во взрослую жизнь.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3808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изменения суффикса</a:t>
            </a:r>
          </a:p>
          <a:p>
            <a:r>
              <a:rPr lang="ru-RU" dirty="0" smtClean="0"/>
              <a:t> «сын» - «</a:t>
            </a:r>
            <a:r>
              <a:rPr lang="ru-RU" dirty="0" err="1" smtClean="0"/>
              <a:t>сынуля</a:t>
            </a:r>
            <a:r>
              <a:rPr lang="ru-RU" dirty="0" smtClean="0"/>
              <a:t>» или «сыночек», </a:t>
            </a:r>
          </a:p>
          <a:p>
            <a:r>
              <a:rPr lang="ru-RU" dirty="0" smtClean="0"/>
              <a:t>«дочь» - «доченька», «дочурка», </a:t>
            </a:r>
          </a:p>
          <a:p>
            <a:r>
              <a:rPr lang="ru-RU" dirty="0" smtClean="0"/>
              <a:t>«мама» - «мамуля» или «мамочка», </a:t>
            </a:r>
          </a:p>
          <a:p>
            <a:r>
              <a:rPr lang="ru-RU" dirty="0" smtClean="0"/>
              <a:t> «бабушка» - «бабуля» или «</a:t>
            </a:r>
            <a:r>
              <a:rPr lang="ru-RU" dirty="0" err="1" smtClean="0"/>
              <a:t>бабулечка</a:t>
            </a:r>
            <a:r>
              <a:rPr lang="ru-RU" dirty="0" smtClean="0"/>
              <a:t>».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Уменьшительно-ласкательная форма - главная особенность </a:t>
            </a:r>
            <a:r>
              <a:rPr lang="ru-RU" dirty="0" smtClean="0"/>
              <a:t>русского языка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90753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Суффикс - </a:t>
            </a:r>
            <a:r>
              <a:rPr lang="ru-RU" dirty="0" err="1" smtClean="0"/>
              <a:t>ек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Он используется, когда при изменении слова по падежам, гласный звук</a:t>
            </a:r>
          </a:p>
          <a:p>
            <a:r>
              <a:rPr lang="ru-RU" dirty="0" smtClean="0"/>
              <a:t>из него выпадает.</a:t>
            </a:r>
          </a:p>
          <a:p>
            <a:r>
              <a:rPr lang="ru-RU" dirty="0" smtClean="0"/>
              <a:t>Например: орешек - орешка (проверочное слово). В проверочном слове,</a:t>
            </a:r>
          </a:p>
          <a:p>
            <a:r>
              <a:rPr lang="ru-RU" dirty="0" smtClean="0"/>
              <a:t>мы видим выпадение гласной буквы е.</a:t>
            </a:r>
          </a:p>
          <a:p>
            <a:r>
              <a:rPr lang="ru-RU" dirty="0" smtClean="0"/>
              <a:t>Сыночек - сыночка (проверочное слово). Опять же мы наблюдаем</a:t>
            </a:r>
          </a:p>
          <a:p>
            <a:r>
              <a:rPr lang="ru-RU" dirty="0" smtClean="0"/>
              <a:t>выпадение гласной е в проверяемом слове.</a:t>
            </a:r>
          </a:p>
          <a:p>
            <a:r>
              <a:rPr lang="ru-RU" dirty="0" smtClean="0"/>
              <a:t>Другие примеры: кусочек - кусочка, веночек - веночка, человек -</a:t>
            </a:r>
          </a:p>
          <a:p>
            <a:r>
              <a:rPr lang="ru-RU" dirty="0" smtClean="0"/>
              <a:t>человечка, цветочек - цветочка.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50271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Суффиксы - </a:t>
            </a:r>
            <a:r>
              <a:rPr lang="ru-RU" dirty="0" err="1" smtClean="0"/>
              <a:t>ечк</a:t>
            </a:r>
            <a:r>
              <a:rPr lang="ru-RU" dirty="0" smtClean="0"/>
              <a:t>, - </a:t>
            </a:r>
            <a:r>
              <a:rPr lang="ru-RU" dirty="0" err="1" smtClean="0"/>
              <a:t>еньк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Эти суффиксы используются после мягких согласных и после шипящих,</a:t>
            </a:r>
          </a:p>
          <a:p>
            <a:r>
              <a:rPr lang="ru-RU" dirty="0" smtClean="0"/>
              <a:t>а также после гласных.</a:t>
            </a:r>
          </a:p>
          <a:p>
            <a:r>
              <a:rPr lang="ru-RU" dirty="0" smtClean="0"/>
              <a:t>Например: чашечка, доченька, рученька, маечка, </a:t>
            </a:r>
            <a:r>
              <a:rPr lang="ru-RU" dirty="0" err="1" smtClean="0"/>
              <a:t>заечка</a:t>
            </a:r>
            <a:r>
              <a:rPr lang="ru-RU" dirty="0" smtClean="0"/>
              <a:t>, книжечка.</a:t>
            </a:r>
          </a:p>
          <a:p>
            <a:r>
              <a:rPr lang="ru-RU" dirty="0" smtClean="0"/>
              <a:t>Эти суффиксы часто используются для образования </a:t>
            </a:r>
            <a:r>
              <a:rPr lang="ru-RU" dirty="0" err="1" smtClean="0"/>
              <a:t>уменьшительно</a:t>
            </a:r>
            <a:r>
              <a:rPr lang="ru-RU" dirty="0" smtClean="0"/>
              <a:t> - ласкательных форм имен личных.</a:t>
            </a:r>
          </a:p>
          <a:p>
            <a:r>
              <a:rPr lang="ru-RU" dirty="0" smtClean="0"/>
              <a:t>Например: </a:t>
            </a:r>
            <a:r>
              <a:rPr lang="ru-RU" dirty="0" err="1" smtClean="0"/>
              <a:t>Юлечка</a:t>
            </a:r>
            <a:r>
              <a:rPr lang="ru-RU" dirty="0" smtClean="0"/>
              <a:t>, Танечка, </a:t>
            </a:r>
            <a:r>
              <a:rPr lang="ru-RU" dirty="0" err="1" smtClean="0"/>
              <a:t>Сенечка</a:t>
            </a:r>
            <a:r>
              <a:rPr lang="ru-RU" dirty="0" smtClean="0"/>
              <a:t>, Олечка, </a:t>
            </a:r>
            <a:r>
              <a:rPr lang="ru-RU" dirty="0" err="1" smtClean="0"/>
              <a:t>Сашечка</a:t>
            </a:r>
            <a:r>
              <a:rPr lang="ru-RU" dirty="0" smtClean="0"/>
              <a:t>, Сонечка.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49796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Суффиксы - </a:t>
            </a:r>
            <a:r>
              <a:rPr lang="ru-RU" dirty="0" err="1" smtClean="0"/>
              <a:t>очк</a:t>
            </a:r>
            <a:r>
              <a:rPr lang="ru-RU" dirty="0" smtClean="0"/>
              <a:t>, </a:t>
            </a:r>
            <a:r>
              <a:rPr lang="ru-RU" dirty="0" err="1" smtClean="0"/>
              <a:t>оньк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Эти суффиксы используются во всех остальных случаях.</a:t>
            </a:r>
          </a:p>
          <a:p>
            <a:r>
              <a:rPr lang="ru-RU" dirty="0" smtClean="0"/>
              <a:t>Например: сказочка, глазоньки, тетрадочка, парочка, </a:t>
            </a:r>
            <a:r>
              <a:rPr lang="ru-RU" dirty="0" smtClean="0"/>
              <a:t>яблонька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Эти суффиксы также используются для образования </a:t>
            </a:r>
            <a:r>
              <a:rPr lang="ru-RU" dirty="0" err="1" smtClean="0"/>
              <a:t>уменьшительно</a:t>
            </a:r>
            <a:r>
              <a:rPr lang="ru-RU" dirty="0" smtClean="0"/>
              <a:t> </a:t>
            </a:r>
            <a:r>
              <a:rPr lang="ru-RU" dirty="0" smtClean="0"/>
              <a:t>- ласкательных </a:t>
            </a:r>
            <a:r>
              <a:rPr lang="ru-RU" dirty="0" smtClean="0"/>
              <a:t>форм имен личных.</a:t>
            </a:r>
          </a:p>
          <a:p>
            <a:r>
              <a:rPr lang="ru-RU" dirty="0" smtClean="0"/>
              <a:t>Например: Димочка, </a:t>
            </a:r>
            <a:r>
              <a:rPr lang="ru-RU" dirty="0" err="1" smtClean="0"/>
              <a:t>Ромочка,Тимочка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73113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Выпиши слова, которые показывают русскую </a:t>
            </a:r>
            <a:r>
              <a:rPr lang="ru-RU" dirty="0" smtClean="0"/>
              <a:t>сказку, выдели суффиксы.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"Здравствуй</a:t>
            </a:r>
            <a:r>
              <a:rPr lang="ru-RU" dirty="0"/>
              <a:t>, </a:t>
            </a:r>
            <a:r>
              <a:rPr lang="ru-RU" dirty="0" smtClean="0"/>
              <a:t>сестрица, </a:t>
            </a:r>
            <a:r>
              <a:rPr lang="ru-RU" dirty="0"/>
              <a:t>что ты кушаешь?" -  спрашивает Волк.</a:t>
            </a:r>
          </a:p>
          <a:p>
            <a:pPr marL="0" indent="0">
              <a:buNone/>
            </a:pPr>
            <a:r>
              <a:rPr lang="ru-RU" dirty="0" smtClean="0"/>
              <a:t>"Рыбу</a:t>
            </a:r>
            <a:r>
              <a:rPr lang="ru-RU" dirty="0"/>
              <a:t>." -  отвечает Лисица.</a:t>
            </a:r>
          </a:p>
          <a:p>
            <a:pPr marL="0" indent="0">
              <a:buNone/>
            </a:pPr>
            <a:r>
              <a:rPr lang="ru-RU" dirty="0" smtClean="0"/>
              <a:t>"Дай </a:t>
            </a:r>
            <a:r>
              <a:rPr lang="ru-RU" dirty="0"/>
              <a:t>мне, Лисичка, хоть одну!" -  просит серый.</a:t>
            </a:r>
          </a:p>
          <a:p>
            <a:pPr marL="0" indent="0">
              <a:buNone/>
            </a:pPr>
            <a:r>
              <a:rPr lang="ru-RU" dirty="0" smtClean="0"/>
              <a:t>А </a:t>
            </a:r>
            <a:r>
              <a:rPr lang="ru-RU" dirty="0"/>
              <a:t>рыженькая учит: "Ты, братец, ступай на реку и опусти хвост в прорубь."</a:t>
            </a:r>
          </a:p>
          <a:p>
            <a:pPr marL="0" indent="0">
              <a:buNone/>
            </a:pPr>
            <a:r>
              <a:rPr lang="ru-RU" dirty="0" smtClean="0"/>
              <a:t>Волк </a:t>
            </a:r>
            <a:r>
              <a:rPr lang="ru-RU" dirty="0"/>
              <a:t>пошёл на реку, опустил хвост в прорубь. Сидит и приговаривает: "</a:t>
            </a:r>
            <a:r>
              <a:rPr lang="ru-RU" dirty="0" err="1"/>
              <a:t>Ловись</a:t>
            </a:r>
            <a:r>
              <a:rPr lang="ru-RU" dirty="0"/>
              <a:t>, рыбка, и маленькая, и большая..."</a:t>
            </a:r>
          </a:p>
          <a:p>
            <a:pPr marL="0" indent="0">
              <a:buNone/>
            </a:pPr>
            <a:r>
              <a:rPr lang="ru-RU" dirty="0" smtClean="0"/>
              <a:t>"Так-то </a:t>
            </a:r>
            <a:r>
              <a:rPr lang="ru-RU" dirty="0"/>
              <a:t>Лиса учила меня рыбку ловить!" -  говорит Волк.</a:t>
            </a:r>
          </a:p>
          <a:p>
            <a:pPr marL="0" indent="0">
              <a:buNone/>
            </a:pPr>
            <a:r>
              <a:rPr lang="ru-RU" dirty="0" smtClean="0"/>
              <a:t>"Эх</a:t>
            </a:r>
            <a:r>
              <a:rPr lang="ru-RU" dirty="0"/>
              <a:t>, братец, у тебя хвоста нет, а у меня голова разбита!" -  жалуется Лиса.</a:t>
            </a:r>
          </a:p>
        </p:txBody>
      </p:sp>
    </p:spTree>
    <p:extLst>
      <p:ext uri="{BB962C8B-B14F-4D97-AF65-F5344CB8AC3E}">
        <p14:creationId xmlns:p14="http://schemas.microsoft.com/office/powerpoint/2010/main" val="36089819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3654"/>
          </a:xfrm>
        </p:spPr>
        <p:txBody>
          <a:bodyPr/>
          <a:lstStyle/>
          <a:p>
            <a:r>
              <a:rPr lang="ru-RU" dirty="0"/>
              <a:t>Чему полезному учат сказки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8764" y="1175657"/>
            <a:ext cx="10855036" cy="500130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dirty="0"/>
              <a:t>Сказки учат делить мир на хороших и плохих людей. Но так как добрых людей больше, то удача на их стороне</a:t>
            </a:r>
            <a:r>
              <a:rPr lang="ru-RU" sz="1800" dirty="0" smtClean="0"/>
              <a:t>.</a:t>
            </a:r>
            <a:endParaRPr lang="ru-RU" sz="1800" dirty="0"/>
          </a:p>
          <a:p>
            <a:pPr>
              <a:lnSpc>
                <a:spcPct val="100000"/>
              </a:lnSpc>
            </a:pPr>
            <a:r>
              <a:rPr lang="ru-RU" sz="1800" dirty="0"/>
              <a:t>Сказка формирует положительный образ – доброго, умного, верного своему слову, сильного</a:t>
            </a:r>
            <a:r>
              <a:rPr lang="ru-RU" sz="1800" dirty="0" smtClean="0"/>
              <a:t>.</a:t>
            </a:r>
            <a:endParaRPr lang="ru-RU" sz="1800" dirty="0"/>
          </a:p>
          <a:p>
            <a:pPr>
              <a:lnSpc>
                <a:spcPct val="100000"/>
              </a:lnSpc>
            </a:pPr>
            <a:r>
              <a:rPr lang="ru-RU" sz="1800" dirty="0"/>
              <a:t>Сказки учат не бояться трудностей. Главные герои не бояться работы, какой бы тяжелой она не была</a:t>
            </a:r>
            <a:r>
              <a:rPr lang="ru-RU" sz="1800" dirty="0" smtClean="0"/>
              <a:t>.</a:t>
            </a:r>
            <a:endParaRPr lang="ru-RU" sz="1800" dirty="0"/>
          </a:p>
          <a:p>
            <a:pPr>
              <a:lnSpc>
                <a:spcPct val="100000"/>
              </a:lnSpc>
            </a:pPr>
            <a:r>
              <a:rPr lang="ru-RU" sz="1800" dirty="0"/>
              <a:t>Сказка учит – не имей сто рублей, а имей сто друзей. А самый верный способ не остаться без друга – это помогать ему в нужный момент. У главных героев сказок всегда много друзей – птицы, животные, растения и т. д</a:t>
            </a:r>
            <a:r>
              <a:rPr lang="ru-RU" sz="1800" dirty="0" smtClean="0"/>
              <a:t>.</a:t>
            </a:r>
            <a:endParaRPr lang="ru-RU" sz="1800" dirty="0"/>
          </a:p>
          <a:p>
            <a:pPr>
              <a:lnSpc>
                <a:spcPct val="100000"/>
              </a:lnSpc>
            </a:pPr>
            <a:r>
              <a:rPr lang="ru-RU" sz="1800" dirty="0"/>
              <a:t>Сказка учит не судить по внешности о человеке. Царевна-лягушка – Царевна, Иван-дурак – Иван царевич. Сказка учит, что не все всегда получается с первого раза. Смелость и упорство вознаграждаются победой</a:t>
            </a:r>
            <a:r>
              <a:rPr lang="ru-RU" sz="1800" dirty="0" smtClean="0"/>
              <a:t>.</a:t>
            </a:r>
            <a:endParaRPr lang="ru-RU" sz="1800" dirty="0"/>
          </a:p>
          <a:p>
            <a:pPr>
              <a:lnSpc>
                <a:spcPct val="100000"/>
              </a:lnSpc>
            </a:pPr>
            <a:r>
              <a:rPr lang="ru-RU" sz="1800" dirty="0"/>
              <a:t>Сказка учит любить родителей – тот, кто выполняет поручения родителей в сказках, всегда почитаем у родителей</a:t>
            </a:r>
            <a:r>
              <a:rPr lang="ru-RU" sz="1800" dirty="0" smtClean="0"/>
              <a:t>.</a:t>
            </a:r>
            <a:endParaRPr lang="ru-RU" sz="1800" dirty="0"/>
          </a:p>
          <a:p>
            <a:pPr>
              <a:lnSpc>
                <a:spcPct val="100000"/>
              </a:lnSpc>
            </a:pPr>
            <a:r>
              <a:rPr lang="ru-RU" sz="1800" dirty="0"/>
              <a:t>Сказка всегда содержит скрытую мораль: не обманывай, не жадничай и не предавай</a:t>
            </a:r>
            <a:r>
              <a:rPr lang="ru-RU" sz="1800" dirty="0" smtClean="0"/>
              <a:t>.</a:t>
            </a:r>
            <a:endParaRPr lang="ru-RU" sz="1800" dirty="0"/>
          </a:p>
          <a:p>
            <a:pPr>
              <a:lnSpc>
                <a:spcPct val="100000"/>
              </a:lnSpc>
            </a:pPr>
            <a:r>
              <a:rPr lang="ru-RU" sz="1800" dirty="0"/>
              <a:t>Главное чему учит сказка – добро всегда возвращается добром. Дети интуитивно и очень легко воспринимают сказки. Они с большим удовольствие живут в волшебном мире и хотят туда возвращаться вновь и вновь.</a:t>
            </a:r>
          </a:p>
        </p:txBody>
      </p:sp>
    </p:spTree>
    <p:extLst>
      <p:ext uri="{BB962C8B-B14F-4D97-AF65-F5344CB8AC3E}">
        <p14:creationId xmlns:p14="http://schemas.microsoft.com/office/powerpoint/2010/main" val="22493043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25141" y="-122814"/>
            <a:ext cx="10515600" cy="1325563"/>
          </a:xfrm>
        </p:spPr>
        <p:txBody>
          <a:bodyPr/>
          <a:lstStyle/>
          <a:p>
            <a:r>
              <a:rPr lang="ru-RU" dirty="0" smtClean="0"/>
              <a:t>Сочини свою сказку.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81997" y="936652"/>
            <a:ext cx="4496790" cy="58311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042" y="2231998"/>
            <a:ext cx="4861955" cy="3240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100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0149" y="534049"/>
            <a:ext cx="6101851" cy="586854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Домашнее </a:t>
            </a:r>
            <a:r>
              <a:rPr lang="ru-RU" dirty="0" smtClean="0"/>
              <a:t>задание по выбору.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51709" y="1878810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>
                <a:latin typeface="Arial Black" panose="020B0A04020102020204" pitchFamily="34" charset="0"/>
              </a:rPr>
              <a:t>1.	Дописать сказку</a:t>
            </a:r>
          </a:p>
          <a:p>
            <a:r>
              <a:rPr lang="ru-RU" sz="4000" b="1" dirty="0">
                <a:latin typeface="Arial Black" panose="020B0A04020102020204" pitchFamily="34" charset="0"/>
              </a:rPr>
              <a:t>2.	Сочинить новую.</a:t>
            </a:r>
          </a:p>
          <a:p>
            <a:r>
              <a:rPr lang="ru-RU" sz="4000" b="1" dirty="0">
                <a:latin typeface="Arial Black" panose="020B0A04020102020204" pitchFamily="34" charset="0"/>
              </a:rPr>
              <a:t>3.	Поработать с таблицами 1 и 2. Вспомнить название сказок.</a:t>
            </a:r>
          </a:p>
        </p:txBody>
      </p:sp>
    </p:spTree>
    <p:extLst>
      <p:ext uri="{BB962C8B-B14F-4D97-AF65-F5344CB8AC3E}">
        <p14:creationId xmlns:p14="http://schemas.microsoft.com/office/powerpoint/2010/main" val="1741381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Богатство родного языка в сказках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090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2579" y="-102405"/>
            <a:ext cx="10515600" cy="1325563"/>
          </a:xfrm>
        </p:spPr>
        <p:txBody>
          <a:bodyPr/>
          <a:lstStyle/>
          <a:p>
            <a:r>
              <a:rPr lang="ru-RU" dirty="0"/>
              <a:t>План проекта урока.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23158"/>
            <a:ext cx="10515600" cy="49538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1.     Прочитать русские сказки (5 сказок).</a:t>
            </a:r>
          </a:p>
          <a:p>
            <a:pPr marL="0" indent="0">
              <a:buNone/>
            </a:pPr>
            <a:r>
              <a:rPr lang="ru-RU" dirty="0"/>
              <a:t>2.     Выписать те слова и словосочетания, значения которых я не знаю.</a:t>
            </a:r>
          </a:p>
          <a:p>
            <a:pPr marL="0" indent="0">
              <a:buNone/>
            </a:pPr>
            <a:r>
              <a:rPr lang="ru-RU" dirty="0"/>
              <a:t>3.     На основании «Словаря старинных слов и словосочетаний, встречающихся в сказках и былинах» дать значение старинным словам, используемым в сказках.</a:t>
            </a:r>
          </a:p>
          <a:p>
            <a:pPr marL="0" indent="0">
              <a:buNone/>
            </a:pPr>
            <a:r>
              <a:rPr lang="ru-RU" dirty="0"/>
              <a:t>4.     Создать памятку о значении старинных слов и словосочетаний, встречающихся в сказках.</a:t>
            </a:r>
          </a:p>
          <a:p>
            <a:pPr marL="0" indent="0">
              <a:buNone/>
            </a:pPr>
            <a:r>
              <a:rPr lang="ru-RU" dirty="0"/>
              <a:t>5.     Сочинить </a:t>
            </a:r>
            <a:r>
              <a:rPr lang="ru-RU" dirty="0" smtClean="0"/>
              <a:t>сказку.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1484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Серебряная птица с золотым хохолком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644137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1606" y="1310678"/>
            <a:ext cx="5309816" cy="5309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465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8228" y="0"/>
            <a:ext cx="10515600" cy="1325563"/>
          </a:xfrm>
        </p:spPr>
        <p:txBody>
          <a:bodyPr/>
          <a:lstStyle/>
          <a:p>
            <a:r>
              <a:rPr lang="ru-RU" dirty="0" smtClean="0"/>
              <a:t>Василиса Премудрая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6536377" cy="435133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8228" y="1172317"/>
            <a:ext cx="4269799" cy="538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1743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13909" y="-107734"/>
            <a:ext cx="10515600" cy="1325563"/>
          </a:xfrm>
        </p:spPr>
        <p:txBody>
          <a:bodyPr/>
          <a:lstStyle/>
          <a:p>
            <a:r>
              <a:rPr lang="ru-RU" dirty="0" smtClean="0"/>
              <a:t>Морской царь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5068" y="1540617"/>
            <a:ext cx="7201395" cy="435133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603" y="1017202"/>
            <a:ext cx="3706090" cy="5840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577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58293" y="-157389"/>
            <a:ext cx="10515600" cy="1325563"/>
          </a:xfrm>
        </p:spPr>
        <p:txBody>
          <a:bodyPr/>
          <a:lstStyle/>
          <a:p>
            <a:r>
              <a:rPr lang="ru-RU" dirty="0" smtClean="0"/>
              <a:t>Кощей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6259" r="29618" b="10119"/>
          <a:stretch/>
        </p:blipFill>
        <p:spPr>
          <a:xfrm>
            <a:off x="3360283" y="950026"/>
            <a:ext cx="3919291" cy="5355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8899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8288" y="-121763"/>
            <a:ext cx="10515600" cy="1325563"/>
          </a:xfrm>
        </p:spPr>
        <p:txBody>
          <a:bodyPr/>
          <a:lstStyle/>
          <a:p>
            <a:r>
              <a:rPr lang="ru-RU" dirty="0" smtClean="0"/>
              <a:t>Иван-дурачок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5693229" cy="43513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359" y="1088846"/>
            <a:ext cx="3888118" cy="582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2723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1087</Words>
  <Application>Microsoft Office PowerPoint</Application>
  <PresentationFormat>Широкоэкранный</PresentationFormat>
  <Paragraphs>79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Arial Black</vt:lpstr>
      <vt:lpstr>Calibri</vt:lpstr>
      <vt:lpstr>Calibri Light</vt:lpstr>
      <vt:lpstr>Open Sans</vt:lpstr>
      <vt:lpstr>Тема Office</vt:lpstr>
      <vt:lpstr>Как вы понимаете высказывание? Где можно встретить такое напутствие? Кому даётся это напутствие?</vt:lpstr>
      <vt:lpstr>«Поди туда-не знаю куда, принеси тоне знаю что»</vt:lpstr>
      <vt:lpstr>Богатство родного языка в сказках</vt:lpstr>
      <vt:lpstr>План проекта урока.</vt:lpstr>
      <vt:lpstr>Серебряная птица с золотым хохолком</vt:lpstr>
      <vt:lpstr>Василиса Премудрая</vt:lpstr>
      <vt:lpstr>Морской царь </vt:lpstr>
      <vt:lpstr>Кощей</vt:lpstr>
      <vt:lpstr>Иван-дурачок</vt:lpstr>
      <vt:lpstr>Презентация PowerPoint</vt:lpstr>
      <vt:lpstr>Презентация PowerPoint</vt:lpstr>
      <vt:lpstr>Презентация PowerPoint</vt:lpstr>
      <vt:lpstr>Молодец-добрый</vt:lpstr>
      <vt:lpstr>Красна - девица</vt:lpstr>
      <vt:lpstr>Избушка на курьих  ножках.</vt:lpstr>
      <vt:lpstr>Река Смородинка </vt:lpstr>
      <vt:lpstr>Калинов мост</vt:lpstr>
      <vt:lpstr>Трава шелковая- мягкая, приятная на ощупь трава.</vt:lpstr>
      <vt:lpstr>лес-дремучий</vt:lpstr>
      <vt:lpstr>Уменьшительно-ласкательная форма - главная особенность русского языка. </vt:lpstr>
      <vt:lpstr>Суффикс - ек </vt:lpstr>
      <vt:lpstr>Суффиксы - ечк, - еньк </vt:lpstr>
      <vt:lpstr>Суффиксы - очк, оньк </vt:lpstr>
      <vt:lpstr>Выпиши слова, которые показывают русскую сказку, выдели суффиксы.</vt:lpstr>
      <vt:lpstr>Чему полезному учат сказки?</vt:lpstr>
      <vt:lpstr>Сочини свою сказку.</vt:lpstr>
      <vt:lpstr>Домашнее задание по выбору.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Богатство родного языка в сказках</dc:title>
  <dc:creator>User</dc:creator>
  <cp:lastModifiedBy>User</cp:lastModifiedBy>
  <cp:revision>27</cp:revision>
  <dcterms:created xsi:type="dcterms:W3CDTF">2021-12-09T12:41:50Z</dcterms:created>
  <dcterms:modified xsi:type="dcterms:W3CDTF">2023-07-06T14:45:23Z</dcterms:modified>
</cp:coreProperties>
</file>