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8" r:id="rId2"/>
    <p:sldId id="276" r:id="rId3"/>
    <p:sldId id="277" r:id="rId4"/>
    <p:sldId id="278" r:id="rId5"/>
    <p:sldId id="279" r:id="rId6"/>
    <p:sldId id="280" r:id="rId7"/>
    <p:sldId id="331" r:id="rId8"/>
    <p:sldId id="33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333" r:id="rId18"/>
    <p:sldId id="292" r:id="rId19"/>
    <p:sldId id="293" r:id="rId20"/>
    <p:sldId id="319" r:id="rId21"/>
    <p:sldId id="320" r:id="rId22"/>
    <p:sldId id="326" r:id="rId23"/>
    <p:sldId id="321" r:id="rId24"/>
    <p:sldId id="322" r:id="rId25"/>
    <p:sldId id="327" r:id="rId26"/>
    <p:sldId id="323" r:id="rId27"/>
    <p:sldId id="324" r:id="rId28"/>
    <p:sldId id="329" r:id="rId29"/>
    <p:sldId id="33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6CA8A17-97C6-4911-996C-8DA9E68F2CD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92AB04-02BD-4F44-B896-ADAFB99D7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</a:rPr>
              <a:t>Последний бой</a:t>
            </a:r>
            <a:r>
              <a:rPr lang="ru-RU" dirty="0" smtClean="0">
                <a:solidFill>
                  <a:srgbClr val="FF0000"/>
                </a:solidFill>
              </a:rPr>
              <a:t>….»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подготовлена учителем географии МОУ «СОШ№72» г.Саратова Шевченко Светланой Михайловной</a:t>
            </a:r>
            <a:endParaRPr lang="ru-RU" dirty="0"/>
          </a:p>
        </p:txBody>
      </p:sp>
      <p:pic>
        <p:nvPicPr>
          <p:cNvPr id="3074" name="Picture 2" descr="G:\бой\1241789979_5beamstar_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0"/>
            <a:ext cx="4524375" cy="3861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1960 -1970гг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Гражданская война в Лаосе</a:t>
            </a:r>
            <a:r>
              <a:rPr lang="ru-RU" dirty="0" smtClean="0"/>
              <a:t>. Участники: королевские войска – силы Патриотического фронта Лаоса. СССР – на стороне ПФЛ (военные советники и специалисты). Разминирование территории (1979 – 1980гг)</a:t>
            </a:r>
            <a:endParaRPr lang="ru-RU" dirty="0"/>
          </a:p>
        </p:txBody>
      </p:sp>
      <p:pic>
        <p:nvPicPr>
          <p:cNvPr id="7170" name="Picture 2" descr="G:\бой\сапё1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071942"/>
            <a:ext cx="4000528" cy="27860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1962-1964гг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Алжир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smtClean="0"/>
              <a:t>Во время антиколониальной войны СССР оказывал </a:t>
            </a:r>
            <a:r>
              <a:rPr lang="ru-RU" dirty="0" err="1" smtClean="0"/>
              <a:t>военно</a:t>
            </a:r>
            <a:r>
              <a:rPr lang="ru-RU" dirty="0" smtClean="0"/>
              <a:t> – политическую помощь алжирским партизанам. После войны , в 1962-1964гг. – разминирование территории (большая группа сапёров)</a:t>
            </a:r>
            <a:endParaRPr lang="ru-RU" dirty="0"/>
          </a:p>
        </p:txBody>
      </p:sp>
      <p:pic>
        <p:nvPicPr>
          <p:cNvPr id="4" name="Рисунок 3" descr="араб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4071942"/>
            <a:ext cx="4357718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1962 -1964гг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1"/>
                </a:solidFill>
              </a:rPr>
              <a:t>Карибский</a:t>
            </a:r>
            <a:r>
              <a:rPr lang="ru-RU" b="1" dirty="0" smtClean="0">
                <a:solidFill>
                  <a:schemeClr val="tx1"/>
                </a:solidFill>
              </a:rPr>
              <a:t> кризис. </a:t>
            </a:r>
          </a:p>
          <a:p>
            <a:r>
              <a:rPr lang="ru-RU" dirty="0" smtClean="0"/>
              <a:t>Участники: СССР, Куба – США.</a:t>
            </a:r>
          </a:p>
          <a:p>
            <a:r>
              <a:rPr lang="ru-RU" dirty="0" smtClean="0"/>
              <a:t>СССР с 1961по 1991г. оказывал помощь кубинской стороне.</a:t>
            </a:r>
          </a:p>
          <a:p>
            <a:endParaRPr lang="ru-RU" dirty="0"/>
          </a:p>
        </p:txBody>
      </p:sp>
      <p:pic>
        <p:nvPicPr>
          <p:cNvPr id="8195" name="Picture 3" descr="G:\бой\к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29066"/>
            <a:ext cx="762000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1962 -1969гг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Гражданская война в Йемене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СССР оказывал помощь племенам; для переброски вооружения из Египта использовались советские транспортные самолёты с экипажами.</a:t>
            </a:r>
            <a:endParaRPr lang="ru-RU" dirty="0"/>
          </a:p>
        </p:txBody>
      </p:sp>
      <p:pic>
        <p:nvPicPr>
          <p:cNvPr id="9219" name="Picture 3" descr="G:\бой\ави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500570"/>
            <a:ext cx="4492625" cy="19319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1965г.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Война во Вьетнаме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СССР – на стороне ДРВ. (регулярные части и подразделения зенитно-ракетных войск).</a:t>
            </a:r>
          </a:p>
          <a:p>
            <a:r>
              <a:rPr lang="ru-RU" dirty="0" smtClean="0"/>
              <a:t>СССР </a:t>
            </a:r>
            <a:r>
              <a:rPr lang="ru-RU" b="1" dirty="0" smtClean="0"/>
              <a:t>потерял убитыми и умершими от болезней 16 человек.</a:t>
            </a:r>
            <a:endParaRPr lang="ru-RU" b="1" dirty="0"/>
          </a:p>
        </p:txBody>
      </p:sp>
      <p:pic>
        <p:nvPicPr>
          <p:cNvPr id="10242" name="Picture 2" descr="G:\бой\вьерна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4286256"/>
            <a:ext cx="4762500" cy="2357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1966.  1967 – 1982гг.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err="1" smtClean="0"/>
              <a:t>Арабо</a:t>
            </a:r>
            <a:r>
              <a:rPr lang="ru-RU" sz="3600" b="1" dirty="0" smtClean="0"/>
              <a:t> – израильские войны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СССР поддерживал арабскую сторону (участие в боевых действиях в составе ПВО Египта, ВВС Сирии. Оперативная эскадра ВМФ СССР)</a:t>
            </a:r>
            <a:endParaRPr lang="ru-RU" dirty="0"/>
          </a:p>
        </p:txBody>
      </p:sp>
      <p:pic>
        <p:nvPicPr>
          <p:cNvPr id="11266" name="Picture 2" descr="G:\бой\кораб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4143380"/>
            <a:ext cx="457202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1968г.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Чехословацкий кризис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Ввод объединённой группировки войск пяти государств – участников Варшавского договора.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1969г (март - август)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1"/>
                </a:solidFill>
              </a:rPr>
              <a:t>Китайско</a:t>
            </a:r>
            <a:r>
              <a:rPr lang="ru-RU" b="1" dirty="0" smtClean="0">
                <a:solidFill>
                  <a:schemeClr val="tx1"/>
                </a:solidFill>
              </a:rPr>
              <a:t> – советские пограничные конфликты</a:t>
            </a:r>
          </a:p>
          <a:p>
            <a:r>
              <a:rPr lang="ru-RU" dirty="0" smtClean="0"/>
              <a:t>Боевые действия на острове </a:t>
            </a:r>
            <a:r>
              <a:rPr lang="ru-RU" dirty="0" err="1" smtClean="0"/>
              <a:t>Даманский</a:t>
            </a:r>
            <a:r>
              <a:rPr lang="ru-RU" dirty="0" smtClean="0"/>
              <a:t> 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Потери: 58 убитыми, 94 - ранены</a:t>
            </a:r>
          </a:p>
          <a:p>
            <a:endParaRPr lang="ru-RU" b="1" dirty="0"/>
          </a:p>
        </p:txBody>
      </p:sp>
      <p:pic>
        <p:nvPicPr>
          <p:cNvPr id="5" name="Содержимое 4" descr="даманский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6248" y="1643050"/>
            <a:ext cx="4705352" cy="42148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1972 - 1973г.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1"/>
                </a:solidFill>
              </a:rPr>
              <a:t>Пакистано</a:t>
            </a:r>
            <a:r>
              <a:rPr lang="ru-RU" b="1" dirty="0" smtClean="0">
                <a:solidFill>
                  <a:schemeClr val="tx1"/>
                </a:solidFill>
              </a:rPr>
              <a:t> – индийский конфликт.</a:t>
            </a:r>
          </a:p>
          <a:p>
            <a:r>
              <a:rPr lang="ru-RU" dirty="0" smtClean="0"/>
              <a:t> Силами и средствами экспедиции ВМФ СССР было произведено разминирование порта </a:t>
            </a:r>
            <a:r>
              <a:rPr lang="ru-RU" dirty="0" err="1" smtClean="0"/>
              <a:t>Читтагонг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п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786190"/>
            <a:ext cx="6215106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1957г. 1969г. 1975 – 1991гг.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Гражданская война в Мозамбике.</a:t>
            </a:r>
          </a:p>
          <a:p>
            <a:r>
              <a:rPr lang="ru-RU" dirty="0" smtClean="0"/>
              <a:t>СССР поддерживал правительственные войска ФРЕЛИМО (вооружение, военные специалисты)</a:t>
            </a:r>
          </a:p>
        </p:txBody>
      </p:sp>
      <p:pic>
        <p:nvPicPr>
          <p:cNvPr id="13317" name="Picture 5" descr="G:\бой\т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571876"/>
            <a:ext cx="6072198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Великая  Отечественная  война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686800" cy="4525963"/>
          </a:xfrm>
        </p:spPr>
        <p:txBody>
          <a:bodyPr>
            <a:normAutofit/>
          </a:bodyPr>
          <a:lstStyle/>
          <a:p>
            <a:r>
              <a:rPr lang="en-US" sz="8000" dirty="0" smtClean="0"/>
              <a:t>   1941 - 1945</a:t>
            </a:r>
            <a:endParaRPr lang="ru-RU" sz="8000" dirty="0"/>
          </a:p>
        </p:txBody>
      </p:sp>
      <p:pic>
        <p:nvPicPr>
          <p:cNvPr id="1026" name="Picture 2" descr="G:\бой\память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643182"/>
            <a:ext cx="4572032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1975 – 1994гг.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Гражданская война в Анголе.</a:t>
            </a:r>
          </a:p>
          <a:p>
            <a:r>
              <a:rPr lang="ru-RU" dirty="0" smtClean="0"/>
              <a:t> СССР и Куба поддержали правящий режим(участие в боевых действиях).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Потери засекречены. </a:t>
            </a:r>
          </a:p>
          <a:p>
            <a:r>
              <a:rPr lang="ru-RU" dirty="0" smtClean="0"/>
              <a:t>Всего на территории Анголы побывало, в общей </a:t>
            </a:r>
            <a:r>
              <a:rPr lang="ru-RU" dirty="0" smtClean="0">
                <a:solidFill>
                  <a:schemeClr val="tx1"/>
                </a:solidFill>
              </a:rPr>
              <a:t>сложности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10 985 </a:t>
            </a:r>
            <a:r>
              <a:rPr lang="ru-RU" dirty="0" smtClean="0"/>
              <a:t>человек.</a:t>
            </a:r>
            <a:endParaRPr lang="ru-RU" dirty="0"/>
          </a:p>
        </p:txBody>
      </p:sp>
      <p:pic>
        <p:nvPicPr>
          <p:cNvPr id="4" name="Рисунок 3" descr="анго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4929198"/>
            <a:ext cx="3571900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1977 -1979гг.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1"/>
                </a:solidFill>
              </a:rPr>
              <a:t>Сомалийско</a:t>
            </a:r>
            <a:r>
              <a:rPr lang="ru-RU" b="1" dirty="0" smtClean="0">
                <a:solidFill>
                  <a:schemeClr val="tx1"/>
                </a:solidFill>
              </a:rPr>
              <a:t> – эфиопская война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СССР – на стороне Эфиопии. (вооружение, военные специалисты, принимавшие участие в боевых действиях).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Потери засекречены…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йеме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4214818"/>
            <a:ext cx="5429288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1979 – 1989гг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Война в Афганистане</a:t>
            </a:r>
            <a:r>
              <a:rPr lang="ru-RU" sz="4000" dirty="0" smtClean="0"/>
              <a:t>.</a:t>
            </a:r>
          </a:p>
          <a:p>
            <a:r>
              <a:rPr lang="ru-RU" dirty="0" smtClean="0"/>
              <a:t>Ввод войск для участия в боевых действиях на стороне Революционного правительства.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Потери, за 10 лет войны, составили около 15тыс. </a:t>
            </a:r>
            <a:r>
              <a:rPr lang="ru-RU" b="1" dirty="0">
                <a:solidFill>
                  <a:schemeClr val="tx1"/>
                </a:solidFill>
              </a:rPr>
              <a:t>ч</a:t>
            </a:r>
            <a:r>
              <a:rPr lang="ru-RU" b="1" dirty="0" smtClean="0">
                <a:solidFill>
                  <a:schemeClr val="tx1"/>
                </a:solidFill>
              </a:rPr>
              <a:t>еловек… и около 14 тыс. человек остались инвалидами…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6387" name="Picture 3" descr="G:\бой\афг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429132"/>
            <a:ext cx="371477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1989 – 1991гг.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Конфликт в Югославии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Российский миротворческий контингент.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Официально погибло 8 человек..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миротворц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3357562"/>
            <a:ext cx="5691206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1994 – 1996гг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Первая чеченская война</a:t>
            </a:r>
          </a:p>
          <a:p>
            <a:r>
              <a:rPr lang="ru-RU" dirty="0" smtClean="0"/>
              <a:t>По данным Министерства обороны РФ, во время боевых действий погибло 4103 чел., пропали без вести 1231 чел., 19 794 – ранены.</a:t>
            </a:r>
          </a:p>
          <a:p>
            <a:r>
              <a:rPr lang="ru-RU" dirty="0" smtClean="0"/>
              <a:t>По данным Комитета солдатских матерей – погибших </a:t>
            </a:r>
            <a:r>
              <a:rPr lang="ru-RU" dirty="0" smtClean="0">
                <a:solidFill>
                  <a:srgbClr val="FF0000"/>
                </a:solidFill>
              </a:rPr>
              <a:t>более 14 тысяч…</a:t>
            </a:r>
          </a:p>
          <a:p>
            <a:r>
              <a:rPr lang="ru-RU" b="1" dirty="0" smtClean="0"/>
              <a:t>Потери боевиков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FF0000"/>
                </a:solidFill>
              </a:rPr>
              <a:t>17 381 </a:t>
            </a:r>
            <a:r>
              <a:rPr lang="ru-RU" dirty="0" smtClean="0"/>
              <a:t>чел. </a:t>
            </a:r>
            <a:r>
              <a:rPr lang="ru-RU" b="1" dirty="0" smtClean="0"/>
              <a:t>Потери</a:t>
            </a:r>
            <a:r>
              <a:rPr lang="ru-RU" dirty="0" smtClean="0"/>
              <a:t> </a:t>
            </a:r>
            <a:r>
              <a:rPr lang="ru-RU" b="1" dirty="0" smtClean="0"/>
              <a:t>мирного населения  </a:t>
            </a: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около 50 тыс</a:t>
            </a:r>
            <a:r>
              <a:rPr lang="ru-RU" dirty="0" smtClean="0"/>
              <a:t>.человек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1999 – 2009</a:t>
            </a:r>
            <a:r>
              <a:rPr lang="en-US" b="1" dirty="0" smtClean="0"/>
              <a:t> </a:t>
            </a:r>
            <a:r>
              <a:rPr lang="ru-RU" b="1" dirty="0" err="1" smtClean="0"/>
              <a:t>гг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Вторая чеченская война</a:t>
            </a:r>
            <a:endParaRPr lang="ru-RU" sz="4400" b="1" dirty="0">
              <a:solidFill>
                <a:schemeClr val="tx1"/>
              </a:solidFill>
            </a:endParaRPr>
          </a:p>
          <a:p>
            <a:r>
              <a:rPr lang="ru-RU" dirty="0" smtClean="0"/>
              <a:t>Погибших более </a:t>
            </a:r>
            <a:r>
              <a:rPr lang="ru-RU" dirty="0" smtClean="0">
                <a:solidFill>
                  <a:srgbClr val="FF0000"/>
                </a:solidFill>
              </a:rPr>
              <a:t>6 тыс</a:t>
            </a:r>
            <a:r>
              <a:rPr lang="ru-RU" dirty="0" smtClean="0"/>
              <a:t>. человек…</a:t>
            </a:r>
          </a:p>
          <a:p>
            <a:r>
              <a:rPr lang="ru-RU" dirty="0" smtClean="0"/>
              <a:t> </a:t>
            </a:r>
            <a:r>
              <a:rPr lang="ru-RU" dirty="0"/>
              <a:t>Р</a:t>
            </a:r>
            <a:r>
              <a:rPr lang="ru-RU" dirty="0" smtClean="0"/>
              <a:t>анено – </a:t>
            </a:r>
            <a:r>
              <a:rPr lang="ru-RU" dirty="0" smtClean="0">
                <a:solidFill>
                  <a:srgbClr val="FF0000"/>
                </a:solidFill>
              </a:rPr>
              <a:t>15 549 </a:t>
            </a:r>
            <a:r>
              <a:rPr lang="ru-RU" dirty="0" smtClean="0"/>
              <a:t>чел., </a:t>
            </a:r>
            <a:r>
              <a:rPr lang="ru-RU" dirty="0" smtClean="0">
                <a:solidFill>
                  <a:srgbClr val="FF0000"/>
                </a:solidFill>
              </a:rPr>
              <a:t>12</a:t>
            </a:r>
            <a:r>
              <a:rPr lang="ru-RU" dirty="0" smtClean="0"/>
              <a:t> человек пропали без вести..</a:t>
            </a:r>
            <a:endParaRPr lang="ru-RU" dirty="0"/>
          </a:p>
        </p:txBody>
      </p:sp>
      <p:pic>
        <p:nvPicPr>
          <p:cNvPr id="1026" name="Picture 2" descr="G:\бой\1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929066"/>
            <a:ext cx="6357982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Важно отметить </a:t>
            </a:r>
            <a:r>
              <a:rPr lang="ru-RU" b="1" dirty="0" smtClean="0">
                <a:solidFill>
                  <a:schemeClr val="tx1"/>
                </a:solidFill>
              </a:rPr>
              <a:t>разниц</a:t>
            </a:r>
            <a:r>
              <a:rPr lang="ru-RU" b="1" dirty="0" smtClean="0"/>
              <a:t>у</a:t>
            </a:r>
            <a:r>
              <a:rPr lang="ru-RU" dirty="0" smtClean="0"/>
              <a:t> между участием в войнах и вооружённых конфликтах </a:t>
            </a:r>
            <a:r>
              <a:rPr lang="ru-RU" b="1" dirty="0" smtClean="0">
                <a:solidFill>
                  <a:schemeClr val="tx1"/>
                </a:solidFill>
              </a:rPr>
              <a:t>российских (советских)военнослужащих и американских.</a:t>
            </a:r>
          </a:p>
          <a:p>
            <a:r>
              <a:rPr lang="ru-RU" dirty="0" smtClean="0"/>
              <a:t> Как показал анализ, в </a:t>
            </a:r>
            <a:r>
              <a:rPr lang="ru-RU" b="1" dirty="0" smtClean="0">
                <a:solidFill>
                  <a:schemeClr val="tx1"/>
                </a:solidFill>
              </a:rPr>
              <a:t>большинстве боевых действий советские контингенты выполняли задачи по содействию обеспечения обороны дружественной страны.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G:\бой\DSC_00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18992" y="1600200"/>
            <a:ext cx="3162615" cy="47244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4000" b="1" dirty="0" smtClean="0">
                <a:solidFill>
                  <a:schemeClr val="tx1"/>
                </a:solidFill>
              </a:rPr>
              <a:t>Шевченко </a:t>
            </a:r>
            <a:r>
              <a:rPr lang="ru-RU" sz="4000" dirty="0" smtClean="0">
                <a:solidFill>
                  <a:schemeClr val="tx1"/>
                </a:solidFill>
              </a:rPr>
              <a:t>Андрей Юрьевич </a:t>
            </a:r>
            <a:r>
              <a:rPr lang="ru-RU" sz="4000" b="1" dirty="0" smtClean="0">
                <a:solidFill>
                  <a:schemeClr val="tx1"/>
                </a:solidFill>
              </a:rPr>
              <a:t>– ветеран боевых действий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«…</a:t>
            </a:r>
            <a:r>
              <a:rPr lang="ru-RU" sz="5400" b="1" dirty="0" smtClean="0">
                <a:solidFill>
                  <a:srgbClr val="FF0000"/>
                </a:solidFill>
              </a:rPr>
              <a:t>А я в Россию, домой хочу…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Я так давно не видел маму…»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Битва за Москву</a:t>
            </a:r>
            <a:endParaRPr lang="ru-RU" dirty="0"/>
          </a:p>
        </p:txBody>
      </p:sp>
      <p:pic>
        <p:nvPicPr>
          <p:cNvPr id="4098" name="Picture 2" descr="G:\бой\мрск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00174"/>
            <a:ext cx="7358113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Сталинград</a:t>
            </a:r>
            <a:endParaRPr lang="ru-RU" sz="4400" dirty="0"/>
          </a:p>
        </p:txBody>
      </p:sp>
      <p:pic>
        <p:nvPicPr>
          <p:cNvPr id="5122" name="Picture 2" descr="G:\бой\мат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3" y="1428736"/>
            <a:ext cx="714380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Курская дуга</a:t>
            </a:r>
            <a:endParaRPr lang="ru-RU" dirty="0"/>
          </a:p>
        </p:txBody>
      </p:sp>
      <p:pic>
        <p:nvPicPr>
          <p:cNvPr id="6146" name="Picture 2" descr="G:\бой\курс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807249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Победа!!!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_loskutov.dr94zyd8qlko8sosg00wcog0s.ejcuplo1l0oo0sk8c40s8osc4.th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3979" y="1554163"/>
            <a:ext cx="640844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1946 – 1950гг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Гражданская война в Китае. </a:t>
            </a:r>
          </a:p>
          <a:p>
            <a:r>
              <a:rPr lang="ru-RU" dirty="0" smtClean="0"/>
              <a:t>СССР на стороне КПК (поставка ВВС, ПВО СССР, военные специалисты)</a:t>
            </a:r>
            <a:endParaRPr lang="ru-RU" dirty="0"/>
          </a:p>
        </p:txBody>
      </p:sp>
      <p:pic>
        <p:nvPicPr>
          <p:cNvPr id="5" name="Содержимое 4" descr="помощь к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55873" y="1600200"/>
            <a:ext cx="3328053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1950 -1953гг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Война в Корее. </a:t>
            </a:r>
          </a:p>
          <a:p>
            <a:endParaRPr lang="ru-RU" dirty="0" smtClean="0"/>
          </a:p>
          <a:p>
            <a:r>
              <a:rPr lang="ru-RU" dirty="0" smtClean="0"/>
              <a:t>СССР – на стороне КНДР. (советники, специалисты, войска и военная техника)</a:t>
            </a:r>
          </a:p>
          <a:p>
            <a:endParaRPr lang="ru-RU" dirty="0"/>
          </a:p>
        </p:txBody>
      </p:sp>
      <p:pic>
        <p:nvPicPr>
          <p:cNvPr id="5" name="Содержимое 4" descr="корея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3504" y="1357298"/>
            <a:ext cx="3571900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1956г.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Венгерский кризис</a:t>
            </a:r>
            <a:r>
              <a:rPr lang="ru-RU" sz="4000" dirty="0" smtClean="0"/>
              <a:t>. Ввод советских войск для ликвидации антиправительственных сил.</a:t>
            </a:r>
          </a:p>
          <a:p>
            <a:r>
              <a:rPr lang="ru-RU" sz="4000" dirty="0" smtClean="0"/>
              <a:t>В ходе подавления венгерской революции, советская сторона потеряла </a:t>
            </a:r>
            <a:r>
              <a:rPr lang="ru-RU" sz="4000" b="1" dirty="0" smtClean="0">
                <a:solidFill>
                  <a:schemeClr val="tx1"/>
                </a:solidFill>
              </a:rPr>
              <a:t>706 </a:t>
            </a:r>
            <a:r>
              <a:rPr lang="ru-RU" sz="4000" dirty="0" smtClean="0"/>
              <a:t>человек убитыми, </a:t>
            </a:r>
            <a:r>
              <a:rPr lang="ru-RU" sz="4000" b="1" dirty="0" smtClean="0">
                <a:solidFill>
                  <a:schemeClr val="tx1"/>
                </a:solidFill>
              </a:rPr>
              <a:t>1540 </a:t>
            </a:r>
            <a:r>
              <a:rPr lang="ru-RU" sz="4000" dirty="0" smtClean="0"/>
              <a:t>– ранены, </a:t>
            </a:r>
            <a:r>
              <a:rPr lang="ru-RU" sz="4000" b="1" dirty="0" smtClean="0">
                <a:solidFill>
                  <a:schemeClr val="tx1"/>
                </a:solidFill>
              </a:rPr>
              <a:t>51</a:t>
            </a:r>
            <a:r>
              <a:rPr lang="ru-RU" sz="4000" dirty="0" smtClean="0"/>
              <a:t> человек пропал без вести.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157</TotalTime>
  <Words>650</Words>
  <Application>Microsoft Office PowerPoint</Application>
  <PresentationFormat>Экран (4:3)</PresentationFormat>
  <Paragraphs>83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Трек</vt:lpstr>
      <vt:lpstr>«Последний бой….»</vt:lpstr>
      <vt:lpstr>Великая  Отечественная  война</vt:lpstr>
      <vt:lpstr>Битва за Москву</vt:lpstr>
      <vt:lpstr>Сталинград</vt:lpstr>
      <vt:lpstr>Курская дуга</vt:lpstr>
      <vt:lpstr>Победа!!!</vt:lpstr>
      <vt:lpstr>1946 – 1950гг</vt:lpstr>
      <vt:lpstr>1950 -1953гг</vt:lpstr>
      <vt:lpstr>1956г.</vt:lpstr>
      <vt:lpstr>1960 -1970гг</vt:lpstr>
      <vt:lpstr>1962-1964гг</vt:lpstr>
      <vt:lpstr>1962 -1964гг</vt:lpstr>
      <vt:lpstr>1962 -1969гг</vt:lpstr>
      <vt:lpstr>1965г.</vt:lpstr>
      <vt:lpstr>1966.  1967 – 1982гг. </vt:lpstr>
      <vt:lpstr>1968г. </vt:lpstr>
      <vt:lpstr>1969г (март - август)</vt:lpstr>
      <vt:lpstr>1972 - 1973г.</vt:lpstr>
      <vt:lpstr>1957г. 1969г. 1975 – 1991гг.</vt:lpstr>
      <vt:lpstr>1975 – 1994гг.</vt:lpstr>
      <vt:lpstr>1977 -1979гг.</vt:lpstr>
      <vt:lpstr>1979 – 1989гг</vt:lpstr>
      <vt:lpstr>1989 – 1991гг.</vt:lpstr>
      <vt:lpstr>1994 – 1996гг</vt:lpstr>
      <vt:lpstr>1999 – 2009 гг</vt:lpstr>
      <vt:lpstr>Слайд 26</vt:lpstr>
      <vt:lpstr>Слайд 27</vt:lpstr>
      <vt:lpstr>Слайд 28</vt:lpstr>
      <vt:lpstr>Слайд 29</vt:lpstr>
    </vt:vector>
  </TitlesOfParts>
  <Company>МОУ СОШ №12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«Последний бой…»</dc:title>
  <dc:creator>ученик</dc:creator>
  <cp:lastModifiedBy>Светлана</cp:lastModifiedBy>
  <cp:revision>22</cp:revision>
  <dcterms:created xsi:type="dcterms:W3CDTF">2013-05-28T10:37:36Z</dcterms:created>
  <dcterms:modified xsi:type="dcterms:W3CDTF">2023-07-06T15:01:17Z</dcterms:modified>
</cp:coreProperties>
</file>