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99" r:id="rId4"/>
    <p:sldId id="258" r:id="rId5"/>
    <p:sldId id="260" r:id="rId6"/>
    <p:sldId id="261" r:id="rId7"/>
    <p:sldId id="262" r:id="rId8"/>
    <p:sldId id="263" r:id="rId9"/>
    <p:sldId id="300" r:id="rId10"/>
    <p:sldId id="301" r:id="rId11"/>
    <p:sldId id="303" r:id="rId12"/>
    <p:sldId id="292" r:id="rId13"/>
    <p:sldId id="274" r:id="rId14"/>
    <p:sldId id="318" r:id="rId15"/>
    <p:sldId id="266" r:id="rId16"/>
    <p:sldId id="311" r:id="rId17"/>
    <p:sldId id="276" r:id="rId18"/>
    <p:sldId id="297" r:id="rId19"/>
    <p:sldId id="319" r:id="rId20"/>
    <p:sldId id="308" r:id="rId21"/>
    <p:sldId id="267" r:id="rId22"/>
    <p:sldId id="309" r:id="rId23"/>
    <p:sldId id="321" r:id="rId24"/>
    <p:sldId id="278" r:id="rId25"/>
    <p:sldId id="290" r:id="rId26"/>
    <p:sldId id="279" r:id="rId27"/>
    <p:sldId id="268" r:id="rId28"/>
    <p:sldId id="316" r:id="rId29"/>
    <p:sldId id="315" r:id="rId30"/>
    <p:sldId id="280" r:id="rId31"/>
    <p:sldId id="281" r:id="rId32"/>
    <p:sldId id="291" r:id="rId33"/>
    <p:sldId id="322" r:id="rId34"/>
    <p:sldId id="284" r:id="rId35"/>
    <p:sldId id="323" r:id="rId36"/>
    <p:sldId id="305" r:id="rId37"/>
    <p:sldId id="306" r:id="rId38"/>
    <p:sldId id="326" r:id="rId39"/>
    <p:sldId id="289" r:id="rId40"/>
    <p:sldId id="325" r:id="rId41"/>
    <p:sldId id="293" r:id="rId42"/>
    <p:sldId id="285" r:id="rId43"/>
    <p:sldId id="282" r:id="rId44"/>
    <p:sldId id="328" r:id="rId45"/>
    <p:sldId id="324" r:id="rId46"/>
    <p:sldId id="313" r:id="rId47"/>
    <p:sldId id="329" r:id="rId48"/>
    <p:sldId id="330" r:id="rId49"/>
    <p:sldId id="270" r:id="rId50"/>
    <p:sldId id="331" r:id="rId51"/>
    <p:sldId id="272" r:id="rId52"/>
    <p:sldId id="295" r:id="rId53"/>
    <p:sldId id="287" r:id="rId54"/>
    <p:sldId id="286" r:id="rId55"/>
    <p:sldId id="288" r:id="rId56"/>
    <p:sldId id="332" r:id="rId57"/>
    <p:sldId id="269" r:id="rId58"/>
    <p:sldId id="317" r:id="rId59"/>
    <p:sldId id="296" r:id="rId6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1AB4AB-A26E-4A7D-9DD8-CF8D65B4B633}">
          <p14:sldIdLst>
            <p14:sldId id="256"/>
            <p14:sldId id="298"/>
            <p14:sldId id="299"/>
            <p14:sldId id="258"/>
            <p14:sldId id="260"/>
            <p14:sldId id="261"/>
            <p14:sldId id="262"/>
            <p14:sldId id="263"/>
            <p14:sldId id="300"/>
            <p14:sldId id="301"/>
            <p14:sldId id="303"/>
            <p14:sldId id="292"/>
            <p14:sldId id="274"/>
            <p14:sldId id="318"/>
            <p14:sldId id="266"/>
            <p14:sldId id="311"/>
            <p14:sldId id="276"/>
            <p14:sldId id="297"/>
            <p14:sldId id="319"/>
            <p14:sldId id="308"/>
            <p14:sldId id="267"/>
            <p14:sldId id="309"/>
            <p14:sldId id="321"/>
          </p14:sldIdLst>
        </p14:section>
        <p14:section name="Раздел без заголовка" id="{B95F0B8A-56E7-435F-BB70-D752AE2450A0}">
          <p14:sldIdLst>
            <p14:sldId id="278"/>
            <p14:sldId id="290"/>
            <p14:sldId id="279"/>
            <p14:sldId id="268"/>
            <p14:sldId id="316"/>
            <p14:sldId id="315"/>
            <p14:sldId id="280"/>
            <p14:sldId id="281"/>
            <p14:sldId id="291"/>
            <p14:sldId id="322"/>
            <p14:sldId id="284"/>
            <p14:sldId id="323"/>
            <p14:sldId id="305"/>
            <p14:sldId id="306"/>
            <p14:sldId id="326"/>
            <p14:sldId id="289"/>
            <p14:sldId id="325"/>
            <p14:sldId id="293"/>
            <p14:sldId id="285"/>
            <p14:sldId id="282"/>
            <p14:sldId id="328"/>
            <p14:sldId id="324"/>
            <p14:sldId id="313"/>
            <p14:sldId id="329"/>
            <p14:sldId id="330"/>
            <p14:sldId id="270"/>
            <p14:sldId id="331"/>
            <p14:sldId id="272"/>
            <p14:sldId id="295"/>
            <p14:sldId id="287"/>
            <p14:sldId id="286"/>
            <p14:sldId id="288"/>
            <p14:sldId id="332"/>
            <p14:sldId id="269"/>
            <p14:sldId id="317"/>
            <p14:sldId id="29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505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83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714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492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209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728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43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899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245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68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88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4715C-18ED-43B1-A246-83DD59F57C3F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BFB79-43F5-4A4E-9FAE-4BE6D7102D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83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1%83%D0%B4%D0%BD%D0%B0%D1%8F_(%D1%80%D0%B5%D0%BA%D0%B0)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7%D0%B8%D0%BC%D0%BD%D1%8F%D1%8F_%D1%80%D1%8B%D0%B1%D0%B0%D0%BB%D0%BA%D0%B0" TargetMode="External"/><Relationship Id="rId5" Type="http://schemas.openxmlformats.org/officeDocument/2006/relationships/hyperlink" Target="https://ru.wikipedia.org/wiki/%D0%A0%D1%83%D0%B4%D0%BD%D0%B0%D1%8F_%D0%9F%D1%80%D0%B8%D1%81%D1%82%D0%B0%D0%BD%D1%8C" TargetMode="External"/><Relationship Id="rId4" Type="http://schemas.openxmlformats.org/officeDocument/2006/relationships/hyperlink" Target="https://ru.wikipedia.org/w/index.php?title=%D0%A1%D0%BC%D1%8B%D1%87%D0%BA%D0%B0_(%D0%9F%D1%80%D0%B8%D0%BC%D0%BE%D1%80%D1%81%D0%BA%D0%B8%D0%B9_%D0%BA%D1%80%D0%B0%D0%B9)&amp;action=edit&amp;redlink=1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commons.wikimedia.org/wiki/File:Dalnegorsk._Chemical_enterprise_(WR).tif?uselang=ru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7 чудес </a:t>
            </a:r>
            <a:r>
              <a:rPr lang="ru-RU" dirty="0" err="1" smtClean="0"/>
              <a:t>Дальнегорского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pPr algn="r"/>
            <a:r>
              <a:rPr lang="ru-RU" dirty="0" smtClean="0"/>
              <a:t>Составитель: Хомякова Эллина Евгеньевна – </a:t>
            </a:r>
          </a:p>
          <a:p>
            <a:pPr algn="r"/>
            <a:r>
              <a:rPr lang="ru-RU" dirty="0" smtClean="0"/>
              <a:t>учитель МОБУ «СОШ №2» г. Дальнегорска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33849" y="476032"/>
            <a:ext cx="65932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Муниципальное общеобразовательное бюджетное учреждение </a:t>
            </a:r>
          </a:p>
          <a:p>
            <a:pPr algn="ctr"/>
            <a:r>
              <a:rPr lang="ru-RU" dirty="0" smtClean="0"/>
              <a:t>«Средняя общеобразовательная школа №2»</a:t>
            </a:r>
          </a:p>
          <a:p>
            <a:pPr algn="ctr"/>
            <a:r>
              <a:rPr lang="ru-RU" dirty="0"/>
              <a:t>г</a:t>
            </a:r>
            <a:r>
              <a:rPr lang="ru-RU" dirty="0" smtClean="0"/>
              <a:t>. Дальнегорска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694" y="463311"/>
            <a:ext cx="1339849" cy="156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12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3213" y="495753"/>
            <a:ext cx="10515600" cy="1325563"/>
          </a:xfrm>
        </p:spPr>
        <p:txBody>
          <a:bodyPr>
            <a:noAutofit/>
          </a:bodyPr>
          <a:lstStyle/>
          <a:p>
            <a:pPr algn="just"/>
            <a:r>
              <a:rPr lang="ru-RU" sz="3200" dirty="0"/>
              <a:t>Возраст острова приблизительно оценивают в 60 миллионов лет. Высота «старшей» скалы – 23 метра, второй – 15 метров. Казалось бы, просто скалы, но даже их окружила удивительная природа - мокрец, пырей, осока конский щавель, морская капута.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1357" y="2324389"/>
            <a:ext cx="8161786" cy="4351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83" y="170810"/>
            <a:ext cx="966890" cy="113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367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3157" y="58524"/>
            <a:ext cx="10711544" cy="1325563"/>
          </a:xfrm>
        </p:spPr>
        <p:txBody>
          <a:bodyPr>
            <a:noAutofit/>
          </a:bodyPr>
          <a:lstStyle/>
          <a:p>
            <a:r>
              <a:rPr lang="ru-RU" sz="3500" dirty="0" smtClean="0"/>
              <a:t>Знамениты тем, что были изображены на тысячерублёвой купюре, имевшей хождение до 1997 г. </a:t>
            </a:r>
            <a:endParaRPr lang="ru-RU" sz="35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3948" y="1322552"/>
            <a:ext cx="10093248" cy="53810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68" y="239665"/>
            <a:ext cx="978380" cy="114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97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/>
          <a:lstStyle/>
          <a:p>
            <a:r>
              <a:rPr lang="ru-RU" dirty="0" err="1" smtClean="0"/>
              <a:t>Кекуры</a:t>
            </a:r>
            <a:r>
              <a:rPr lang="ru-RU" dirty="0" smtClean="0"/>
              <a:t> </a:t>
            </a:r>
            <a:r>
              <a:rPr lang="ru-RU" b="1" dirty="0" smtClean="0"/>
              <a:t>«Два брата»</a:t>
            </a:r>
            <a:endParaRPr lang="ru-RU" b="1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Островок представляет собой две скалы (два </a:t>
            </a:r>
            <a:r>
              <a:rPr lang="ru-RU" dirty="0" err="1" smtClean="0"/>
              <a:t>кекура</a:t>
            </a:r>
            <a:r>
              <a:rPr lang="ru-RU" dirty="0" smtClean="0"/>
              <a:t>), резко возвышающиеся из воды. Скалы стоят на общем основании, иногда затопляемом водой, и соединены с берегом рифом, на котором лежит много надводных и </a:t>
            </a:r>
            <a:r>
              <a:rPr lang="ru-RU" dirty="0" err="1" smtClean="0"/>
              <a:t>осыхающих</a:t>
            </a:r>
            <a:r>
              <a:rPr lang="ru-RU" dirty="0" smtClean="0"/>
              <a:t> камней. Высота большей из скал 23,2 м.</a:t>
            </a:r>
          </a:p>
          <a:p>
            <a:r>
              <a:rPr lang="ru-RU" dirty="0" smtClean="0"/>
              <a:t>Предыстория возникновения скал восходит к верхнему мелу — нижнему палеогену, эпохе интенсивного вулканизма и формирования структур Восточно-</a:t>
            </a:r>
            <a:r>
              <a:rPr lang="ru-RU" dirty="0" err="1" smtClean="0"/>
              <a:t>Сихотэ</a:t>
            </a:r>
            <a:r>
              <a:rPr lang="ru-RU" dirty="0" smtClean="0"/>
              <a:t>-</a:t>
            </a:r>
            <a:r>
              <a:rPr lang="ru-RU" dirty="0" err="1" smtClean="0"/>
              <a:t>Алиньского</a:t>
            </a:r>
            <a:r>
              <a:rPr lang="ru-RU" dirty="0" smtClean="0"/>
              <a:t> вулканического пояса. В эту эпоху, около 60 миллионов лет назад, на окраине евразийской плиты в районе будущего Приморского края шли активные вулканические процессы, накапливались толщи рыхлого пирокластического материала кислых </a:t>
            </a:r>
            <a:r>
              <a:rPr lang="ru-RU" dirty="0" err="1" smtClean="0"/>
              <a:t>эффузивов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318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/>
          <a:lstStyle/>
          <a:p>
            <a:r>
              <a:rPr lang="ru-RU" dirty="0" err="1" smtClean="0"/>
              <a:t>Кекуры</a:t>
            </a:r>
            <a:r>
              <a:rPr lang="ru-RU" dirty="0" smtClean="0"/>
              <a:t> </a:t>
            </a:r>
            <a:r>
              <a:rPr lang="ru-RU" b="1" dirty="0" smtClean="0"/>
              <a:t>«Два брата»</a:t>
            </a:r>
            <a:endParaRPr lang="ru-RU" b="1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1298" y="1413164"/>
            <a:ext cx="5216113" cy="51900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528" y="290513"/>
            <a:ext cx="4623954" cy="631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130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328" y="-18114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Каменный «кальцитовый» гриб.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53" t="3348" r="3171" b="2771"/>
          <a:stretch/>
        </p:blipFill>
        <p:spPr>
          <a:xfrm>
            <a:off x="2481943" y="825335"/>
            <a:ext cx="6944578" cy="6032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28" y="308381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42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809019" cy="13255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</a:t>
            </a:r>
            <a:r>
              <a:rPr lang="ru-RU" b="1" dirty="0" smtClean="0"/>
              <a:t>альцитовый гриб</a:t>
            </a:r>
            <a:r>
              <a:rPr lang="ru-RU" dirty="0" smtClean="0"/>
              <a:t>, хранящийся в </a:t>
            </a:r>
            <a:r>
              <a:rPr lang="ru-RU" dirty="0" err="1" smtClean="0"/>
              <a:t>дальнегорском</a:t>
            </a:r>
            <a:r>
              <a:rPr lang="ru-RU" dirty="0" smtClean="0"/>
              <a:t> музейно-выставочном центре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491" y="1825624"/>
            <a:ext cx="7893922" cy="5032375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863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8839" y="15567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/>
              <a:t>Дальнегорский</a:t>
            </a:r>
            <a:r>
              <a:rPr lang="ru-RU" sz="3200" dirty="0" smtClean="0"/>
              <a:t> музей камня по уровню своей коллекции стоит в одном ряду со знаменитыми музеями мира Уральским, Лондонским, Парижским и др.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8811" y="1635619"/>
            <a:ext cx="7604421" cy="50474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50" y="239514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589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1928" y="499898"/>
            <a:ext cx="9572501" cy="1325563"/>
          </a:xfrm>
        </p:spPr>
        <p:txBody>
          <a:bodyPr>
            <a:noAutofit/>
          </a:bodyPr>
          <a:lstStyle/>
          <a:p>
            <a:r>
              <a:rPr lang="ru-RU" sz="3600" b="1" dirty="0"/>
              <a:t>К</a:t>
            </a:r>
            <a:r>
              <a:rPr lang="ru-RU" sz="3600" b="1" dirty="0" smtClean="0"/>
              <a:t>альцитовый гриб</a:t>
            </a:r>
            <a:r>
              <a:rPr lang="ru-RU" sz="3600" dirty="0" smtClean="0"/>
              <a:t>, хранящийся в </a:t>
            </a:r>
            <a:r>
              <a:rPr lang="ru-RU" sz="3600" dirty="0" err="1" smtClean="0"/>
              <a:t>дальнегорском</a:t>
            </a:r>
            <a:r>
              <a:rPr lang="ru-RU" sz="3600" dirty="0" smtClean="0"/>
              <a:t> музейно-выставочном центре, занесённый во все каталоги уникальных минералов.</a:t>
            </a:r>
            <a:endParaRPr lang="ru-RU" sz="3600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7208320" y="2525630"/>
            <a:ext cx="46432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Е</a:t>
            </a:r>
            <a:r>
              <a:rPr lang="ru-RU" sz="3600" dirty="0" smtClean="0"/>
              <a:t>стественнонаучная (геология)</a:t>
            </a:r>
          </a:p>
          <a:p>
            <a:r>
              <a:rPr lang="ru-RU" sz="3600" dirty="0" smtClean="0"/>
              <a:t>Дальнегорск. Месторождение I Советское</a:t>
            </a:r>
          </a:p>
          <a:p>
            <a:r>
              <a:rPr lang="ru-RU" sz="3600" dirty="0" smtClean="0"/>
              <a:t>87-86 млн. лет назад (время образования)</a:t>
            </a:r>
            <a:endParaRPr lang="ru-RU" sz="36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35847" y="2173990"/>
            <a:ext cx="5619332" cy="443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25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294" y="365125"/>
            <a:ext cx="9762506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Кальцитовый гриб, хранящийся в </a:t>
            </a:r>
            <a:r>
              <a:rPr lang="ru-RU" dirty="0" err="1"/>
              <a:t>дальнегорском</a:t>
            </a:r>
            <a:r>
              <a:rPr lang="ru-RU" dirty="0"/>
              <a:t> музейно-выставочном центре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8205" y="201563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Дальнегорском музее находится уникальный экспонат, единственный и неповторимый "кальцитовый гриб". Он был найден Сергеем Моисеенко на руднике Советском в 1948 г. Уникальное кальцитовое образование полностью повторяет размер, форму и даже "</a:t>
            </a:r>
            <a:r>
              <a:rPr lang="ru-RU" dirty="0" err="1"/>
              <a:t>подшляпочные</a:t>
            </a:r>
            <a:r>
              <a:rPr lang="ru-RU" dirty="0"/>
              <a:t> пластины" живого гриба. И всё-таки это природное образование и человек к нему "руку не прикладывал"... Многие музея мира хотели перекупить это чудо, но даже в "суровые 90-е" работники музея не продали уникальный экспонат.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07" y="294583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1353" y="365125"/>
            <a:ext cx="5657603" cy="1325563"/>
          </a:xfrm>
        </p:spPr>
        <p:txBody>
          <a:bodyPr/>
          <a:lstStyle/>
          <a:p>
            <a:r>
              <a:rPr lang="ru-RU" dirty="0"/>
              <a:t>Каменный «кальцитовый» гриб.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782669"/>
            <a:ext cx="4107411" cy="57968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01" y="365125"/>
            <a:ext cx="1188823" cy="13961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7" y="1986379"/>
            <a:ext cx="5561033" cy="435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2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Семь – это цифра везения, самое магическое и священное число, олицетворяющее мудрость, святость и тайное знание.</a:t>
            </a:r>
          </a:p>
          <a:p>
            <a:r>
              <a:rPr lang="ru-RU" sz="3600" dirty="0"/>
              <a:t>Семь - это знак интереса природы в развитии человека.</a:t>
            </a:r>
          </a:p>
          <a:p>
            <a:r>
              <a:rPr lang="ru-RU" sz="3600" dirty="0"/>
              <a:t>С этим числом рождаются и воспитываются композиторы и музыканты, литераторы и поэты, философы и затворники, мыслители и отшельники.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80707" y="415636"/>
            <a:ext cx="5402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i="1" dirty="0" smtClean="0">
                <a:latin typeface="Bahnschrift SemiCondensed" panose="020B0502040204020203" pitchFamily="34" charset="0"/>
              </a:rPr>
              <a:t>Магическая цифра 7.</a:t>
            </a:r>
            <a:endParaRPr lang="ru-RU" sz="4800" i="1" dirty="0">
              <a:latin typeface="Bahnschrif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38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28" y="201881"/>
            <a:ext cx="1188823" cy="13961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1141" y="201881"/>
            <a:ext cx="9418122" cy="964911"/>
          </a:xfrm>
        </p:spPr>
        <p:txBody>
          <a:bodyPr>
            <a:normAutofit fontScale="90000"/>
          </a:bodyPr>
          <a:lstStyle/>
          <a:p>
            <a:r>
              <a:rPr lang="ru-RU" dirty="0"/>
              <a:t>Пещера “Чертовы Ворота“-памятник республиканского значения.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15" t="4559" r="-706" b="16477"/>
          <a:stretch/>
        </p:blipFill>
        <p:spPr>
          <a:xfrm>
            <a:off x="2031141" y="1318161"/>
            <a:ext cx="8977285" cy="534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566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Пещера “Чертовы Ворота“-памятник республиканского значения.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66402" y="1825625"/>
            <a:ext cx="7553282" cy="5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24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958" y="365125"/>
            <a:ext cx="10515600" cy="1325563"/>
          </a:xfrm>
        </p:spPr>
        <p:txBody>
          <a:bodyPr>
            <a:noAutofit/>
          </a:bodyPr>
          <a:lstStyle/>
          <a:p>
            <a:pPr algn="r"/>
            <a:r>
              <a:rPr lang="ru-RU" sz="4000" dirty="0" smtClean="0"/>
              <a:t>Здесь обнаружены черепа людей, живших примерно 7 тысяч лет назад, а также предметы их быта.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4848" b="19923"/>
          <a:stretch/>
        </p:blipFill>
        <p:spPr>
          <a:xfrm>
            <a:off x="2367150" y="1455418"/>
            <a:ext cx="6871853" cy="54916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19" y="294583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504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Предметы быта найденные в пещере.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60" r="1149"/>
          <a:stretch/>
        </p:blipFill>
        <p:spPr>
          <a:xfrm>
            <a:off x="432115" y="1923802"/>
            <a:ext cx="5735137" cy="39919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0275" r="321"/>
          <a:stretch/>
        </p:blipFill>
        <p:spPr>
          <a:xfrm>
            <a:off x="6167252" y="1923802"/>
            <a:ext cx="5842660" cy="39444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455" y="411140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046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Пещера “Чертовы Ворота“-памятник республиканского значения.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30456" y="1825625"/>
            <a:ext cx="653108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76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Пещера “Чертовы Ворота“-памятник республиканского значения.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689236" cy="516731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Это самая большая 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карстовая полость 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в наших местах. В 1973 году Виктор Анатольевич производил здесь археологические раскопки. Тогда же был составлен ее первый план.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Помимо своих размеров, «Чертовы Ворота уникальны с точки зрения исследователя древней истории человечества. Здесь было обнаружены 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следы жилища местных жителей 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эпохи развитого 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неолита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, которое существовало здесь, по данным радиоуглеродных анализов, в середине V тыс. до нашей эры. Пещера Чертовы ворота - наиболее изученный пещерный археологический памятник Дальнего Востока. Здесь найдена 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мастерская по изготовлению каменных орудий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 и остатки наземной 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жилой постройки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, а также большое количество каменных изделий из 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камня, керамики, кости и раковин моллюсков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. </a:t>
            </a:r>
          </a:p>
          <a:p>
            <a:pPr marL="0" indent="0">
              <a:buNone/>
            </a:pP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Кроме того, это едва ли не единственное место в Приморском крае, где сохранились 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костяные изделия 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Tahoma" panose="020B0604030504040204" pitchFamily="34" charset="0"/>
              </a:rPr>
              <a:t>древнего человека. В свое время существовали предложения объявить “Чертовы ворота” памятником республиканского значения.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395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Пещера “Чертовы Ворота“-памятник республиканского значения.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4748" y="1572783"/>
            <a:ext cx="3823361" cy="5392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7343" r="12752"/>
          <a:stretch/>
        </p:blipFill>
        <p:spPr>
          <a:xfrm>
            <a:off x="1193181" y="1761302"/>
            <a:ext cx="5122187" cy="509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078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/>
              <a:t>О</a:t>
            </a:r>
            <a:r>
              <a:rPr lang="ru-RU" b="1" dirty="0" smtClean="0"/>
              <a:t>зеро </a:t>
            </a:r>
            <a:r>
              <a:rPr lang="ru-RU" b="1" dirty="0" err="1" smtClean="0"/>
              <a:t>Васьковское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  <a:prstGeom prst="rect">
            <a:avLst/>
          </a:prstGeom>
        </p:spPr>
      </p:pic>
      <p:pic>
        <p:nvPicPr>
          <p:cNvPr id="4" name="Рисунок 3" descr="Герб Дальнегорска — Википеди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7315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2611" y="254975"/>
            <a:ext cx="10340344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pPr algn="r"/>
            <a:r>
              <a:rPr lang="ru-RU" altLang="ru-RU" sz="3200" dirty="0" smtClean="0">
                <a:effectLst/>
              </a:rPr>
              <a:t>Озеро </a:t>
            </a:r>
            <a:r>
              <a:rPr lang="ru-RU" altLang="ru-RU" sz="3200" dirty="0" err="1" smtClean="0">
                <a:effectLst/>
              </a:rPr>
              <a:t>Васьковское</a:t>
            </a:r>
            <a:r>
              <a:rPr lang="ru-RU" altLang="ru-RU" sz="3200" dirty="0" smtClean="0">
                <a:effectLst/>
              </a:rPr>
              <a:t> является самым крупным глубоким в пределах района естественным хранилищем пресной воды.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altLang="ru-RU" dirty="0" smtClean="0">
              <a:effectLst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31" b="34843"/>
          <a:stretch/>
        </p:blipFill>
        <p:spPr bwMode="auto">
          <a:xfrm>
            <a:off x="838200" y="1690688"/>
            <a:ext cx="10921890" cy="5259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88" y="219705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4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4000" dirty="0" smtClean="0"/>
              <a:t>Площадь озера составляет 0,3 </a:t>
            </a:r>
            <a:r>
              <a:rPr lang="ru-RU" sz="4000" dirty="0" err="1" smtClean="0"/>
              <a:t>кв.км</a:t>
            </a:r>
            <a:r>
              <a:rPr lang="ru-RU" sz="4000" dirty="0" smtClean="0"/>
              <a:t>, глубина колеблется от 2 до 15 м, местами достигает 30 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1835"/>
          <a:stretch/>
        </p:blipFill>
        <p:spPr>
          <a:xfrm>
            <a:off x="1544716" y="1692924"/>
            <a:ext cx="8810568" cy="51650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75" y="295701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003" y="-130628"/>
            <a:ext cx="12519231" cy="704206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5630"/>
            <a:ext cx="10515600" cy="663236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БОГ ПОДАРИЛ НАМ СЕМЬ НЕБЕС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И первый купол держит лес,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А на седьмом, где зреет манна,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Влюбленным — милость и нирвана. </a:t>
            </a:r>
          </a:p>
          <a:p>
            <a:pPr marL="0" indent="0">
              <a:buNone/>
            </a:pPr>
            <a:endParaRPr lang="ru-RU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Взлетай, коль сила в крыльях есть,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Здесь млечных рек и гор не счесть.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Простор и синь, входи свободно,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Душа легка, она бесплотна. </a:t>
            </a:r>
          </a:p>
          <a:p>
            <a:pPr marL="0" indent="0">
              <a:buNone/>
            </a:pPr>
            <a:endParaRPr lang="ru-RU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Что нам дано? Земля и небо.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Корнями в землю, мысли — в небыль.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Бескрылым недоступна высь, </a:t>
            </a:r>
          </a:p>
          <a:p>
            <a:pPr marL="0" indent="0">
              <a:buNone/>
            </a:pPr>
            <a:endParaRPr lang="ru-RU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Тем, что лишь ползать родились.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А летний дождь на чудо прост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И В СЕМЬ ЦВЕТОВ ДО НЕБА МОСТ. </a:t>
            </a:r>
          </a:p>
        </p:txBody>
      </p:sp>
    </p:spTree>
    <p:extLst>
      <p:ext uri="{BB962C8B-B14F-4D97-AF65-F5344CB8AC3E}">
        <p14:creationId xmlns:p14="http://schemas.microsoft.com/office/powerpoint/2010/main" val="38198113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/>
              <a:t>О</a:t>
            </a:r>
            <a:r>
              <a:rPr lang="ru-RU" b="1" dirty="0" smtClean="0"/>
              <a:t>зеро </a:t>
            </a:r>
            <a:r>
              <a:rPr lang="ru-RU" b="1" dirty="0" err="1" smtClean="0"/>
              <a:t>Васьковское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02577" y="1457490"/>
            <a:ext cx="6324944" cy="474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96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/>
              <a:t>О</a:t>
            </a:r>
            <a:r>
              <a:rPr lang="ru-RU" b="1" dirty="0" smtClean="0"/>
              <a:t>зеро </a:t>
            </a:r>
            <a:r>
              <a:rPr lang="ru-RU" b="1" dirty="0" err="1" smtClean="0"/>
              <a:t>Васьковское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31917" y="1743683"/>
            <a:ext cx="8752113" cy="471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914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/>
              <a:t>О</a:t>
            </a:r>
            <a:r>
              <a:rPr lang="ru-RU" b="1" dirty="0" smtClean="0"/>
              <a:t>зеро </a:t>
            </a:r>
            <a:r>
              <a:rPr lang="ru-RU" b="1" dirty="0" err="1" smtClean="0"/>
              <a:t>Васьковское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Водный памятник природы - чистейшие </a:t>
            </a:r>
            <a:r>
              <a:rPr lang="ru-RU" b="1" dirty="0" smtClean="0"/>
              <a:t>горное озеро </a:t>
            </a:r>
            <a:r>
              <a:rPr lang="ru-RU" dirty="0" err="1" smtClean="0"/>
              <a:t>Васьковское</a:t>
            </a:r>
            <a:r>
              <a:rPr lang="ru-RU" dirty="0" smtClean="0"/>
              <a:t> - места обитания эндемического рода моллюсков - </a:t>
            </a:r>
            <a:r>
              <a:rPr lang="ru-RU" b="1" dirty="0" err="1" smtClean="0"/>
              <a:t>Арсеньевских</a:t>
            </a:r>
            <a:r>
              <a:rPr lang="ru-RU" b="1" dirty="0" smtClean="0"/>
              <a:t> беззубок </a:t>
            </a:r>
            <a:r>
              <a:rPr lang="ru-RU" dirty="0" smtClean="0"/>
              <a:t>и одно из любимых мест отдыха местных жителей</a:t>
            </a:r>
          </a:p>
          <a:p>
            <a:pPr marL="0" indent="0">
              <a:buNone/>
            </a:pPr>
            <a:r>
              <a:rPr lang="ru-RU" dirty="0"/>
              <a:t>Озеро </a:t>
            </a:r>
            <a:r>
              <a:rPr lang="ru-RU" dirty="0" err="1"/>
              <a:t>Васьковское</a:t>
            </a:r>
            <a:r>
              <a:rPr lang="ru-RU" dirty="0"/>
              <a:t> находится в приустьевой части реки </a:t>
            </a:r>
            <a:r>
              <a:rPr lang="ru-RU" dirty="0">
                <a:hlinkClick r:id="rId3" tooltip="Рудная (река)"/>
              </a:rPr>
              <a:t>Рудная</a:t>
            </a:r>
            <a:r>
              <a:rPr lang="ru-RU" dirty="0"/>
              <a:t>, недалеко от берега моря. На северном берегу расположен посёлок </a:t>
            </a:r>
            <a:r>
              <a:rPr lang="ru-RU" dirty="0">
                <a:hlinkClick r:id="rId4" tooltip="Смычка (Приморский край) (страница отсутствует)"/>
              </a:rPr>
              <a:t>Смычка</a:t>
            </a:r>
            <a:r>
              <a:rPr lang="ru-RU" dirty="0"/>
              <a:t>. На западном — водозабор села </a:t>
            </a:r>
            <a:r>
              <a:rPr lang="ru-RU" dirty="0">
                <a:hlinkClick r:id="rId5" tooltip="Рудная Пристань"/>
              </a:rPr>
              <a:t>Рудная Пристань</a:t>
            </a:r>
            <a:r>
              <a:rPr lang="ru-RU" dirty="0"/>
              <a:t>. На южном берегу — оборудованный пляж детского лагеря «Дружба». Озеро является местом летнего отдыха и купания. Зимой ведётся любительский </a:t>
            </a:r>
            <a:r>
              <a:rPr lang="ru-RU" dirty="0">
                <a:hlinkClick r:id="rId6" tooltip="Зимняя рыбалка"/>
              </a:rPr>
              <a:t>подлёдный лов</a:t>
            </a:r>
            <a:r>
              <a:rPr lang="ru-RU" dirty="0"/>
              <a:t> корюшки.</a:t>
            </a:r>
          </a:p>
        </p:txBody>
      </p:sp>
    </p:spTree>
    <p:extLst>
      <p:ext uri="{BB962C8B-B14F-4D97-AF65-F5344CB8AC3E}">
        <p14:creationId xmlns:p14="http://schemas.microsoft.com/office/powerpoint/2010/main" val="5966190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Озеро «</a:t>
            </a:r>
            <a:r>
              <a:rPr lang="ru-RU" dirty="0" err="1"/>
              <a:t>В</a:t>
            </a:r>
            <a:r>
              <a:rPr lang="ru-RU" dirty="0" err="1" smtClean="0"/>
              <a:t>аськовское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880" y="1690688"/>
            <a:ext cx="5570814" cy="4175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733797"/>
            <a:ext cx="5840220" cy="4132613"/>
          </a:xfrm>
          <a:prstGeom prst="rect">
            <a:avLst/>
          </a:prstGeom>
        </p:spPr>
      </p:pic>
      <p:pic>
        <p:nvPicPr>
          <p:cNvPr id="6" name="Рисунок 5" descr="Герб Дальнегорска — Википедия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35131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Высота 611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19450" y="1409988"/>
            <a:ext cx="6550575" cy="491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2146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Высота 611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1298" y="1454586"/>
            <a:ext cx="7908967" cy="5174812"/>
          </a:xfrm>
          <a:prstGeom prst="rect">
            <a:avLst/>
          </a:prstGeom>
        </p:spPr>
      </p:pic>
      <p:pic>
        <p:nvPicPr>
          <p:cNvPr id="4" name="Рисунок 3" descr="Герб Дальнегорска — Википеди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901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/>
              <a:t>Дальнегорск известен аномальными явлениями. В 1986 г. здесь, в черте города, на горе Известковой, более известной под названием «Высота 611», потерпел крушение неопознанный летающий объект.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25" b="32060"/>
          <a:stretch/>
        </p:blipFill>
        <p:spPr>
          <a:xfrm>
            <a:off x="1695062" y="2087775"/>
            <a:ext cx="9063983" cy="46336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31" y="691670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320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/>
              <a:t>На месите падения обнаружено множество уникальных материалов неземного происхождения, которые при помощи современных технологий изготовить невозможно.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03" b="26363"/>
          <a:stretch/>
        </p:blipFill>
        <p:spPr>
          <a:xfrm>
            <a:off x="1524001" y="2098963"/>
            <a:ext cx="9116290" cy="50499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95" y="294583"/>
            <a:ext cx="907127" cy="106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0306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9457" y="0"/>
            <a:ext cx="10515600" cy="917410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/>
              <a:t>Уникальных </a:t>
            </a:r>
            <a:r>
              <a:rPr lang="ru-RU" sz="3600" dirty="0"/>
              <a:t>материалов неземного происхождения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750" t="51985" r="-225" b="1249"/>
          <a:stretch/>
        </p:blipFill>
        <p:spPr>
          <a:xfrm>
            <a:off x="1599033" y="917410"/>
            <a:ext cx="9155019" cy="59405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62" y="247356"/>
            <a:ext cx="908383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2550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-159531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Высота 611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1298" y="771884"/>
            <a:ext cx="7246725" cy="608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8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</a:pPr>
            <a:r>
              <a:rPr lang="ru-RU" sz="4400" b="1" dirty="0">
                <a:solidFill>
                  <a:srgbClr val="4E3B30"/>
                </a:solidFill>
                <a:latin typeface="Franklin Gothic Book"/>
              </a:rPr>
              <a:t>«Чудо – необычная вещь, случай или явление. Что-либо едва сбыточное» </a:t>
            </a:r>
          </a:p>
          <a:p>
            <a:pPr marL="0" lvl="0" indent="0" algn="r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</a:pPr>
            <a:r>
              <a:rPr lang="ru-RU" sz="4400" dirty="0">
                <a:solidFill>
                  <a:srgbClr val="4E3B30"/>
                </a:solidFill>
                <a:latin typeface="Franklin Gothic Book"/>
              </a:rPr>
              <a:t> В.И. Даль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</a:pPr>
            <a:r>
              <a:rPr lang="ru-RU" sz="4400" dirty="0">
                <a:solidFill>
                  <a:srgbClr val="4E3B30"/>
                </a:solidFill>
                <a:latin typeface="Franklin Gothic Book"/>
              </a:rPr>
              <a:t>                                                                         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</a:pPr>
            <a:r>
              <a:rPr lang="ru-RU" sz="4400" dirty="0">
                <a:solidFill>
                  <a:srgbClr val="4E3B30"/>
                </a:solidFill>
                <a:latin typeface="Franklin Gothic Book"/>
              </a:rPr>
              <a:t>- О чем эти высказывания?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9153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6281" y="1353743"/>
            <a:ext cx="5210038" cy="50826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532" r="17325"/>
          <a:stretch/>
        </p:blipFill>
        <p:spPr>
          <a:xfrm>
            <a:off x="6326319" y="709344"/>
            <a:ext cx="5739011" cy="5869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49" y="286851"/>
            <a:ext cx="908383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38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Высота 611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516731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Вечером около 20.00 часов 29 января 1986 года более двадцати случайных очевидцев стали свидетелями полета шарообразного объекта, который двигался параллельно земле. НЛО светился красным цветом и шел со скоростью около 15 метров в секунду. Но спустя несколько секунд случилась катастрофа. Объект упал под углом 60-70 градусов на Известковую гору, расположенную в черте города и известную как "высота 611". </a:t>
            </a:r>
          </a:p>
          <a:p>
            <a:r>
              <a:rPr lang="ru-RU" dirty="0"/>
              <a:t>Спустя пять дней, 3 февраля, в Дальнегорск прибыла полевая экспедиция Дальневосточного отделения исследовательского комитета по аномальным воздушным явлениям при Академии наук во главе с доктором наук и известным приморским уфологом Валерием Двужильным. Экспедиционный отряд, обследовавший этот район, обнаружил площадку 2х2 метра со следами высокотемпературного воздействия. Обломки горных пород на ней были покрыты черной пленкой со следами побежалости, а сама площадка - черным пеплом. Обнаружены остатки обгоревшего дерева, превратившегося в пористые угли, не характерные для типичного лесного пожара. </a:t>
            </a:r>
            <a:r>
              <a:rPr lang="ru-RU" dirty="0" err="1"/>
              <a:t>Hа</a:t>
            </a:r>
            <a:r>
              <a:rPr lang="ru-RU" dirty="0"/>
              <a:t> стенке карниза и в пепле были найдены металлические капли, черные стекловидные частицы весом до 30 мг, а также необычные рыхлые чешуйчатые частицы в виде своеобразной сеточки. Загадка становилась все более интригующей...</a:t>
            </a:r>
          </a:p>
        </p:txBody>
      </p:sp>
    </p:spTree>
    <p:extLst>
      <p:ext uri="{BB962C8B-B14F-4D97-AF65-F5344CB8AC3E}">
        <p14:creationId xmlns:p14="http://schemas.microsoft.com/office/powerpoint/2010/main" val="32220310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            Высота 611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23158" y="1797565"/>
            <a:ext cx="4810070" cy="49225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8312" y="515445"/>
            <a:ext cx="4525487" cy="639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884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Синанчинский</a:t>
            </a:r>
            <a:r>
              <a:rPr lang="ru-RU" b="1" dirty="0" smtClean="0"/>
              <a:t> водопад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1943" y="1690688"/>
            <a:ext cx="6600083" cy="4437031"/>
          </a:xfrm>
          <a:prstGeom prst="rect">
            <a:avLst/>
          </a:prstGeom>
        </p:spPr>
      </p:pic>
      <p:pic>
        <p:nvPicPr>
          <p:cNvPr id="4" name="Рисунок 3" descr="Герб Дальнегорска — Википеди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99929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err="1" smtClean="0"/>
              <a:t>Синанчинский</a:t>
            </a:r>
            <a:r>
              <a:rPr lang="ru-RU" dirty="0" smtClean="0"/>
              <a:t> водопад находится в нескольких километрах от д. Черемшаны вниз по течению р. Черёмуховой.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9228" y="1825624"/>
            <a:ext cx="7290275" cy="48601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58" y="118375"/>
            <a:ext cx="819408" cy="96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964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Село начинается за двумя огромными тополями </a:t>
            </a:r>
            <a:r>
              <a:rPr lang="ru-RU" dirty="0" smtClean="0"/>
              <a:t>Максимовича.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198" y="365125"/>
            <a:ext cx="1188823" cy="13961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660" y="1690688"/>
            <a:ext cx="7492679" cy="499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891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/>
              <a:t>Реку здесь пересекает небольшой скалистый гребень, и река прорывается через него двумя раздельными струями воды шириной до 3 м, которые падают вниз в большой водоём водопадами 4-х метровой высоты.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56" t="20196" r="3680" b="28376"/>
          <a:stretch/>
        </p:blipFill>
        <p:spPr>
          <a:xfrm>
            <a:off x="1047188" y="2137559"/>
            <a:ext cx="10097623" cy="4096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5125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508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dirty="0"/>
              <a:t>Вода здесь настолько прозрачная, что в глубоких ямах за порогами приобретает голубоватый оттенок. А ямы здесь знатные.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7823" y="1873126"/>
            <a:ext cx="7477311" cy="49848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48" y="365125"/>
            <a:ext cx="953108" cy="111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221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800" dirty="0" smtClean="0"/>
              <a:t>Впечатляет не сам </a:t>
            </a:r>
            <a:r>
              <a:rPr lang="ru-RU" sz="2800" dirty="0"/>
              <a:t>водопад, сколько его оправа из сопок, тайги и рыжих скал. Бывать здесь - одно удовольствие. Эту воду пьёшь, словно дышишь, а дышишь таёжным воздухом, словно пьёшь настой из ароматных трав.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9149" y="1882723"/>
            <a:ext cx="6633702" cy="49752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88" y="294583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751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Синанчинский</a:t>
            </a:r>
            <a:r>
              <a:rPr lang="ru-RU" b="1" dirty="0" smtClean="0"/>
              <a:t> водопад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Черёмуховая — река в Приморском крае, самый крупный приток реки Джигитовка.</a:t>
            </a:r>
          </a:p>
          <a:p>
            <a:r>
              <a:rPr lang="ru-RU" dirty="0" smtClean="0"/>
              <a:t>Старое название Синанча (в переводе с китайского означает «юго-западный приток»), в верхнем течении, до слияния с рекой </a:t>
            </a:r>
            <a:r>
              <a:rPr lang="ru-RU" dirty="0" err="1" smtClean="0"/>
              <a:t>Сяо</a:t>
            </a:r>
            <a:r>
              <a:rPr lang="ru-RU" dirty="0" smtClean="0"/>
              <a:t>-Синанча (старое китайское название, переводится как «Малая Синанча» или «малый юго-западный приток») называлась Да-Синанча (в переводе с китайского означает «Большая Синанча» или «большой юго-западный приток»). В книгах В. К. Арсеньева «</a:t>
            </a:r>
            <a:r>
              <a:rPr lang="ru-RU" dirty="0" err="1" smtClean="0"/>
              <a:t>Дерсу</a:t>
            </a:r>
            <a:r>
              <a:rPr lang="ru-RU" dirty="0" smtClean="0"/>
              <a:t> </a:t>
            </a:r>
            <a:r>
              <a:rPr lang="ru-RU" dirty="0" err="1" smtClean="0"/>
              <a:t>Узала</a:t>
            </a:r>
            <a:r>
              <a:rPr lang="ru-RU" dirty="0" smtClean="0"/>
              <a:t>» и «В дебрях Уссурийского края» названа «</a:t>
            </a:r>
            <a:r>
              <a:rPr lang="ru-RU" dirty="0" err="1" smtClean="0"/>
              <a:t>Синанца</a:t>
            </a:r>
            <a:r>
              <a:rPr lang="ru-RU" dirty="0" smtClean="0"/>
              <a:t>», верхнее течение — «Да-</a:t>
            </a:r>
            <a:r>
              <a:rPr lang="ru-RU" dirty="0" err="1" smtClean="0"/>
              <a:t>Синанца</a:t>
            </a:r>
            <a:r>
              <a:rPr lang="ru-RU" dirty="0" smtClean="0"/>
              <a:t>».Берёт начало на главном водоразделе Центрального Сихотэ-Алиня, на восточном склоне горы с отметкой 951 м. Исток находится на высоте около 640 м над уровнем моря, вблизи </a:t>
            </a:r>
            <a:r>
              <a:rPr lang="ru-RU" dirty="0" err="1" smtClean="0"/>
              <a:t>Горбушинского</a:t>
            </a:r>
            <a:r>
              <a:rPr lang="ru-RU" dirty="0" smtClean="0"/>
              <a:t> перевала. Протекает по территории </a:t>
            </a:r>
            <a:r>
              <a:rPr lang="ru-RU" dirty="0" err="1" smtClean="0"/>
              <a:t>Дальнегорского</a:t>
            </a:r>
            <a:r>
              <a:rPr lang="ru-RU" dirty="0" smtClean="0"/>
              <a:t> городского округа и </a:t>
            </a:r>
            <a:r>
              <a:rPr lang="ru-RU" dirty="0" err="1" smtClean="0"/>
              <a:t>Тернейского</a:t>
            </a:r>
            <a:r>
              <a:rPr lang="ru-RU" dirty="0" smtClean="0"/>
              <a:t> района и впадает в нижнее течение р. Джигитовка в </a:t>
            </a:r>
            <a:r>
              <a:rPr lang="ru-RU" dirty="0" err="1" smtClean="0"/>
              <a:t>Тернейском</a:t>
            </a:r>
            <a:r>
              <a:rPr lang="ru-RU" dirty="0" smtClean="0"/>
              <a:t> районе. Протяжённость р. Черёмуховая в пределах </a:t>
            </a:r>
            <a:r>
              <a:rPr lang="ru-RU" dirty="0" err="1" smtClean="0"/>
              <a:t>Дальнегорского</a:t>
            </a:r>
            <a:r>
              <a:rPr lang="ru-RU" dirty="0" smtClean="0"/>
              <a:t> городского округа — 33,5 км, общая — 45 км. На 7-м км от истока, в Черёмуховую слева впадает ключ Рыбный, длина которого составляет 10,4 км, поэтому суммарная протяжённость водотока р. Черёмуховая на 3,5 км больше — 48,5 км.</a:t>
            </a:r>
          </a:p>
          <a:p>
            <a:r>
              <a:rPr lang="ru-RU" dirty="0" smtClean="0"/>
              <a:t>Единственный населённый пункт у реки — деревня Черемшаны </a:t>
            </a:r>
            <a:r>
              <a:rPr lang="ru-RU" dirty="0" err="1" smtClean="0"/>
              <a:t>Дальнегорского</a:t>
            </a:r>
            <a:r>
              <a:rPr lang="ru-RU" dirty="0" smtClean="0"/>
              <a:t> городского округа.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6144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</a:pPr>
            <a:r>
              <a:rPr lang="ru-RU" sz="4400" b="1" dirty="0" smtClean="0">
                <a:solidFill>
                  <a:srgbClr val="4E3B30"/>
                </a:solidFill>
                <a:latin typeface="Franklin Gothic Book"/>
              </a:rPr>
              <a:t>«В религиозных представлениях: явление, вызванное вмешательством божественной силы, а также вообще нечто небывалое».</a:t>
            </a:r>
            <a:r>
              <a:rPr lang="ru-RU" sz="4400" dirty="0" smtClean="0">
                <a:solidFill>
                  <a:srgbClr val="4E3B30"/>
                </a:solidFill>
                <a:latin typeface="Franklin Gothic Book"/>
              </a:rPr>
              <a:t> </a:t>
            </a:r>
            <a:endParaRPr lang="ru-RU" sz="4400" dirty="0">
              <a:solidFill>
                <a:srgbClr val="4E3B30"/>
              </a:solidFill>
              <a:latin typeface="Franklin Gothic Book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6127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err="1" smtClean="0"/>
              <a:t>Синанчинский</a:t>
            </a:r>
            <a:r>
              <a:rPr lang="ru-RU" dirty="0" smtClean="0"/>
              <a:t> водопад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32411" y="1987639"/>
            <a:ext cx="5197747" cy="36768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11" y="1893697"/>
            <a:ext cx="5470100" cy="36758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331" y="294583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61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Заказник «Черные скалы»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9617" y="1825625"/>
            <a:ext cx="8992765" cy="4351338"/>
          </a:xfrm>
          <a:prstGeom prst="rect">
            <a:avLst/>
          </a:prstGeom>
        </p:spPr>
      </p:pic>
      <p:pic>
        <p:nvPicPr>
          <p:cNvPr id="4" name="Рисунок 3" descr="Герб Дальнегорска — Википеди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88544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139494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Заказник «Черные скалы».</a:t>
            </a:r>
            <a:br>
              <a:rPr lang="ru-RU" b="1" dirty="0" smtClean="0"/>
            </a:br>
            <a:r>
              <a:rPr lang="ru-RU" b="1" dirty="0" smtClean="0"/>
              <a:t>Скала «Белая Церковь»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35" y="1332990"/>
            <a:ext cx="7999199" cy="5336608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0905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Заказник </a:t>
            </a:r>
            <a:br>
              <a:rPr lang="ru-RU" b="1" dirty="0" smtClean="0"/>
            </a:br>
            <a:r>
              <a:rPr lang="ru-RU" b="1" dirty="0" smtClean="0"/>
              <a:t>«Черные скалы»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74866" r="446"/>
          <a:stretch/>
        </p:blipFill>
        <p:spPr>
          <a:xfrm>
            <a:off x="88236" y="2235941"/>
            <a:ext cx="6732439" cy="3130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-411" t="220" r="-676" b="25313"/>
          <a:stretch/>
        </p:blipFill>
        <p:spPr>
          <a:xfrm>
            <a:off x="7027696" y="365125"/>
            <a:ext cx="4575483" cy="620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172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Заказник «Черные скалы»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Государственный природный биологический (зоологический) заказник краевого значения "Черные Скалы" – особо охраняема природная территория, созданная, чтобы сохранить и увеличить численность редких видов животных и защитить среду их обитания.</a:t>
            </a:r>
          </a:p>
          <a:p>
            <a:r>
              <a:rPr lang="ru-RU" dirty="0" smtClean="0"/>
              <a:t>Заказник был образован решением исполнительного комитета Приморского краевого Совета народных депутатов 29 апреля 1984 года.</a:t>
            </a:r>
          </a:p>
          <a:p>
            <a:r>
              <a:rPr lang="ru-RU" b="1" dirty="0"/>
              <a:t>Территория оленей и </a:t>
            </a:r>
            <a:r>
              <a:rPr lang="ru-RU" b="1" dirty="0" smtClean="0"/>
              <a:t>тигров. </a:t>
            </a:r>
            <a:r>
              <a:rPr lang="ru-RU" dirty="0" smtClean="0"/>
              <a:t>По </a:t>
            </a:r>
            <a:r>
              <a:rPr lang="ru-RU" dirty="0"/>
              <a:t>информации КГБУ "Дирекция по охране объектов животного мира и ООПТ", основная цель заказника "Черные Скалы" — сохранить популяции амурского горала, пятнистого оленя и других представителей животного мира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Ссылка на видео </a:t>
            </a:r>
            <a:r>
              <a:rPr lang="en-US" dirty="0" smtClean="0"/>
              <a:t>https://youtu.be/6qRNcv1-Jk0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929348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298" y="365125"/>
            <a:ext cx="9572501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Заказник </a:t>
            </a:r>
            <a:br>
              <a:rPr lang="ru-RU" b="1" dirty="0" smtClean="0"/>
            </a:br>
            <a:r>
              <a:rPr lang="ru-RU" b="1" dirty="0" smtClean="0"/>
              <a:t>«Черные скалы»</a:t>
            </a:r>
            <a:endParaRPr lang="ru-RU" dirty="0"/>
          </a:p>
        </p:txBody>
      </p:sp>
      <p:pic>
        <p:nvPicPr>
          <p:cNvPr id="4" name="Рисунок 3" descr="Герб Дальнегорска — Википед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674246" cy="477004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Амурский горал-антилопа близок по образу жизни к серне. Животное напоминает плотно сложенного домашнего козла, его вес достигает 48 кг. Горалы держатся главным образом по крутым скалистым участкам, редко посещая таежные массивы и долины рек. В скалах горалы скрываются от хищников и там же зимуют. Зимой на крутых склонах скал для горалов обнажается травянистая растительность. Здесь же в скалах самка приносит в июле одного или двух детенышей, способных уже на второй день проворно бегать за родителями по скалистым кручам.</a:t>
            </a:r>
          </a:p>
          <a:p>
            <a:pPr marL="0" indent="0">
              <a:buNone/>
            </a:pPr>
            <a:r>
              <a:rPr lang="ru-RU" dirty="0" smtClean="0"/>
              <a:t>Так как заказник характерен высокой плотностью естественной популяции пятнистого оленя, здесь обитает и амурский тигр.</a:t>
            </a:r>
          </a:p>
          <a:p>
            <a:pPr marL="0" indent="0">
              <a:buNone/>
            </a:pPr>
            <a:r>
              <a:rPr lang="ru-RU" dirty="0" smtClean="0"/>
              <a:t>На территории "Черных Скал" гнездятся не менее 100 видов птиц, 76 примерно посещают ее в период сезонных миграций, из них 16 видов являются редкими и исчезающими.</a:t>
            </a:r>
          </a:p>
          <a:p>
            <a:pPr marL="0" indent="0">
              <a:buNone/>
            </a:pPr>
            <a:r>
              <a:rPr lang="ru-RU" dirty="0" smtClean="0"/>
              <a:t>Подробнее: https://primamedia.ru/news/521589/?from=37</a:t>
            </a:r>
          </a:p>
        </p:txBody>
      </p:sp>
    </p:spTree>
    <p:extLst>
      <p:ext uri="{BB962C8B-B14F-4D97-AF65-F5344CB8AC3E}">
        <p14:creationId xmlns:p14="http://schemas.microsoft.com/office/powerpoint/2010/main" val="37845162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Заказник «Черные скалы</a:t>
            </a:r>
            <a:r>
              <a:rPr lang="ru-RU" dirty="0" smtClean="0"/>
              <a:t>».</a:t>
            </a:r>
            <a:br>
              <a:rPr lang="ru-RU" dirty="0" smtClean="0"/>
            </a:br>
            <a:r>
              <a:rPr lang="ru-RU" dirty="0" smtClean="0"/>
              <a:t>Скала «Белая Церковь».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36" y="1690688"/>
            <a:ext cx="4005419" cy="534055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73890" y="1690688"/>
            <a:ext cx="3612927" cy="51076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370" y="189628"/>
            <a:ext cx="118882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761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03"/>
            <a:ext cx="4789377" cy="2694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885" y="159005"/>
            <a:ext cx="5047115" cy="28390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955" y="3096555"/>
            <a:ext cx="4960503" cy="27902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2361" y="828892"/>
            <a:ext cx="4097308" cy="23047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3085" y="2904245"/>
            <a:ext cx="4358919" cy="24518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6574" y="4632443"/>
            <a:ext cx="2448882" cy="19293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05820" y="4486151"/>
            <a:ext cx="2232367" cy="222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302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94685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В презентации использовались материалы из фондов МБУ «Централизованная библиотечная система», а так же материалы из Интернета.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117" y="2709609"/>
            <a:ext cx="7437765" cy="143878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48249" y="4148390"/>
            <a:ext cx="7379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Составитель: </a:t>
            </a:r>
            <a:r>
              <a:rPr lang="ru-RU" dirty="0" smtClean="0"/>
              <a:t>Хомякова Эллина Евгеньевна</a:t>
            </a:r>
            <a:endParaRPr lang="ru-RU" dirty="0"/>
          </a:p>
          <a:p>
            <a:pPr algn="r"/>
            <a:r>
              <a:rPr lang="ru-RU" dirty="0"/>
              <a:t>Компьютерный набор: </a:t>
            </a:r>
            <a:r>
              <a:rPr lang="ru-RU" dirty="0" smtClean="0"/>
              <a:t>Хомякова Эллина Евгеньевна</a:t>
            </a:r>
          </a:p>
          <a:p>
            <a:pPr algn="r"/>
            <a:r>
              <a:rPr lang="ru-RU" dirty="0" smtClean="0"/>
              <a:t>Авторские разработки раскрасок: Степанова Александра Андреевна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02329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696" y="116077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>Знай свой край!</a:t>
            </a:r>
            <a:br>
              <a:rPr lang="ru-RU" sz="7200" b="1" dirty="0" smtClean="0"/>
            </a:br>
            <a:r>
              <a:rPr lang="ru-RU" sz="7200" b="1" dirty="0" smtClean="0"/>
              <a:t>Знай свой </a:t>
            </a:r>
            <a:r>
              <a:rPr lang="ru-RU" sz="7200" b="1" dirty="0" err="1" smtClean="0"/>
              <a:t>Дальнегорский</a:t>
            </a:r>
            <a:r>
              <a:rPr lang="ru-RU" sz="7200" b="1" dirty="0" smtClean="0"/>
              <a:t> район!</a:t>
            </a:r>
            <a:endParaRPr lang="ru-RU" sz="72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992" y="3184488"/>
            <a:ext cx="2997185" cy="351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86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</a:pPr>
            <a:r>
              <a:rPr lang="ru-RU" sz="4400" b="1" dirty="0" smtClean="0">
                <a:solidFill>
                  <a:srgbClr val="4E3B30"/>
                </a:solidFill>
                <a:latin typeface="Franklin Gothic Book"/>
              </a:rPr>
              <a:t>«Нечто поразительное, удивляющее своей необычайностью».</a:t>
            </a:r>
            <a:r>
              <a:rPr lang="ru-RU" sz="4400" dirty="0" smtClean="0">
                <a:solidFill>
                  <a:srgbClr val="4E3B30"/>
                </a:solidFill>
                <a:latin typeface="Franklin Gothic Book"/>
              </a:rPr>
              <a:t> </a:t>
            </a:r>
            <a:endParaRPr lang="ru-RU" sz="4400" dirty="0">
              <a:solidFill>
                <a:srgbClr val="4E3B30"/>
              </a:solidFill>
              <a:latin typeface="Franklin Gothic Book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179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6302" y="3055009"/>
            <a:ext cx="6154142" cy="32001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499" y="5532437"/>
            <a:ext cx="10515600" cy="1325563"/>
          </a:xfrm>
        </p:spPr>
        <p:txBody>
          <a:bodyPr/>
          <a:lstStyle/>
          <a:p>
            <a:pPr algn="r"/>
            <a:r>
              <a:rPr lang="ru-RU" b="1" dirty="0" smtClean="0">
                <a:latin typeface="Arial Black" panose="020B0A04020102020204" pitchFamily="34" charset="0"/>
              </a:rPr>
              <a:t>Дальнегорск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85" y="551997"/>
            <a:ext cx="5928797" cy="59287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551997"/>
            <a:ext cx="621939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/>
              <a:t>Дальнегорский</a:t>
            </a:r>
            <a:r>
              <a:rPr lang="ru-RU" sz="4800" b="1" dirty="0" smtClean="0"/>
              <a:t> район </a:t>
            </a:r>
          </a:p>
          <a:p>
            <a:r>
              <a:rPr lang="ru-RU" sz="4800" b="1" dirty="0" smtClean="0"/>
              <a:t>на карте </a:t>
            </a:r>
          </a:p>
          <a:p>
            <a:r>
              <a:rPr lang="ru-RU" sz="4800" b="1" dirty="0" smtClean="0"/>
              <a:t>Приморского края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1449" y="344557"/>
            <a:ext cx="1339849" cy="156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58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1918" y="232891"/>
            <a:ext cx="10515600" cy="1325563"/>
          </a:xfrm>
        </p:spPr>
        <p:txBody>
          <a:bodyPr/>
          <a:lstStyle/>
          <a:p>
            <a:r>
              <a:rPr lang="ru-RU" dirty="0" smtClean="0"/>
              <a:t>Что вы знаете о Дальнегорске?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2469094" cy="1847248"/>
          </a:xfrm>
          <a:prstGeom prst="rect">
            <a:avLst/>
          </a:prstGeom>
        </p:spPr>
      </p:pic>
      <p:pic>
        <p:nvPicPr>
          <p:cNvPr id="5" name="Рисунок 4" descr="https://upload.wikimedia.org/wikipedia/commons/thumb/b/b6/Dalnegorsk._Chemical_enterprise_%28WR%29.tif/lossy-page1-300px-Dalnegorsk._Chemical_enterprise_%28WR%29.tif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258" y="1288584"/>
            <a:ext cx="2857500" cy="234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ownloads\Набережная_Дальнегорска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382" y="3903641"/>
            <a:ext cx="3543300" cy="265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314" y="4375817"/>
            <a:ext cx="2286198" cy="17131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9553" y="1595760"/>
            <a:ext cx="2450804" cy="32677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77404" y="489240"/>
            <a:ext cx="2639797" cy="35176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39642" y="4555358"/>
            <a:ext cx="3011685" cy="2005758"/>
          </a:xfrm>
          <a:prstGeom prst="rect">
            <a:avLst/>
          </a:prstGeom>
        </p:spPr>
      </p:pic>
      <p:pic>
        <p:nvPicPr>
          <p:cNvPr id="11" name="Рисунок 10" descr="Герб Дальнегорска — Википедия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6" y="290513"/>
            <a:ext cx="1192142" cy="1400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378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5083" y="535450"/>
            <a:ext cx="10515600" cy="1325563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Самую первую фотографию уникального природного явления сделал В. К. Арсеньев. После того, как к скалам пришла известность, они стали визитной карточкой Рудной Пристани и города Дальнегорска, а затем </a:t>
            </a:r>
            <a:r>
              <a:rPr lang="ru-RU" sz="2800" dirty="0" err="1"/>
              <a:t>Дальнегорского</a:t>
            </a:r>
            <a:r>
              <a:rPr lang="ru-RU" sz="2800" dirty="0"/>
              <a:t> района и всего Северного Приморья.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4068" y="1861013"/>
            <a:ext cx="6489942" cy="48615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" y="285078"/>
            <a:ext cx="969348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776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1700</Words>
  <Application>Microsoft Office PowerPoint</Application>
  <PresentationFormat>Широкоэкранный</PresentationFormat>
  <Paragraphs>113</Paragraphs>
  <Slides>59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7" baseType="lpstr">
      <vt:lpstr>Arial</vt:lpstr>
      <vt:lpstr>Arial Black</vt:lpstr>
      <vt:lpstr>Bahnschrift SemiCondensed</vt:lpstr>
      <vt:lpstr>Calibri</vt:lpstr>
      <vt:lpstr>Calibri Light</vt:lpstr>
      <vt:lpstr>Franklin Gothic Book</vt:lpstr>
      <vt:lpstr>Tahoma</vt:lpstr>
      <vt:lpstr>Тема Office</vt:lpstr>
      <vt:lpstr>7 чудес Дальнегорского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Дальнегорск</vt:lpstr>
      <vt:lpstr>Что вы знаете о Дальнегорске?</vt:lpstr>
      <vt:lpstr>Самую первую фотографию уникального природного явления сделал В. К. Арсеньев. После того, как к скалам пришла известность, они стали визитной карточкой Рудной Пристани и города Дальнегорска, а затем Дальнегорского района и всего Северного Приморья. </vt:lpstr>
      <vt:lpstr>Возраст острова приблизительно оценивают в 60 миллионов лет. Высота «старшей» скалы – 23 метра, второй – 15 метров. Казалось бы, просто скалы, но даже их окружила удивительная природа - мокрец, пырей, осока конский щавель, морская капута. </vt:lpstr>
      <vt:lpstr>Знамениты тем, что были изображены на тысячерублёвой купюре, имевшей хождение до 1997 г. </vt:lpstr>
      <vt:lpstr>Кекуры «Два брата»</vt:lpstr>
      <vt:lpstr>Кекуры «Два брата»</vt:lpstr>
      <vt:lpstr>Каменный «кальцитовый» гриб.</vt:lpstr>
      <vt:lpstr>Кальцитовый гриб, хранящийся в дальнегорском музейно-выставочном центре</vt:lpstr>
      <vt:lpstr>Дальнегорский музей камня по уровню своей коллекции стоит в одном ряду со знаменитыми музеями мира Уральским, Лондонским, Парижским и др.</vt:lpstr>
      <vt:lpstr>Кальцитовый гриб, хранящийся в дальнегорском музейно-выставочном центре, занесённый во все каталоги уникальных минералов.</vt:lpstr>
      <vt:lpstr>Кальцитовый гриб, хранящийся в дальнегорском музейно-выставочном центре</vt:lpstr>
      <vt:lpstr>Каменный «кальцитовый» гриб.</vt:lpstr>
      <vt:lpstr>Пещера “Чертовы Ворота“-памятник республиканского значения.</vt:lpstr>
      <vt:lpstr>Пещера “Чертовы Ворота“-памятник республиканского значения.</vt:lpstr>
      <vt:lpstr>Здесь обнаружены черепа людей, живших примерно 7 тысяч лет назад, а также предметы их быта.</vt:lpstr>
      <vt:lpstr>Предметы быта найденные в пещере.</vt:lpstr>
      <vt:lpstr>Пещера “Чертовы Ворота“-памятник республиканского значения.</vt:lpstr>
      <vt:lpstr>Пещера “Чертовы Ворота“-памятник республиканского значения.</vt:lpstr>
      <vt:lpstr>Пещера “Чертовы Ворота“-памятник республиканского значения.</vt:lpstr>
      <vt:lpstr>Озеро Васьковское.</vt:lpstr>
      <vt:lpstr>Озеро Васьковское является самым крупным глубоким в пределах района естественным хранилищем пресной воды.</vt:lpstr>
      <vt:lpstr>Площадь озера составляет 0,3 кв.км, глубина колеблется от 2 до 15 м, местами достигает 30 м.</vt:lpstr>
      <vt:lpstr>Озеро Васьковское.</vt:lpstr>
      <vt:lpstr>Озеро Васьковское.</vt:lpstr>
      <vt:lpstr>Озеро Васьковское.</vt:lpstr>
      <vt:lpstr>Озеро «Васьковское»</vt:lpstr>
      <vt:lpstr>Высота 611</vt:lpstr>
      <vt:lpstr>Высота 611</vt:lpstr>
      <vt:lpstr>Дальнегорск известен аномальными явлениями. В 1986 г. здесь, в черте города, на горе Известковой, более известной под названием «Высота 611», потерпел крушение неопознанный летающий объект.</vt:lpstr>
      <vt:lpstr>На месите падения обнаружено множество уникальных материалов неземного происхождения, которые при помощи современных технологий изготовить невозможно.</vt:lpstr>
      <vt:lpstr>Уникальных материалов неземного происхождения</vt:lpstr>
      <vt:lpstr>Высота 611</vt:lpstr>
      <vt:lpstr>Презентация PowerPoint</vt:lpstr>
      <vt:lpstr>Высота 611</vt:lpstr>
      <vt:lpstr>            Высота 611</vt:lpstr>
      <vt:lpstr>Синанчинский водопад</vt:lpstr>
      <vt:lpstr>Синанчинский водопад находится в нескольких километрах от д. Черемшаны вниз по течению р. Черёмуховой. </vt:lpstr>
      <vt:lpstr>Село начинается за двумя огромными тополями Максимовича.</vt:lpstr>
      <vt:lpstr>Реку здесь пересекает небольшой скалистый гребень, и река прорывается через него двумя раздельными струями воды шириной до 3 м, которые падают вниз в большой водоём водопадами 4-х метровой высоты.</vt:lpstr>
      <vt:lpstr>Вода здесь настолько прозрачная, что в глубоких ямах за порогами приобретает голубоватый оттенок. А ямы здесь знатные. </vt:lpstr>
      <vt:lpstr>Впечатляет не сам водопад, сколько его оправа из сопок, тайги и рыжих скал. Бывать здесь - одно удовольствие. Эту воду пьёшь, словно дышишь, а дышишь таёжным воздухом, словно пьёшь настой из ароматных трав. </vt:lpstr>
      <vt:lpstr>Синанчинский водопад</vt:lpstr>
      <vt:lpstr>Синанчинский водопад</vt:lpstr>
      <vt:lpstr>Заказник «Черные скалы»</vt:lpstr>
      <vt:lpstr>Заказник «Черные скалы». Скала «Белая Церковь»</vt:lpstr>
      <vt:lpstr>Заказник  «Черные скалы»</vt:lpstr>
      <vt:lpstr>Заказник «Черные скалы»</vt:lpstr>
      <vt:lpstr>Заказник  «Черные скалы»</vt:lpstr>
      <vt:lpstr>Заказник «Черные скалы». Скала «Белая Церковь».</vt:lpstr>
      <vt:lpstr>Презентация PowerPoint</vt:lpstr>
      <vt:lpstr>Презентация PowerPoint</vt:lpstr>
      <vt:lpstr>Знай свой край! Знай свой Дальнегорский район!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чудес Дальнегорска</dc:title>
  <dc:creator>User</dc:creator>
  <cp:lastModifiedBy>User</cp:lastModifiedBy>
  <cp:revision>38</cp:revision>
  <cp:lastPrinted>2023-04-19T11:41:21Z</cp:lastPrinted>
  <dcterms:created xsi:type="dcterms:W3CDTF">2020-09-20T02:59:11Z</dcterms:created>
  <dcterms:modified xsi:type="dcterms:W3CDTF">2023-07-06T15:05:01Z</dcterms:modified>
</cp:coreProperties>
</file>