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63" r:id="rId4"/>
    <p:sldId id="264" r:id="rId5"/>
    <p:sldId id="265" r:id="rId6"/>
    <p:sldId id="266" r:id="rId7"/>
    <p:sldId id="259" r:id="rId8"/>
    <p:sldId id="285" r:id="rId9"/>
    <p:sldId id="284" r:id="rId10"/>
    <p:sldId id="286" r:id="rId11"/>
    <p:sldId id="287" r:id="rId12"/>
    <p:sldId id="288" r:id="rId13"/>
    <p:sldId id="289" r:id="rId14"/>
    <p:sldId id="275" r:id="rId15"/>
    <p:sldId id="276" r:id="rId16"/>
    <p:sldId id="274" r:id="rId17"/>
    <p:sldId id="278" r:id="rId18"/>
    <p:sldId id="280" r:id="rId19"/>
    <p:sldId id="279" r:id="rId20"/>
    <p:sldId id="283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81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3814C-267D-44C6-A2E7-4E71F883A28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0F071-0C3D-47EC-966D-A4E24ED9CD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61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0F071-0C3D-47EC-966D-A4E24ED9CD3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043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6379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7286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1312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9522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9025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3872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4478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5805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5758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4504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812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A000"/>
            </a:gs>
            <a:gs pos="23000">
              <a:srgbClr val="FFFF00"/>
            </a:gs>
            <a:gs pos="9000">
              <a:srgbClr val="FFFF00"/>
            </a:gs>
            <a:gs pos="40000">
              <a:srgbClr val="F8E818"/>
            </a:gs>
            <a:gs pos="100000">
              <a:srgbClr val="FFF200"/>
            </a:gs>
            <a:gs pos="87000">
              <a:srgbClr val="FFFF00"/>
            </a:gs>
            <a:gs pos="84000">
              <a:srgbClr val="FFFF00"/>
            </a:gs>
            <a:gs pos="6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1DCB4-CC2A-453D-908D-C597EEDFAFE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F9293-D7CF-417C-8BDE-CA859A3816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902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52000"/>
                <a:lumMod val="60000"/>
                <a:lumOff val="40000"/>
              </a:srgbClr>
            </a:gs>
            <a:gs pos="100000">
              <a:srgbClr val="FFA000"/>
            </a:gs>
            <a:gs pos="23000">
              <a:srgbClr val="FFFF00"/>
            </a:gs>
            <a:gs pos="9000">
              <a:srgbClr val="FFFF00"/>
            </a:gs>
            <a:gs pos="40000">
              <a:srgbClr val="F8E818"/>
            </a:gs>
            <a:gs pos="100000">
              <a:srgbClr val="FFF200"/>
            </a:gs>
            <a:gs pos="87000">
              <a:srgbClr val="FFFF00"/>
            </a:gs>
            <a:gs pos="84000">
              <a:srgbClr val="FFFF00"/>
            </a:gs>
            <a:gs pos="6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586670" y="4365104"/>
            <a:ext cx="3929062" cy="2185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работу: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обучающийся 7 класса </a:t>
            </a:r>
            <a:r>
              <a:rPr lang="ru-RU" sz="1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Мамалимов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Владислав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Путина Ю.К.</a:t>
            </a: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611560" y="2428868"/>
            <a:ext cx="806074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Номинация: «Экология и здоровье»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Научно-исследовательская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                   Тема: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мёда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обнаружения его фальсификации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759" y="1073334"/>
            <a:ext cx="534289" cy="493757"/>
          </a:xfrm>
          <a:prstGeom prst="rect">
            <a:avLst/>
          </a:prstGeom>
        </p:spPr>
      </p:pic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714348" y="357166"/>
            <a:ext cx="75723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общеобразовательное учреждение  «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Нижнесанарская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СОШ»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Троицкий муниципальный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Челябинской области.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500306"/>
            <a:ext cx="467514" cy="432048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643042" y="1357297"/>
            <a:ext cx="57150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Районная научно-исследовательская конференция по       общеобразовательным предметам «Мир без границ» для   обучающихся 3-11 классов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0127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Определение влажности меда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ПК\Desktop\Новая папка (2)\20210405_16101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3900486" cy="37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ПК\Desktop\Новая папка (2)\20210405_16101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71612"/>
            <a:ext cx="40386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Определение влажности меда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К\Desktop\Новая папка (2)\20210405_1610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278" y="1986583"/>
            <a:ext cx="5939444" cy="375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Определение консистенции меда</a:t>
            </a:r>
            <a:endParaRPr lang="ru-RU" sz="2800" dirty="0"/>
          </a:p>
        </p:txBody>
      </p:sp>
      <p:pic>
        <p:nvPicPr>
          <p:cNvPr id="5" name="Содержимое 4" descr="C:\Users\ПК\Desktop\Новая папка (2)\20210405_16141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97914" y="1873733"/>
            <a:ext cx="4167992" cy="384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ПК\Desktop\Новая папка (2)\20210405_16132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595798" y="1523210"/>
            <a:ext cx="41434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 консистенции меда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К\Desktop\Новая папка (2)\20210405_1614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650910" y="1745259"/>
            <a:ext cx="38421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Органолептическое исследование: </a:t>
            </a:r>
          </a:p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консистенции, вкуса и запаха мёда.</a:t>
            </a:r>
          </a:p>
          <a:p>
            <a:pPr lvl="0" algn="ctr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214422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Физико-химическое  исследование: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2880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Фальсификация мёда: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а) определение крахмальной патоки.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определение добавления сахарного сиропа методом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микроскопирования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108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869" y="40193"/>
            <a:ext cx="8933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Фальсификация мёда:   определение добавления сахарного сиропа методом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микроскопирования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57752" y="1571612"/>
            <a:ext cx="3707703" cy="25717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28596" y="1571612"/>
            <a:ext cx="3837441" cy="257764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78" y="5013176"/>
            <a:ext cx="1487487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142976" y="1714488"/>
            <a:ext cx="2232248" cy="535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8596" y="1643050"/>
            <a:ext cx="3528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п</a:t>
            </a:r>
            <a:r>
              <a:rPr lang="ru-RU" sz="1600" dirty="0" smtClean="0"/>
              <a:t>ыльцевое зерно </a:t>
            </a:r>
          </a:p>
          <a:p>
            <a:pPr algn="ctr"/>
            <a:r>
              <a:rPr lang="ru-RU" sz="1600" dirty="0" smtClean="0"/>
              <a:t>медоносного растения 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1714488"/>
            <a:ext cx="2012399" cy="2772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786314" y="1643050"/>
            <a:ext cx="24084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</a:rPr>
              <a:t>к</a:t>
            </a:r>
            <a:r>
              <a:rPr lang="ru-RU" sz="1600" dirty="0" smtClean="0">
                <a:solidFill>
                  <a:prstClr val="black"/>
                </a:solidFill>
              </a:rPr>
              <a:t>ристаллы сахарозы 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706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29560958"/>
              </p:ext>
            </p:extLst>
          </p:nvPr>
        </p:nvGraphicFramePr>
        <p:xfrm>
          <a:off x="539552" y="941088"/>
          <a:ext cx="8064896" cy="5362956"/>
        </p:xfrm>
        <a:graphic>
          <a:graphicData uri="http://schemas.openxmlformats.org/drawingml/2006/table">
            <a:tbl>
              <a:tblPr firstRow="1" firstCol="1" bandRow="1"/>
              <a:tblGrid>
                <a:gridCol w="2066453"/>
                <a:gridCol w="1823579"/>
                <a:gridCol w="2087432"/>
                <a:gridCol w="2087432"/>
              </a:tblGrid>
              <a:tr h="27532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органолептические показатели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образцы мёда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3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желтый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янтарно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-коричневый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светло-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желтый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Консистенция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вязкий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началом кристаллизации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жидкий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кристаллизованный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Аромат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ярко выраженный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медовый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слабо выраженный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Вкус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ярко выраженный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специфичный терпкий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привкус сахарного сиропа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9552" y="404664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органолептического исследования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5661248"/>
            <a:ext cx="1065654" cy="10896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2086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282518"/>
              </p:ext>
            </p:extLst>
          </p:nvPr>
        </p:nvGraphicFramePr>
        <p:xfrm>
          <a:off x="671100" y="1340768"/>
          <a:ext cx="8064896" cy="4570837"/>
        </p:xfrm>
        <a:graphic>
          <a:graphicData uri="http://schemas.openxmlformats.org/drawingml/2006/table">
            <a:tbl>
              <a:tblPr firstRow="1" firstCol="1" bandRow="1"/>
              <a:tblGrid>
                <a:gridCol w="2134139"/>
                <a:gridCol w="1972475"/>
                <a:gridCol w="1979141"/>
                <a:gridCol w="1979141"/>
              </a:tblGrid>
              <a:tr h="28323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признаки фальсификации мёда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образцы мёда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крахмальной патоки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обнаружено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обнаружено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обнаружено</a:t>
                      </a:r>
                      <a:endParaRPr lang="ru-RU" sz="1800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сахарного сиропа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определялось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определялось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обнаружены </a:t>
                      </a:r>
                      <a:r>
                        <a:rPr lang="ru-RU" sz="18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кристаллы сахарозы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(кубической формы)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404664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признаков фальсификации мёда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6021288"/>
            <a:ext cx="8064896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" algn="r">
              <a:lnSpc>
                <a:spcPct val="115000"/>
              </a:lnSpc>
              <a:spcAft>
                <a:spcPts val="60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*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определяется только в закристаллизованных (засахаренных) образцах мёда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61" y="5673705"/>
            <a:ext cx="106045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9397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3366" y="590081"/>
            <a:ext cx="2257140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365" y="2708920"/>
            <a:ext cx="225714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91694" y="4850547"/>
            <a:ext cx="2238811" cy="192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86565" y="590082"/>
            <a:ext cx="6377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Образец мёда №1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желтого цвета, вязкий с началом кристаллизации, с ярко выраженным запахом и вкусом.  Крахмальной патоки в мёде не обнаружено.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9065" y="2708920"/>
            <a:ext cx="6393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Образец мёда №2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янтарно-коричневый, жидкий, со специфичным терпким вкусом и медовым ароматом. Крахмальной патоки в мёде не обнаружено. При рассматривании образца под микроскопом было найдено пыльцевое зерно цветочного растения.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6564" y="4850547"/>
            <a:ext cx="63779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Образец мёда №3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ярко желтый, кристаллизованный, со слабо выраженным ароматом, с привкусом сахарного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сиропа.В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составе мёда обнаружена крахмальная патока. При рассматривании образца под микроскопом обнаружены кристаллы сахарозы.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695" y="104313"/>
            <a:ext cx="5144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 ИССЛЕДОВАНИЯ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061065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итоге работы :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ru-RU" sz="1000" b="1" dirty="0"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60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была создана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презентация «Экспертиза мёда и способы обнаружения его фальсификации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»;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ru-RU" sz="10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 на основе полученной информации были составлены таблицы: 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«Результаты органолептического исследования» 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«Результаты физико-химического исследования»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«Результаты выявления признаков фальсификации мёда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ru-RU" sz="10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 были получены фотографии кристаллов сахарозы и пыльцы цветочных растений в образцах мёда.</a:t>
            </a:r>
            <a:endParaRPr lang="ru-RU" sz="2400" dirty="0">
              <a:ea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5429264"/>
            <a:ext cx="1362079" cy="1303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66730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404664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мед вы мне продали! Это, скорее, жженый сахар!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ведь на банке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«Мед липовый»				    (Анекдот)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74348" y="1327994"/>
            <a:ext cx="8229600" cy="15449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  <a:endParaRPr lang="ru-RU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мёд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«липового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45224"/>
            <a:ext cx="1231550" cy="12592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856" y="2570270"/>
            <a:ext cx="5256584" cy="3942438"/>
          </a:xfrm>
          <a:prstGeom prst="rect">
            <a:avLst/>
          </a:prstGeom>
          <a:effectLst>
            <a:outerShdw blurRad="381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02006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исследования, использованная в процессе реализации данной исследовательской работы, может применяться для оценки доброкачественности мёда.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выполненной работы могут быть использованы на уроках в общеобразовательной школе 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данного исследования способствует интеграции знаний обучающихся по биологии, физике, химии.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умения, приобретенные в процессе реализации работы, могут способствовать более осознанному выбору обучающимися будущей профессии: биолог, ветеринарный врач, инженер-технолог пищевой промышленности.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257940" cy="857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Литература и интернет-ресурсы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Аганин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 «Ветеринарно-санитарная экспертиза мёда» М: изд-во ВНИИВ, 1987.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Боровков М. Ф., Фролов В. П., Серко С. А.  «Ветеринарно-санитарная экспертиза с основами технологии и стандартизации продуктов животноводства»  М: изд-во Лань, 2007.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https://ru.wikipedia.org/wiki/%CC%B8%E4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http://honeylake.ru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http://24medok.ru/swoystwa_med/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http://www.beehoney.kz/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http://tinref.ru/knigi/000_kulinarknigi/000_med_dar_prirodi/000.htm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586670" y="4365104"/>
            <a:ext cx="3929062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611560" y="2214554"/>
            <a:ext cx="80607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2410127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143000"/>
            <a:ext cx="8229600" cy="44291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Font typeface="Arial" panose="020B0604020202020204" pitchFamily="34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1651"/>
            <a:ext cx="878497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</a:p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Мёд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наиболее часто фальсифицируемых продуктов. При этом встречаются все виды фальсификации, но наиболее распространенная – ассортиментная.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Ассортиментная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фальсификация проводится с использованием различных заменителей: пищевых (мука, манная крупа, крахмал, сахарный сироп. Крахмальная или глюкозная патока, желатин, сахарин, глицерин, падевый или искусственный мед, добавляемый в цветочный, вода) и непищевых (мел, гипс, известь, алебастр, древесные опилки).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возможно добавление в мёд нового урожая старого мёда или так называемого «одуванчикового» мёда (варенья из цветов одуванчика, по внешнему виду схожего с мёдом). 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решили выяснить, как покупатель может отличить настоящий мёд от «липового».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214818"/>
            <a:ext cx="850112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мёда и способы обнаружения его фальсификации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качества мёда.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929199"/>
            <a:ext cx="87221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проведения исследований качества мёда;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органолептические свойства мёда (цвет, запах, вкус, консистенция)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физико-химические свойства мёда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влажность)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фальсификации мёда (наличие в мёде крахмальной патоки и сахарного сиропа)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46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7380" y="188640"/>
            <a:ext cx="8512815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7380" y="1857364"/>
            <a:ext cx="842493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применяемые в ходе реализации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/>
                <a:ea typeface="Arial Unicode MS"/>
              </a:rPr>
              <a:t>обзор </a:t>
            </a:r>
            <a:r>
              <a:rPr lang="ru-RU" sz="2000" dirty="0" smtClean="0">
                <a:latin typeface="Times New Roman"/>
                <a:ea typeface="Arial Unicode MS"/>
              </a:rPr>
              <a:t> литературы</a:t>
            </a:r>
            <a:r>
              <a:rPr lang="ru-RU" sz="2000" dirty="0">
                <a:latin typeface="Times New Roman"/>
                <a:ea typeface="Arial Unicode MS"/>
              </a:rPr>
              <a:t>;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Arial Unicode MS"/>
              </a:rPr>
              <a:t>анализ собранной информации; 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Arial Unicode MS"/>
              </a:rPr>
              <a:t>просмотр телепередач, видеороликов;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Arial Unicode MS"/>
              </a:rPr>
              <a:t>наблюдение;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Arial Unicode MS"/>
              </a:rPr>
              <a:t>эксперимент;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Arial Unicode MS"/>
              </a:rPr>
              <a:t>метод </a:t>
            </a:r>
            <a:r>
              <a:rPr lang="ru-RU" sz="2000" dirty="0" err="1">
                <a:latin typeface="Times New Roman"/>
                <a:ea typeface="Arial Unicode MS"/>
              </a:rPr>
              <a:t>микроскопирования</a:t>
            </a:r>
            <a:r>
              <a:rPr lang="ru-RU" sz="2000" dirty="0">
                <a:latin typeface="Times New Roman"/>
                <a:ea typeface="Arial Unicode MS"/>
              </a:rPr>
              <a:t>.</a:t>
            </a:r>
            <a:endParaRPr lang="ru-RU" sz="2000" dirty="0"/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5124796"/>
            <a:ext cx="1519883" cy="1554072"/>
          </a:xfrm>
          <a:prstGeom prst="rect">
            <a:avLst/>
          </a:prstGeom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785794"/>
            <a:ext cx="8715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Объект наблюдения: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мёд.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8903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81937" y="980728"/>
            <a:ext cx="3555643" cy="268914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81938" y="3916822"/>
            <a:ext cx="3555644" cy="266673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321" y="998847"/>
            <a:ext cx="3575276" cy="2681456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321" y="3902097"/>
            <a:ext cx="3575276" cy="2681458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3995936" y="2751400"/>
            <a:ext cx="1368152" cy="2096777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40349" y="272841"/>
            <a:ext cx="6839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мёд настоящий?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75955" y="2751400"/>
            <a:ext cx="1008113" cy="193899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3445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9330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входит в состав мёда?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960" y="764704"/>
            <a:ext cx="808499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мёда: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65-80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углеводов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(глюкоза, фруктоза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15-20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7-15% других веществ.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4-5%  белка.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2936"/>
            <a:ext cx="936104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Нами было проведено исследование трёх различных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торговых марок мёда…</a:t>
            </a: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                                        № 2                                        № 3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073717" y="4391821"/>
            <a:ext cx="2834479" cy="22670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289057" y="4391819"/>
            <a:ext cx="2633870" cy="22670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88908" y="4391819"/>
            <a:ext cx="2952125" cy="22670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907" y="134618"/>
            <a:ext cx="576064" cy="532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908720"/>
            <a:ext cx="576064" cy="5323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960" y="764704"/>
            <a:ext cx="576064" cy="532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4108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457200" y="470634"/>
            <a:ext cx="8229600" cy="8683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вкуса, запаха, консистенции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-21703" y="1402337"/>
            <a:ext cx="9165704" cy="44068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endParaRPr lang="ru-RU" alt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71471" y="1268760"/>
            <a:ext cx="8143933" cy="440688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266" y="107644"/>
            <a:ext cx="566390" cy="5234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790" y="5276119"/>
            <a:ext cx="1371890" cy="1402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5286388"/>
            <a:ext cx="1371890" cy="1402750"/>
          </a:xfrm>
          <a:prstGeom prst="rect">
            <a:avLst/>
          </a:prstGeom>
        </p:spPr>
      </p:pic>
      <p:pic>
        <p:nvPicPr>
          <p:cNvPr id="13" name="Рисунок 12" descr="C:\Users\ПК\Desktop\Новая папка (2)\20210405_1554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9260" y="1357043"/>
            <a:ext cx="5645480" cy="414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65134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Лабораторный анализ: качественная реакция с хлоридом бария</a:t>
            </a:r>
            <a:endParaRPr lang="ru-RU" sz="2800" dirty="0"/>
          </a:p>
        </p:txBody>
      </p:sp>
      <p:pic>
        <p:nvPicPr>
          <p:cNvPr id="4" name="Содержимое 3" descr="C:\Users\ПК\Desktop\Новая папка (2)\20210405_1601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71041" y="1486554"/>
            <a:ext cx="4401916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Лабораторный анализ: качественная реакция с йодом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К\Desktop\Новая папка (2)\20210405_1601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71042" y="1129366"/>
            <a:ext cx="4330477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919</TotalTime>
  <Words>775</Words>
  <Application>Microsoft Office PowerPoint</Application>
  <PresentationFormat>Экран (4:3)</PresentationFormat>
  <Paragraphs>187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Лабораторный анализ: качественная реакция с хлоридом бария</vt:lpstr>
      <vt:lpstr>Лабораторный анализ: качественная реакция с йодом</vt:lpstr>
      <vt:lpstr>Определение влажности меда</vt:lpstr>
      <vt:lpstr>Определение влажности меда</vt:lpstr>
      <vt:lpstr>Определение консистенции меда</vt:lpstr>
      <vt:lpstr>Определение консистенции меда</vt:lpstr>
      <vt:lpstr>Слайд 14</vt:lpstr>
      <vt:lpstr>Слайд 15</vt:lpstr>
      <vt:lpstr>Слайд 16</vt:lpstr>
      <vt:lpstr>Слайд 17</vt:lpstr>
      <vt:lpstr>Слайд 18</vt:lpstr>
      <vt:lpstr>Слайд 19</vt:lpstr>
      <vt:lpstr>Выводы:</vt:lpstr>
      <vt:lpstr>Литература и интернет-ресурсы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Annie-1311</dc:creator>
  <cp:lastModifiedBy>ПК</cp:lastModifiedBy>
  <cp:revision>83</cp:revision>
  <dcterms:created xsi:type="dcterms:W3CDTF">2014-09-19T17:50:14Z</dcterms:created>
  <dcterms:modified xsi:type="dcterms:W3CDTF">2021-04-13T13:55:49Z</dcterms:modified>
</cp:coreProperties>
</file>