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ort-control.ru/index.php?go=Content&amp;id=17" TargetMode="External"/><Relationship Id="rId7" Type="http://schemas.openxmlformats.org/officeDocument/2006/relationships/hyperlink" Target="http://ggym.ru/view_post.php?id=540" TargetMode="External"/><Relationship Id="rId2" Type="http://schemas.openxmlformats.org/officeDocument/2006/relationships/hyperlink" Target="https://medinfo.social/reanimatsiya-uhod_907/opredelenie-pulsa-50052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sektascience.com/articles/health/puls-control/" TargetMode="External"/><Relationship Id="rId5" Type="http://schemas.openxmlformats.org/officeDocument/2006/relationships/hyperlink" Target="https://serdce5.ru/other/kak-trenirovat-serdechnuyu-myshtsu.html" TargetMode="External"/><Relationship Id="rId4" Type="http://schemas.openxmlformats.org/officeDocument/2006/relationships/hyperlink" Target="http://soulofsport.ru/puls-pri-zanyatii-sportom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ха\Pictures\жду\ЗАКАЗЫ\мои заказы\приход\2e27ccf3600f11b5ca8ffcf03e20a04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3289" y="0"/>
            <a:ext cx="9210687" cy="686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43289" y="72254"/>
            <a:ext cx="916739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</a:rPr>
              <a:t>Муниципальное </a:t>
            </a:r>
            <a:r>
              <a:rPr lang="ru-RU" sz="2200" b="1" dirty="0" smtClean="0">
                <a:solidFill>
                  <a:schemeClr val="bg1"/>
                </a:solidFill>
              </a:rPr>
              <a:t>бюджетное </a:t>
            </a:r>
            <a:r>
              <a:rPr lang="ru-RU" sz="2200" b="1" dirty="0">
                <a:solidFill>
                  <a:schemeClr val="bg1"/>
                </a:solidFill>
              </a:rPr>
              <a:t>общеобразовательное учреждение «Нижнесанарская средняя общеобразовательная школа»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Индивидуальный </a:t>
            </a:r>
            <a:r>
              <a:rPr lang="ru-RU" sz="3600" b="1" dirty="0">
                <a:solidFill>
                  <a:schemeClr val="bg1"/>
                </a:solidFill>
              </a:rPr>
              <a:t>исследовательский проект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</a:rPr>
              <a:t>по </a:t>
            </a:r>
            <a:r>
              <a:rPr lang="ru-RU" sz="3600" b="1" dirty="0" smtClean="0">
                <a:solidFill>
                  <a:schemeClr val="bg1"/>
                </a:solidFill>
              </a:rPr>
              <a:t>биологии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>
                <a:solidFill>
                  <a:schemeClr val="bg1"/>
                </a:solidFill>
              </a:rPr>
              <a:t>на тему: 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</a:rPr>
              <a:t>«От чего зависит частота пульса»</a:t>
            </a:r>
          </a:p>
          <a:p>
            <a:endParaRPr lang="ru-RU" sz="3200" b="1" dirty="0" smtClean="0">
              <a:solidFill>
                <a:schemeClr val="bg1"/>
              </a:solidFill>
            </a:endParaRPr>
          </a:p>
          <a:p>
            <a:endParaRPr lang="ru-RU" sz="3200" b="1" dirty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                                                   Автор </a:t>
            </a:r>
            <a:r>
              <a:rPr lang="ru-RU" sz="2000" b="1" dirty="0">
                <a:solidFill>
                  <a:schemeClr val="bg1"/>
                </a:solidFill>
              </a:rPr>
              <a:t>проекта: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                                                   Игнатьева Виктория Павловна,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                                                   обучающаяся </a:t>
            </a:r>
            <a:r>
              <a:rPr lang="ru-RU" sz="2000" b="1" dirty="0">
                <a:solidFill>
                  <a:schemeClr val="bg1"/>
                </a:solidFill>
              </a:rPr>
              <a:t>8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класса, </a:t>
            </a:r>
            <a:r>
              <a:rPr lang="ru-RU" sz="2000" b="1" dirty="0" smtClean="0">
                <a:solidFill>
                  <a:schemeClr val="bg1"/>
                </a:solidFill>
              </a:rPr>
              <a:t>14 </a:t>
            </a:r>
            <a:r>
              <a:rPr lang="ru-RU" sz="2000" b="1" dirty="0">
                <a:solidFill>
                  <a:schemeClr val="bg1"/>
                </a:solidFill>
              </a:rPr>
              <a:t>лет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                  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</a:rPr>
              <a:t>                         Наставник </a:t>
            </a:r>
            <a:r>
              <a:rPr lang="ru-RU" sz="2000" b="1" dirty="0">
                <a:solidFill>
                  <a:schemeClr val="bg1"/>
                </a:solidFill>
              </a:rPr>
              <a:t>проекта: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                   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</a:rPr>
              <a:t>                        Путина Юлия </a:t>
            </a:r>
            <a:r>
              <a:rPr lang="ru-RU" sz="2000" b="1" dirty="0" err="1" smtClean="0">
                <a:solidFill>
                  <a:schemeClr val="bg1"/>
                </a:solidFill>
              </a:rPr>
              <a:t>Климентьевна</a:t>
            </a:r>
            <a:r>
              <a:rPr lang="ru-RU" sz="2000" b="1" dirty="0" smtClean="0">
                <a:solidFill>
                  <a:schemeClr val="bg1"/>
                </a:solidFill>
              </a:rPr>
              <a:t>, </a:t>
            </a:r>
            <a:endParaRPr lang="ru-RU" sz="2000" b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                   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</a:rPr>
              <a:t>                         учитель биологии и химии                                                                     </a:t>
            </a:r>
            <a:endParaRPr lang="ru-RU" sz="2000" b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                                                                           </a:t>
            </a:r>
            <a:endParaRPr lang="ru-RU" sz="2400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с. Нижняя Санарка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2018-2019 </a:t>
            </a:r>
            <a:r>
              <a:rPr lang="ru-RU" sz="2000" b="1" dirty="0">
                <a:solidFill>
                  <a:schemeClr val="bg1"/>
                </a:solidFill>
              </a:rPr>
              <a:t>уч.год</a:t>
            </a:r>
          </a:p>
        </p:txBody>
      </p:sp>
    </p:spTree>
    <p:extLst>
      <p:ext uri="{BB962C8B-B14F-4D97-AF65-F5344CB8AC3E}">
        <p14:creationId xmlns:p14="http://schemas.microsoft.com/office/powerpoint/2010/main" xmlns="" val="150653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Натаха\Pictures\жду\ЗАКАЗЫ\мои заказы\приход\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51723"/>
            <a:ext cx="2888131" cy="19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59882179"/>
              </p:ext>
            </p:extLst>
          </p:nvPr>
        </p:nvGraphicFramePr>
        <p:xfrm>
          <a:off x="179512" y="151723"/>
          <a:ext cx="6984776" cy="1388872"/>
        </p:xfrm>
        <a:graphic>
          <a:graphicData uri="http://schemas.openxmlformats.org/drawingml/2006/table">
            <a:tbl>
              <a:tblPr/>
              <a:tblGrid>
                <a:gridCol w="1491829"/>
                <a:gridCol w="851620"/>
                <a:gridCol w="851620"/>
                <a:gridCol w="1058548"/>
                <a:gridCol w="851620"/>
                <a:gridCol w="953216"/>
                <a:gridCol w="926323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Пульс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Вова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Глеб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Кирилл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Настя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Алина К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Алина Б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ЧСС в покое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7679110" cy="4486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3626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5499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73748"/>
            <a:ext cx="5499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88224" y="265372"/>
            <a:ext cx="18722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БЕГ</a:t>
            </a:r>
          </a:p>
        </p:txBody>
      </p:sp>
    </p:spTree>
    <p:extLst>
      <p:ext uri="{BB962C8B-B14F-4D97-AF65-F5344CB8AC3E}">
        <p14:creationId xmlns:p14="http://schemas.microsoft.com/office/powerpoint/2010/main" xmlns="" val="319499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5900"/>
            <a:ext cx="5499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430024"/>
            <a:ext cx="5499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41430" y="215900"/>
            <a:ext cx="26366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ОТЖИМАНИЯ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96248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5900"/>
            <a:ext cx="5499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457201"/>
            <a:ext cx="5499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40152" y="215900"/>
            <a:ext cx="26320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ПРИСЕДАНИЯ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333065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5900"/>
            <a:ext cx="5499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436394"/>
            <a:ext cx="5499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09917" y="233638"/>
            <a:ext cx="30941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ПОДТЯГИВАНИЯ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401360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6348"/>
            <a:ext cx="5499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49" y="3549538"/>
            <a:ext cx="5499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99100" y="2505256"/>
            <a:ext cx="3491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Рисунок 1. </a:t>
            </a:r>
            <a:r>
              <a:rPr lang="ru-RU" dirty="0"/>
              <a:t>Сравнительный анализ ЧСС </a:t>
            </a:r>
            <a:r>
              <a:rPr lang="ru-RU" dirty="0" smtClean="0"/>
              <a:t>участников непосредственно </a:t>
            </a:r>
            <a:r>
              <a:rPr lang="ru-RU" dirty="0"/>
              <a:t>после нагрузки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51238" y="5562309"/>
            <a:ext cx="34658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Рисунок 2.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Сравнительный анализ восстановления ЧСС </a:t>
            </a:r>
            <a:r>
              <a:rPr lang="ru-RU" dirty="0" smtClean="0"/>
              <a:t>участников через </a:t>
            </a:r>
            <a:r>
              <a:rPr lang="ru-RU" dirty="0"/>
              <a:t>2 минуты после нагрузки</a:t>
            </a:r>
          </a:p>
        </p:txBody>
      </p:sp>
    </p:spTree>
    <p:extLst>
      <p:ext uri="{BB962C8B-B14F-4D97-AF65-F5344CB8AC3E}">
        <p14:creationId xmlns:p14="http://schemas.microsoft.com/office/powerpoint/2010/main" xmlns="" val="323518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36496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      </a:t>
            </a:r>
            <a:r>
              <a:rPr lang="ru-RU" sz="2200" dirty="0"/>
              <a:t> </a:t>
            </a:r>
            <a:r>
              <a:rPr lang="ru-RU" sz="2200" dirty="0" smtClean="0"/>
              <a:t>                                            </a:t>
            </a:r>
            <a:r>
              <a:rPr lang="ru-RU" sz="2800" b="1" dirty="0">
                <a:solidFill>
                  <a:srgbClr val="FF0000"/>
                </a:solidFill>
              </a:rPr>
              <a:t>В</a:t>
            </a:r>
            <a:r>
              <a:rPr lang="ru-RU" sz="2800" b="1" dirty="0" smtClean="0">
                <a:solidFill>
                  <a:srgbClr val="FF0000"/>
                </a:solidFill>
              </a:rPr>
              <a:t>ыводы</a:t>
            </a:r>
            <a:r>
              <a:rPr lang="ru-RU" sz="2200" dirty="0">
                <a:solidFill>
                  <a:srgbClr val="FF0000"/>
                </a:solidFill>
              </a:rPr>
              <a:t>: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1. </a:t>
            </a:r>
            <a:r>
              <a:rPr lang="ru-RU" sz="2200" dirty="0"/>
              <a:t>При физических нагрузках частота сердечных сокращений увеличивается, причем прямо пропорционально величине нагрузок. Чем большую физическую работу выполняет организм, тем быстрее пульс. </a:t>
            </a:r>
          </a:p>
          <a:p>
            <a:r>
              <a:rPr lang="ru-RU" sz="2200" dirty="0"/>
              <a:t>Таким образом, гипотеза, высказанная мною до начала эксперимента полностью подтвердилась.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2. </a:t>
            </a:r>
            <a:r>
              <a:rPr lang="ru-RU" sz="2200" dirty="0"/>
              <a:t>После прекращения физических нагрузок среднее арифметическое ЧСС участников постепенно уменьшалась и становилась примерно 76 ударов в минуту, что достаточно близко к показателям ЧСС в покое – 71,5 ударов в минуту. 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3. </a:t>
            </a:r>
            <a:r>
              <a:rPr lang="ru-RU" sz="2200" dirty="0"/>
              <a:t>Данные о том, что ЧСС у мальчиков реже, чем у девочек в моей работе не подтвердились.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4. </a:t>
            </a:r>
            <a:r>
              <a:rPr lang="ru-RU" sz="2200" dirty="0"/>
              <a:t>Заболевания сердечно-сосудистой системы – одна из самых частых причин преждевременной смерти в современном обществе. Пульс у подростков должен измеряться регулярно, особенно при физических нагрузках, так как именно он является главным показателем нормальной работы сердца. Любые отклонения от нормы могут свидетельствовать о развитии патологий, нуждающихся в срочном лечении. </a:t>
            </a:r>
          </a:p>
        </p:txBody>
      </p:sp>
    </p:spTree>
    <p:extLst>
      <p:ext uri="{BB962C8B-B14F-4D97-AF65-F5344CB8AC3E}">
        <p14:creationId xmlns:p14="http://schemas.microsoft.com/office/powerpoint/2010/main" xmlns="" val="130765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 Список литературы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7637"/>
            <a:ext cx="878497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602740" algn="l"/>
              </a:tabLs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1. Галкин В.А.. Внутренние болезни с уходом за больными и основами патологии. М.; Медицина, 1976г. с.159 </a:t>
            </a:r>
          </a:p>
          <a:p>
            <a:pPr>
              <a:tabLst>
                <a:tab pos="1602740" algn="l"/>
              </a:tabLs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Заликина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 Л.С. Учебное пособие по общему уходу за больными.-2-е издание. М.; Медицина, 1979г.  – с.201 – 203 или </a:t>
            </a:r>
            <a:r>
              <a:rPr lang="ru-RU" sz="20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https://medinfo.social/reanimatsiya-uhod_907/opredelenie-pulsa-50052.html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602740" algn="l"/>
              </a:tabLs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0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http://www.sport-control.ru/index.php?go=Content&amp;id=17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602740" algn="l"/>
              </a:tabLs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20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http://soulofsport.ru/puls-pri-zanyatii-sportom/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602740" algn="l"/>
              </a:tabLs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20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https://serdce5.ru/other/kak-trenirovat-serdechnuyu-myshtsu.html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602740" algn="l"/>
              </a:tabLs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ru-RU" sz="20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https://sektascience.com/articles/health/puls-control/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602740" algn="l"/>
              </a:tabLs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lang="ru-RU" sz="2000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http://ggym.ru/view_post.php?id=540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60274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517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Натаха\Pictures\жду\ЗАКАЗЫ\мои заказы\приход\tahikardija-pri-normalnom-davlenii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963" y="372546"/>
            <a:ext cx="6667500" cy="57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04256" y="5726940"/>
            <a:ext cx="56140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FF0000"/>
                </a:solidFill>
              </a:rPr>
              <a:t>Спасибо за внимание.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31334" y="285328"/>
            <a:ext cx="73165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БЕРЕГИТЕ СВОЁ СЕРДЦЕ СМОЛОДУ!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328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Users\Натаха\Pictures\жду\ЗАКАЗЫ\мои заказы\приход\puls_serdca_kardiodok_q400-min-1024x4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10" y="3068960"/>
            <a:ext cx="826291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6741368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002060"/>
                </a:solidFill>
              </a:rPr>
              <a:t>Цель проекта </a:t>
            </a:r>
            <a:r>
              <a:rPr lang="ru-RU" sz="2200" b="1" dirty="0"/>
              <a:t>–</a:t>
            </a:r>
            <a:r>
              <a:rPr lang="ru-RU" sz="2200" dirty="0"/>
              <a:t> определить зависимость пульса от различных физических нагрузок, исследовать пульс у учащихся на уроках физической культуры.</a:t>
            </a:r>
            <a:br>
              <a:rPr lang="ru-RU" sz="2200" dirty="0"/>
            </a:br>
            <a:r>
              <a:rPr lang="ru-RU" sz="2400" b="1" dirty="0">
                <a:solidFill>
                  <a:srgbClr val="002060"/>
                </a:solidFill>
              </a:rPr>
              <a:t>Задачи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200" dirty="0"/>
              <a:t> – определить влияние физической нагрузки на частоту пульса.</a:t>
            </a:r>
            <a:br>
              <a:rPr lang="ru-RU" sz="2200" dirty="0"/>
            </a:br>
            <a:r>
              <a:rPr lang="ru-RU" sz="2200" b="1" dirty="0">
                <a:solidFill>
                  <a:srgbClr val="002060"/>
                </a:solidFill>
              </a:rPr>
              <a:t>Объект исследования</a:t>
            </a:r>
            <a:r>
              <a:rPr lang="ru-RU" sz="2200" dirty="0">
                <a:solidFill>
                  <a:srgbClr val="002060"/>
                </a:solidFill>
              </a:rPr>
              <a:t> </a:t>
            </a:r>
            <a:r>
              <a:rPr lang="ru-RU" sz="2200" dirty="0"/>
              <a:t>– ученики 7 класса  </a:t>
            </a:r>
            <a:r>
              <a:rPr lang="ru-RU" sz="2200" dirty="0" err="1"/>
              <a:t>Нижнесанарской</a:t>
            </a:r>
            <a:r>
              <a:rPr lang="ru-RU" sz="2200" dirty="0"/>
              <a:t> средней общеобразовательной школы. </a:t>
            </a:r>
            <a:br>
              <a:rPr lang="ru-RU" sz="2200" dirty="0"/>
            </a:br>
            <a:r>
              <a:rPr lang="ru-RU" sz="2200" b="1" dirty="0">
                <a:solidFill>
                  <a:srgbClr val="002060"/>
                </a:solidFill>
              </a:rPr>
              <a:t>Предмет исследования</a:t>
            </a:r>
            <a:r>
              <a:rPr lang="ru-RU" sz="2200" dirty="0">
                <a:solidFill>
                  <a:srgbClr val="002060"/>
                </a:solidFill>
              </a:rPr>
              <a:t> </a:t>
            </a:r>
            <a:r>
              <a:rPr lang="ru-RU" sz="2200" dirty="0"/>
              <a:t>– частота сердечных сокращений (ЧСС).</a:t>
            </a:r>
            <a:br>
              <a:rPr lang="ru-RU" sz="2200" dirty="0"/>
            </a:br>
            <a:r>
              <a:rPr lang="ru-RU" sz="2200" b="1" dirty="0">
                <a:solidFill>
                  <a:srgbClr val="002060"/>
                </a:solidFill>
              </a:rPr>
              <a:t>Метод исследования</a:t>
            </a:r>
            <a:r>
              <a:rPr lang="ru-RU" sz="2200" dirty="0">
                <a:solidFill>
                  <a:srgbClr val="002060"/>
                </a:solidFill>
              </a:rPr>
              <a:t> </a:t>
            </a:r>
            <a:r>
              <a:rPr lang="ru-RU" sz="2200" dirty="0"/>
              <a:t>–  пальпация.</a:t>
            </a:r>
            <a:br>
              <a:rPr lang="ru-RU" sz="2200" dirty="0"/>
            </a:br>
            <a:r>
              <a:rPr lang="ru-RU" sz="2200" b="1" dirty="0">
                <a:solidFill>
                  <a:srgbClr val="002060"/>
                </a:solidFill>
              </a:rPr>
              <a:t>Гипотеза</a:t>
            </a:r>
            <a:r>
              <a:rPr lang="ru-RU" sz="2200" b="1" dirty="0"/>
              <a:t> –</a:t>
            </a:r>
            <a:r>
              <a:rPr lang="ru-RU" sz="2200" dirty="0"/>
              <a:t> я предполагаю, что при выполнении физических упражнений совершается работа мышцами, происходит изменение энергии, изменяется ритм дыхания и ритм сокращения сердечной мышцы, следовательно, пульс у среднестатистического человека должен измениться.</a:t>
            </a:r>
            <a:br>
              <a:rPr lang="ru-RU" sz="2200" dirty="0"/>
            </a:br>
            <a:r>
              <a:rPr lang="ru-RU" sz="2200" b="1" dirty="0">
                <a:solidFill>
                  <a:srgbClr val="002060"/>
                </a:solidFill>
              </a:rPr>
              <a:t>Этапы проведения исследования: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1. Сбор информации.</a:t>
            </a:r>
            <a:br>
              <a:rPr lang="ru-RU" sz="2200" dirty="0"/>
            </a:br>
            <a:r>
              <a:rPr lang="ru-RU" sz="2200" dirty="0"/>
              <a:t>2. Обзор литературы.</a:t>
            </a:r>
            <a:br>
              <a:rPr lang="ru-RU" sz="2200" dirty="0"/>
            </a:br>
            <a:r>
              <a:rPr lang="ru-RU" sz="2200" dirty="0"/>
              <a:t>3. Проведение исследования.</a:t>
            </a:r>
            <a:br>
              <a:rPr lang="ru-RU" sz="2200" dirty="0"/>
            </a:br>
            <a:r>
              <a:rPr lang="ru-RU" sz="2200" dirty="0"/>
              <a:t>4. Анализ полученных результатов. </a:t>
            </a:r>
            <a:br>
              <a:rPr lang="ru-RU" sz="2200" dirty="0"/>
            </a:br>
            <a:r>
              <a:rPr lang="ru-RU" sz="2200" dirty="0"/>
              <a:t>5. </a:t>
            </a:r>
            <a:r>
              <a:rPr lang="ru-RU" sz="2200" dirty="0" smtClean="0"/>
              <a:t>Написание работы.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120543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ха\Pictures\жду\ЗАКАЗЫ\мои заказы\приход\тм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6249" y="3124067"/>
            <a:ext cx="5207751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531440"/>
            <a:ext cx="9036496" cy="3672408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FF0000"/>
                </a:solidFill>
              </a:rPr>
              <a:t>Пульс </a:t>
            </a:r>
            <a:r>
              <a:rPr lang="ru-RU" sz="2400" dirty="0"/>
              <a:t>– это толчкообразные колебания стенок сосудов, вызванные движением крови, выбрасываемой сердцем. Наше сердце – это мышечный  полый орган, размером примерно с наш кулак. Он расположен почти  в центре грудной клетки за грудиной и немного  смещён влево. Сердце представляет собой мышечный насос, который постоянно перемещает кровь и содержащие в ней кислород и питательные вещества по всему организму.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6296" y="2636912"/>
            <a:ext cx="448012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Различают следующие </a:t>
            </a:r>
            <a:r>
              <a:rPr lang="ru-RU" sz="2400" b="1" dirty="0">
                <a:solidFill>
                  <a:srgbClr val="FF0000"/>
                </a:solidFill>
              </a:rPr>
              <a:t>свойства </a:t>
            </a:r>
            <a:r>
              <a:rPr lang="ru-RU" sz="2400" dirty="0"/>
              <a:t>пульса:</a:t>
            </a:r>
          </a:p>
          <a:p>
            <a:r>
              <a:rPr lang="ru-RU" sz="2400" dirty="0"/>
              <a:t>1.Частота.</a:t>
            </a:r>
          </a:p>
          <a:p>
            <a:r>
              <a:rPr lang="ru-RU" sz="2400" dirty="0"/>
              <a:t>2.Ритм.</a:t>
            </a:r>
          </a:p>
          <a:p>
            <a:r>
              <a:rPr lang="ru-RU" sz="2400" dirty="0"/>
              <a:t>3.Напряжение.</a:t>
            </a:r>
          </a:p>
          <a:p>
            <a:r>
              <a:rPr lang="ru-RU" sz="2400" dirty="0"/>
              <a:t>4.Наполнение.</a:t>
            </a:r>
          </a:p>
          <a:p>
            <a:r>
              <a:rPr lang="ru-RU" sz="2400" dirty="0"/>
              <a:t>5.Скорость.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5362251"/>
            <a:ext cx="90000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Частота пульса </a:t>
            </a:r>
            <a:r>
              <a:rPr lang="ru-RU" sz="2400" dirty="0"/>
              <a:t>– это количество пульсовых волн в 1 минуту. В </a:t>
            </a:r>
          </a:p>
          <a:p>
            <a:r>
              <a:rPr lang="ru-RU" sz="2400" dirty="0"/>
              <a:t>состоянии покоя нормальным считается пульс 60-90 ударов в минуту </a:t>
            </a:r>
          </a:p>
        </p:txBody>
      </p:sp>
    </p:spTree>
    <p:extLst>
      <p:ext uri="{BB962C8B-B14F-4D97-AF65-F5344CB8AC3E}">
        <p14:creationId xmlns:p14="http://schemas.microsoft.com/office/powerpoint/2010/main" xmlns="" val="47184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ха\Pictures\жду\ЗАКАЗЫ\мои заказы\приход\пульс-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9420" y="2286000"/>
            <a:ext cx="59245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417646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                      Пульс </a:t>
            </a:r>
            <a:r>
              <a:rPr lang="ru-RU" sz="2400" dirty="0"/>
              <a:t>можно исследовать 2 способами</a:t>
            </a:r>
            <a:r>
              <a:rPr lang="ru-RU" sz="2400" dirty="0" smtClean="0"/>
              <a:t>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1.</a:t>
            </a:r>
            <a:r>
              <a:rPr lang="ru-RU" sz="2800" b="1" dirty="0">
                <a:solidFill>
                  <a:srgbClr val="FF0000"/>
                </a:solidFill>
              </a:rPr>
              <a:t>Пальпацией</a:t>
            </a:r>
            <a:r>
              <a:rPr lang="ru-RU" sz="2400" dirty="0"/>
              <a:t>.  Пальпация (лат. </a:t>
            </a:r>
            <a:r>
              <a:rPr lang="ru-RU" sz="2400" dirty="0" err="1"/>
              <a:t>palpatio</a:t>
            </a:r>
            <a:r>
              <a:rPr lang="ru-RU" sz="2400" dirty="0"/>
              <a:t>, ощупывание) — физический метод медицинской диагностики, проводимый путём ощупывания тела пациента. Как способ изучения свойств пульса, пальпация упоминается ещё в трудах Гиппократа.</a:t>
            </a:r>
            <a:br>
              <a:rPr lang="ru-RU" sz="2400" dirty="0"/>
            </a:br>
            <a:r>
              <a:rPr lang="ru-RU" sz="2400" dirty="0" smtClean="0"/>
              <a:t>2</a:t>
            </a:r>
            <a:r>
              <a:rPr lang="ru-RU" sz="2400" dirty="0"/>
              <a:t>. </a:t>
            </a:r>
            <a:r>
              <a:rPr lang="ru-RU" sz="2800" b="1" dirty="0">
                <a:solidFill>
                  <a:srgbClr val="FF0000"/>
                </a:solidFill>
              </a:rPr>
              <a:t>Сфигмографией</a:t>
            </a:r>
            <a:r>
              <a:rPr lang="ru-RU" sz="2400" dirty="0"/>
              <a:t>. </a:t>
            </a:r>
            <a:r>
              <a:rPr lang="ru-RU" sz="2400" dirty="0" err="1"/>
              <a:t>Сфигмогра́фия</a:t>
            </a:r>
            <a:r>
              <a:rPr lang="ru-RU" sz="2400" dirty="0"/>
              <a:t> (греч. </a:t>
            </a:r>
            <a:r>
              <a:rPr lang="ru-RU" sz="2400" dirty="0" err="1"/>
              <a:t>sphygmós</a:t>
            </a:r>
            <a:r>
              <a:rPr lang="ru-RU" sz="2400" dirty="0"/>
              <a:t>, пульс + </a:t>
            </a:r>
            <a:r>
              <a:rPr lang="ru-RU" sz="2400" dirty="0" err="1"/>
              <a:t>gráphō</a:t>
            </a:r>
            <a:r>
              <a:rPr lang="ru-RU" sz="2400" dirty="0"/>
              <a:t>, пишу) — медицинский инструментальный метод исследования артериального пульса, основанный на регистрации расширения участка артерии во время прохождения по нему пульсовой волны.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626474"/>
            <a:ext cx="323942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Общепринятое место прощупывания пульса – </a:t>
            </a:r>
            <a:r>
              <a:rPr lang="ru-RU" sz="2800" b="1" dirty="0">
                <a:solidFill>
                  <a:srgbClr val="FF0000"/>
                </a:solidFill>
              </a:rPr>
              <a:t>лучевая артерия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401187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Натаха\Pictures\жду\ЗАКАЗЫ\мои заказы\приход\pulse-clipart-heart-monitor-line-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57853"/>
            <a:ext cx="6876256" cy="280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4674"/>
            <a:ext cx="8928992" cy="1460110"/>
          </a:xfrm>
        </p:spPr>
        <p:txBody>
          <a:bodyPr>
            <a:normAutofit/>
          </a:bodyPr>
          <a:lstStyle/>
          <a:p>
            <a:pPr algn="l"/>
            <a:r>
              <a:rPr lang="ru-RU" sz="2400" dirty="0"/>
              <a:t>Основная задача ССС – сделать так, чтобы поступление кислорода в ткани покрывало его затраты. На фоне нагрузки возрастает потребность тканей в кислороде.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5536" y="1340768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Первый путь увеличения кровотока </a:t>
            </a:r>
            <a:r>
              <a:rPr lang="ru-RU" sz="2400" dirty="0"/>
              <a:t>–  ускорение работы сердца. Чем выше ЧСС, тем больший объем крови оно может «перекачать» за определенный промежуток времени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>
                <a:solidFill>
                  <a:srgbClr val="FF0000"/>
                </a:solidFill>
              </a:rPr>
              <a:t>Второй путь адаптации к нагрузке </a:t>
            </a:r>
            <a:r>
              <a:rPr lang="ru-RU" sz="2400" dirty="0"/>
              <a:t>– увеличение ударного объема (количества крови, выбрасываемого в сосуды за одно сердечное сокращение). То есть, улучшение «качества» работы сердца: чем большим объем камер сердца занимает кровь, тем выше сократимость миокарда. За счет этого сердце начинает выталкивать больший объем крови. Указанное явление называется законом Франка-</a:t>
            </a:r>
            <a:r>
              <a:rPr lang="ru-RU" sz="2400" dirty="0" err="1"/>
              <a:t>Старлинга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0040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714202"/>
          </a:xfrm>
        </p:spPr>
        <p:txBody>
          <a:bodyPr>
            <a:noAutofit/>
          </a:bodyPr>
          <a:lstStyle/>
          <a:p>
            <a:pPr algn="l"/>
            <a:r>
              <a:rPr lang="ru-RU" sz="2400" dirty="0"/>
              <a:t>По мере увеличения пульса при нагрузке организм претерпевает разные физиологические изменения. На этой особенности основаны расчеты ЧСС для разных пульсовых зон в спортивных тренировках. Каждая из зон соответствует проценту ЧСС от максимально возможного показателя.</a:t>
            </a:r>
          </a:p>
        </p:txBody>
      </p:sp>
      <p:pic>
        <p:nvPicPr>
          <p:cNvPr id="10242" name="Picture 2" descr="C:\Users\Натаха\Pictures\жду\ЗАКАЗЫ\мои заказы\приход\02ebcc072fe74076a4be8cca786b47d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896448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566124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Для безопасной тренировки сердечно-сосудистой системы используют пульсовую зону №1.</a:t>
            </a:r>
          </a:p>
        </p:txBody>
      </p:sp>
    </p:spTree>
    <p:extLst>
      <p:ext uri="{BB962C8B-B14F-4D97-AF65-F5344CB8AC3E}">
        <p14:creationId xmlns:p14="http://schemas.microsoft.com/office/powerpoint/2010/main" xmlns="" val="336089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57018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         </a:t>
            </a:r>
            <a:r>
              <a:rPr lang="ru-RU" sz="2800" b="1" dirty="0" smtClean="0">
                <a:solidFill>
                  <a:srgbClr val="FF0000"/>
                </a:solidFill>
              </a:rPr>
              <a:t>Как </a:t>
            </a:r>
            <a:r>
              <a:rPr lang="ru-RU" sz="2800" b="1" dirty="0">
                <a:solidFill>
                  <a:srgbClr val="FF0000"/>
                </a:solidFill>
              </a:rPr>
              <a:t>правильно рассчитать оптимальную нагрузку? 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400" dirty="0" smtClean="0"/>
              <a:t>Сначала </a:t>
            </a:r>
            <a:r>
              <a:rPr lang="ru-RU" sz="2400" dirty="0"/>
              <a:t>найти максимальную ЧСС, для этого: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                                     220 </a:t>
            </a:r>
            <a:r>
              <a:rPr lang="ru-RU" sz="2800" b="1" dirty="0">
                <a:solidFill>
                  <a:srgbClr val="FF0000"/>
                </a:solidFill>
              </a:rPr>
              <a:t>– возраст (годы</a:t>
            </a:r>
            <a:r>
              <a:rPr lang="ru-RU" sz="2800" b="1" dirty="0" smtClean="0">
                <a:solidFill>
                  <a:srgbClr val="FF0000"/>
                </a:solidFill>
              </a:rPr>
              <a:t>)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400" dirty="0" smtClean="0"/>
              <a:t>Затем </a:t>
            </a:r>
            <a:r>
              <a:rPr lang="ru-RU" sz="2400" dirty="0"/>
              <a:t>высчитать диапазон рекомендуемого пульса: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                                от </a:t>
            </a:r>
            <a:r>
              <a:rPr lang="ru-RU" sz="2800" b="1" dirty="0" err="1">
                <a:solidFill>
                  <a:srgbClr val="FF0000"/>
                </a:solidFill>
              </a:rPr>
              <a:t>ЧССmax</a:t>
            </a:r>
            <a:r>
              <a:rPr lang="ru-RU" sz="2800" b="1" dirty="0">
                <a:solidFill>
                  <a:srgbClr val="FF0000"/>
                </a:solidFill>
              </a:rPr>
              <a:t>*0,5 до </a:t>
            </a:r>
            <a:r>
              <a:rPr lang="ru-RU" sz="2800" b="1" dirty="0" err="1">
                <a:solidFill>
                  <a:srgbClr val="FF0000"/>
                </a:solidFill>
              </a:rPr>
              <a:t>ЧССmax</a:t>
            </a:r>
            <a:r>
              <a:rPr lang="ru-RU" sz="2800" b="1" dirty="0">
                <a:solidFill>
                  <a:srgbClr val="FF0000"/>
                </a:solidFill>
              </a:rPr>
              <a:t> 0,6.</a:t>
            </a:r>
          </a:p>
        </p:txBody>
      </p:sp>
      <p:pic>
        <p:nvPicPr>
          <p:cNvPr id="11266" name="Picture 2" descr="C:\Users\Натаха\Pictures\жду\ЗАКАЗЫ\мои заказы\приход\kakoj-dolzhen-byt-puls-dlya-szhiganiya-zhira_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5715000" cy="34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66124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Пример </a:t>
            </a:r>
            <a:r>
              <a:rPr lang="ru-RU" sz="2400" b="1" dirty="0" smtClean="0"/>
              <a:t>расчета: </a:t>
            </a:r>
            <a:r>
              <a:rPr lang="ru-RU" sz="2400" dirty="0"/>
              <a:t>Пациенту 40 лет. </a:t>
            </a:r>
            <a:r>
              <a:rPr lang="ru-RU" sz="2400" dirty="0" err="1"/>
              <a:t>ЧССmax</a:t>
            </a:r>
            <a:r>
              <a:rPr lang="ru-RU" sz="2400" dirty="0"/>
              <a:t>: 220 – 40 = 180 уд./мин. Рекомендуемая зона №1: 180*0,5 до 180*0,6. Целевой пульс при нагрузке: от 90 до 108 уд./мин. </a:t>
            </a:r>
          </a:p>
        </p:txBody>
      </p:sp>
    </p:spTree>
    <p:extLst>
      <p:ext uri="{BB962C8B-B14F-4D97-AF65-F5344CB8AC3E}">
        <p14:creationId xmlns:p14="http://schemas.microsoft.com/office/powerpoint/2010/main" xmlns="" val="402289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атаха\Pictures\жду\ЗАКАЗЫ\мои заказы\приход\heart-rate-1375324_19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75696"/>
            <a:ext cx="828092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Влияние физиологических </a:t>
            </a:r>
            <a:r>
              <a:rPr lang="ru-RU" sz="2800" b="1" dirty="0" smtClean="0">
                <a:solidFill>
                  <a:srgbClr val="FF0000"/>
                </a:solidFill>
              </a:rPr>
              <a:t>особенностей на ЧСС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40913"/>
            <a:ext cx="896448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1. </a:t>
            </a:r>
            <a:r>
              <a:rPr lang="ru-RU" sz="2000" dirty="0" smtClean="0"/>
              <a:t>ЧСС </a:t>
            </a:r>
            <a:r>
              <a:rPr lang="ru-RU" sz="2000" dirty="0"/>
              <a:t>у детей изначально выше, чем у взрослых. При физической нагрузке у детей в отличии от взрослых ударный объем (количество крови, выбрасываемое сердцем в сосуды за одно сокращение), пульс и артериальное давление повышается сильнее. Чем младше ребенок, тем сильнее ускоряется пульс даже на незначительную нагрузку. УО при этом изменяется мало. Ближе к 13-15 годам показатели ЧСС становятся похожими на взрослые. Со временем ударный объем становится больше.</a:t>
            </a:r>
          </a:p>
          <a:p>
            <a:r>
              <a:rPr lang="ru-RU" sz="2000" dirty="0" smtClean="0"/>
              <a:t>    </a:t>
            </a:r>
            <a:r>
              <a:rPr lang="ru-RU" sz="2400" b="1" dirty="0" smtClean="0">
                <a:solidFill>
                  <a:srgbClr val="FF0000"/>
                </a:solidFill>
              </a:rPr>
              <a:t>2. </a:t>
            </a:r>
            <a:r>
              <a:rPr lang="ru-RU" sz="2000" dirty="0" smtClean="0"/>
              <a:t>Есть </a:t>
            </a:r>
            <a:r>
              <a:rPr lang="ru-RU" sz="2000" dirty="0"/>
              <a:t>адаптационные отличия и в зависимости от пола. У мужчин кровоток улучшается в большей степени за счет увеличения ударного объема и в меньшей – за счет ускорения ЧСС. По этой причине пульс у мужчин, как правило, чуть меньше (на 6-8 уд/мин), чем у женщин.</a:t>
            </a:r>
          </a:p>
          <a:p>
            <a:r>
              <a:rPr lang="ru-RU" sz="2000" dirty="0" smtClean="0"/>
              <a:t>   </a:t>
            </a:r>
            <a:r>
              <a:rPr lang="ru-RU" sz="2400" b="1" dirty="0" smtClean="0">
                <a:solidFill>
                  <a:srgbClr val="FF0000"/>
                </a:solidFill>
              </a:rPr>
              <a:t>3. </a:t>
            </a:r>
            <a:r>
              <a:rPr lang="ru-RU" sz="2000" dirty="0" smtClean="0"/>
              <a:t>На </a:t>
            </a:r>
            <a:r>
              <a:rPr lang="ru-RU" sz="2000" dirty="0"/>
              <a:t>частоту пульса влияет рост (обратная зависимость – чем выше рост, тем, как правило, меньше ЧСС)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4. </a:t>
            </a:r>
            <a:r>
              <a:rPr lang="ru-RU" sz="2000" dirty="0" smtClean="0"/>
              <a:t>У </a:t>
            </a:r>
            <a:r>
              <a:rPr lang="ru-RU" sz="2000" dirty="0"/>
              <a:t>человека, профессионально занимающегося спортом, значительно развиты адаптивные механизмы. Брадикардия в покое для него является нормой. Пульс может быть ниже не только 60, но и 40-50 уд./мин. Почему спортсменам комфортно с таким пульсом? Потому что на фоне тренировок у них увеличился ударный объем. Сердце спортсмена во время физических нагрузок сокращается гораздо эффективнее, что у нетренированного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7748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 descr="C:\Users\Натаха\Documents\фотографии\арсений\O3g8680GRV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5350" y="3473624"/>
            <a:ext cx="451250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Натаха\Documents\фотографии\арсений\SLaKKuSpE1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462" y="3718745"/>
            <a:ext cx="4381888" cy="317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50" y="124484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Проведение эксперимента</a:t>
            </a:r>
          </a:p>
        </p:txBody>
      </p:sp>
      <p:pic>
        <p:nvPicPr>
          <p:cNvPr id="13314" name="Picture 2" descr="C:\Users\Натаха\Documents\фотографии\арсений\BHKuNXtjxRQ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462" y="558645"/>
            <a:ext cx="2216290" cy="356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Натаха\Documents\фотографии\арсений\hVCWkon_T7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89618" y="558645"/>
            <a:ext cx="2166358" cy="359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Натаха\Documents\фотографии\арсений\UHJZew_EfY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5092"/>
            <a:ext cx="2088232" cy="356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Users\Натаха\Documents\фотографии\арсений\X0Upi9IZ3e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85092"/>
            <a:ext cx="2573642" cy="356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597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930</Words>
  <Application>Microsoft Office PowerPoint</Application>
  <PresentationFormat>Экран (4:3)</PresentationFormat>
  <Paragraphs>84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Цель проекта – определить зависимость пульса от различных физических нагрузок, исследовать пульс у учащихся на уроках физической культуры. Задачи  – определить влияние физической нагрузки на частоту пульса. Объект исследования – ученики 7 класса  Нижнесанарской средней общеобразовательной школы.  Предмет исследования – частота сердечных сокращений (ЧСС). Метод исследования –  пальпация. Гипотеза – я предполагаю, что при выполнении физических упражнений совершается работа мышцами, происходит изменение энергии, изменяется ритм дыхания и ритм сокращения сердечной мышцы, следовательно, пульс у среднестатистического человека должен измениться. Этапы проведения исследования: 1. Сбор информации. 2. Обзор литературы. 3. Проведение исследования. 4. Анализ полученных результатов.  5. Написание работы. </vt:lpstr>
      <vt:lpstr>Пульс – это толчкообразные колебания стенок сосудов, вызванные движением крови, выбрасываемой сердцем. Наше сердце – это мышечный  полый орган, размером примерно с наш кулак. Он расположен почти  в центре грудной клетки за грудиной и немного  смещён влево. Сердце представляет собой мышечный насос, который постоянно перемещает кровь и содержащие в ней кислород и питательные вещества по всему организму. </vt:lpstr>
      <vt:lpstr>                      Пульс можно исследовать 2 способами: 1.Пальпацией.  Пальпация (лат. palpatio, ощупывание) — физический метод медицинской диагностики, проводимый путём ощупывания тела пациента. Как способ изучения свойств пульса, пальпация упоминается ещё в трудах Гиппократа. 2. Сфигмографией. Сфигмогра́фия (греч. sphygmós, пульс + gráphō, пишу) — медицинский инструментальный метод исследования артериального пульса, основанный на регистрации расширения участка артерии во время прохождения по нему пульсовой волны. </vt:lpstr>
      <vt:lpstr>Основная задача ССС – сделать так, чтобы поступление кислорода в ткани покрывало его затраты. На фоне нагрузки возрастает потребность тканей в кислороде. </vt:lpstr>
      <vt:lpstr>По мере увеличения пульса при нагрузке организм претерпевает разные физиологические изменения. На этой особенности основаны расчеты ЧСС для разных пульсовых зон в спортивных тренировках. Каждая из зон соответствует проценту ЧСС от максимально возможного показателя.</vt:lpstr>
      <vt:lpstr>         Как правильно рассчитать оптимальную нагрузку?  Сначала найти максимальную ЧСС, для этого:                                       220 – возраст (годы) Затем высчитать диапазон рекомендуемого пульса:                                    от ЧССmax*0,5 до ЧССmax 0,6.</vt:lpstr>
      <vt:lpstr>Влияние физиологических особенностей на ЧСС</vt:lpstr>
      <vt:lpstr>Проведение эксперимента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Список литературы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Натаха</dc:creator>
  <cp:lastModifiedBy>ПК</cp:lastModifiedBy>
  <cp:revision>24</cp:revision>
  <dcterms:created xsi:type="dcterms:W3CDTF">2018-03-13T07:09:43Z</dcterms:created>
  <dcterms:modified xsi:type="dcterms:W3CDTF">2023-07-06T15:37:41Z</dcterms:modified>
</cp:coreProperties>
</file>