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928670"/>
            <a:ext cx="7772400" cy="3100408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Классификация </a:t>
            </a:r>
            <a:r>
              <a:rPr lang="ru-RU" sz="38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и значение учебных карт. Методика работы с картами разных типов и </a:t>
            </a:r>
            <a:r>
              <a:rPr lang="ru-RU" sz="38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глобусом</a:t>
            </a:r>
            <a:endParaRPr lang="ru-RU" sz="3800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85728"/>
            <a:ext cx="8501122" cy="542932"/>
          </a:xfrm>
        </p:spPr>
        <p:txBody>
          <a:bodyPr>
            <a:normAutofit fontScale="55000" lnSpcReduction="20000"/>
          </a:bodyPr>
          <a:lstStyle/>
          <a:p>
            <a:r>
              <a:rPr lang="ru-RU" sz="5100" dirty="0" smtClean="0">
                <a:solidFill>
                  <a:schemeClr val="tx1"/>
                </a:solidFill>
                <a:latin typeface="Georgia" pitchFamily="18" charset="0"/>
              </a:rPr>
              <a:t>МАОУ «Плехановская СОШ» </a:t>
            </a:r>
            <a:r>
              <a:rPr lang="ru-RU" sz="5100" dirty="0" err="1" smtClean="0">
                <a:solidFill>
                  <a:schemeClr val="tx1"/>
                </a:solidFill>
                <a:latin typeface="Georgia" pitchFamily="18" charset="0"/>
              </a:rPr>
              <a:t>Зуятский</a:t>
            </a:r>
            <a:r>
              <a:rPr lang="ru-RU" sz="5100" dirty="0" smtClean="0">
                <a:solidFill>
                  <a:schemeClr val="tx1"/>
                </a:solidFill>
                <a:latin typeface="Georgia" pitchFamily="18" charset="0"/>
              </a:rPr>
              <a:t> филиал</a:t>
            </a:r>
          </a:p>
          <a:p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581260" y="6153168"/>
            <a:ext cx="6400800" cy="5429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Учитель Иглина Ольга Леонидовна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8" name="Picture 4" descr="https://xn--e1aahgrctjf9g.com/wp-content/uploads/2018/06/interesnye-fakty-o-globus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929066"/>
            <a:ext cx="2790321" cy="2114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Методика работы с картами разных типов и глобусом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Font typeface="Wingdings 2" pitchFamily="18" charset="2"/>
              <a:buNone/>
            </a:pPr>
            <a:r>
              <a:rPr lang="ru-RU" sz="2800" dirty="0" smtClean="0">
                <a:latin typeface="Georgia" pitchFamily="18" charset="0"/>
              </a:rPr>
              <a:t>Планы местности:</a:t>
            </a:r>
          </a:p>
          <a:p>
            <a:pPr marL="0" algn="just">
              <a:spcBef>
                <a:spcPts val="0"/>
              </a:spcBef>
            </a:pPr>
            <a:r>
              <a:rPr lang="ru-RU" sz="2800" dirty="0" smtClean="0">
                <a:latin typeface="Georgia" pitchFamily="18" charset="0"/>
              </a:rPr>
              <a:t>Определение азимута  на местности. </a:t>
            </a:r>
          </a:p>
          <a:p>
            <a:pPr marL="0" algn="just">
              <a:spcBef>
                <a:spcPts val="0"/>
              </a:spcBef>
            </a:pPr>
            <a:r>
              <a:rPr lang="ru-RU" sz="2800" dirty="0" smtClean="0">
                <a:latin typeface="Georgia" pitchFamily="18" charset="0"/>
              </a:rPr>
              <a:t>Определение сторон горизонта.</a:t>
            </a:r>
          </a:p>
          <a:p>
            <a:pPr marL="0" algn="just">
              <a:spcBef>
                <a:spcPts val="0"/>
              </a:spcBef>
            </a:pPr>
            <a:r>
              <a:rPr lang="ru-RU" sz="2800" dirty="0" smtClean="0">
                <a:latin typeface="Georgia" pitchFamily="18" charset="0"/>
              </a:rPr>
              <a:t>Описание местности по условным знакам.</a:t>
            </a:r>
          </a:p>
        </p:txBody>
      </p:sp>
      <p:pic>
        <p:nvPicPr>
          <p:cNvPr id="22530" name="Picture 2" descr="https://obrazovanie365.ru/wp-content/uploads/2022/02/31327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429000"/>
            <a:ext cx="5131485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Методика работы с картами разных типов и глобусом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4329114" cy="4525963"/>
          </a:xfrm>
        </p:spPr>
        <p:txBody>
          <a:bodyPr>
            <a:normAutofit fontScale="85000" lnSpcReduction="2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. По плану местности  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определить 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форму рельефа: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Georgia" pitchFamily="18" charset="0"/>
              </a:rPr>
              <a:t>А) холмистая равнина Б) плоскогорье В) впадина Г) плоская равнина Д) горная долина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 smtClean="0">
                <a:latin typeface="Georgia" pitchFamily="18" charset="0"/>
              </a:rPr>
              <a:t>2</a:t>
            </a:r>
            <a:r>
              <a:rPr lang="ru-RU" sz="2800" dirty="0" smtClean="0">
                <a:latin typeface="Georgia" pitchFamily="18" charset="0"/>
              </a:rPr>
              <a:t>. На плане местности  </a:t>
            </a:r>
            <a:r>
              <a:rPr lang="ru-RU" sz="2800" dirty="0" smtClean="0">
                <a:latin typeface="Georgia" pitchFamily="18" charset="0"/>
              </a:rPr>
              <a:t>определить, </a:t>
            </a:r>
            <a:r>
              <a:rPr lang="ru-RU" sz="2800" dirty="0" smtClean="0">
                <a:latin typeface="Georgia" pitchFamily="18" charset="0"/>
              </a:rPr>
              <a:t>какая стрелка показывает направление на СЗ: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Georgia" pitchFamily="18" charset="0"/>
              </a:rPr>
              <a:t>А) О→ К Б) А→ Е В) М→ С Г) →Н Д) Е→ Т</a:t>
            </a:r>
          </a:p>
        </p:txBody>
      </p:sp>
      <p:pic>
        <p:nvPicPr>
          <p:cNvPr id="5" name="Содержимое 7" descr="t1560833745ab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53000" y="3305175"/>
            <a:ext cx="41910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Georgia" pitchFamily="18" charset="0"/>
                <a:cs typeface="Times New Roman" pitchFamily="18" charset="0"/>
              </a:rPr>
              <a:t>Методика работы с картами разных типов и глобусом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1"/>
            <a:ext cx="8391876" cy="1351051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2000" b="1" dirty="0" smtClean="0">
                <a:latin typeface="Georgia" pitchFamily="18" charset="0"/>
                <a:cs typeface="Times New Roman" pitchFamily="18" charset="0"/>
              </a:rPr>
              <a:t>Топографические карты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</a:rPr>
              <a:t>Рамка топографической карты разбита на минуты, которые разделены точками на деления по 10 секунд в каждом. На боковых сторонах рамки обозначены широты, а на северной и южной - долготы.</a:t>
            </a:r>
          </a:p>
        </p:txBody>
      </p:sp>
      <p:pic>
        <p:nvPicPr>
          <p:cNvPr id="5" name="Содержимое 4" descr="image00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95057" y="2742041"/>
            <a:ext cx="4441440" cy="3485382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500562" y="2857496"/>
            <a:ext cx="3571900" cy="3714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2928934"/>
            <a:ext cx="37862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826127"/>
            <a:ext cx="42862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b="1" dirty="0" smtClean="0">
                <a:latin typeface="Georgia" pitchFamily="18" charset="0"/>
              </a:rPr>
              <a:t>1. </a:t>
            </a:r>
            <a:r>
              <a:rPr lang="ru-RU" sz="1700" dirty="0" smtClean="0">
                <a:latin typeface="Georgia" pitchFamily="18" charset="0"/>
              </a:rPr>
              <a:t>Определить географические координаты </a:t>
            </a:r>
            <a:r>
              <a:rPr lang="ru-RU" sz="1700" dirty="0" smtClean="0">
                <a:latin typeface="Georgia" pitchFamily="18" charset="0"/>
              </a:rPr>
              <a:t>точки </a:t>
            </a:r>
            <a:r>
              <a:rPr lang="ru-RU" sz="1700" dirty="0" smtClean="0">
                <a:latin typeface="Georgia" pitchFamily="18" charset="0"/>
              </a:rPr>
              <a:t>на </a:t>
            </a:r>
            <a:r>
              <a:rPr lang="ru-RU" sz="1700" dirty="0" smtClean="0">
                <a:latin typeface="Georgia" pitchFamily="18" charset="0"/>
              </a:rPr>
              <a:t>карте,</a:t>
            </a:r>
            <a:r>
              <a:rPr lang="ru-RU" sz="1700" dirty="0">
                <a:latin typeface="Georgia" pitchFamily="18" charset="0"/>
              </a:rPr>
              <a:t> </a:t>
            </a:r>
            <a:r>
              <a:rPr lang="ru-RU" sz="1700" dirty="0" smtClean="0">
                <a:latin typeface="Georgia" pitchFamily="18" charset="0"/>
              </a:rPr>
              <a:t>н</a:t>
            </a:r>
            <a:r>
              <a:rPr lang="ru-RU" sz="1700" dirty="0" smtClean="0">
                <a:latin typeface="Georgia" pitchFamily="18" charset="0"/>
              </a:rPr>
              <a:t>апример</a:t>
            </a:r>
            <a:r>
              <a:rPr lang="ru-RU" sz="1700" dirty="0" smtClean="0">
                <a:latin typeface="Georgia" pitchFamily="18" charset="0"/>
              </a:rPr>
              <a:t>, координаты точки А (рис.) Для этого необходимо с помощью циркуля-измерителя измерить кратчайшее расстояние от точки А до южной рамки карты, затем приложить измеритель к западной рамке и определить количество минут и секунд в измеренном отрезке, сложить полученное </a:t>
            </a:r>
            <a:r>
              <a:rPr lang="ru-RU" sz="1700" dirty="0" smtClean="0">
                <a:latin typeface="Georgia" pitchFamily="18" charset="0"/>
              </a:rPr>
              <a:t>значение </a:t>
            </a:r>
            <a:r>
              <a:rPr lang="ru-RU" sz="1700" dirty="0" smtClean="0">
                <a:latin typeface="Georgia" pitchFamily="18" charset="0"/>
              </a:rPr>
              <a:t>минут и секунд (0'27") с широтой юго-западного угла рамки - 54°30'.</a:t>
            </a:r>
          </a:p>
          <a:p>
            <a:pPr algn="just"/>
            <a:r>
              <a:rPr lang="ru-RU" sz="1700" dirty="0" smtClean="0">
                <a:latin typeface="Georgia" pitchFamily="18" charset="0"/>
              </a:rPr>
              <a:t>Широта точки на карте будет равна: 54°30'+0'27" = 54°30'27</a:t>
            </a:r>
            <a:r>
              <a:rPr lang="ru-RU" dirty="0" smtClean="0">
                <a:latin typeface="Georgia" pitchFamily="18" charset="0"/>
              </a:rPr>
              <a:t>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3571900" cy="6143668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2000" b="1" dirty="0" smtClean="0">
                <a:latin typeface="Georgia" pitchFamily="18" charset="0"/>
              </a:rPr>
              <a:t>2. </a:t>
            </a:r>
            <a:r>
              <a:rPr lang="ru-RU" sz="2000" dirty="0" smtClean="0">
                <a:latin typeface="Georgia" pitchFamily="18" charset="0"/>
              </a:rPr>
              <a:t>Долгота определяется аналогично.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000" dirty="0" smtClean="0">
                <a:latin typeface="Georgia" pitchFamily="18" charset="0"/>
              </a:rPr>
              <a:t>Измеряют с помощью циркуля-измерителя кратчайшее расстояние от точки А до западной рамки карты, прикладывают циркуль-измеритель к южной рамке, определяют количество минут и секунд в измеренном отрезке (2'35") складывают полученное (измеренное) значение с долготой юго-западного угла рамки - 45°00'.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000" dirty="0" smtClean="0">
                <a:latin typeface="Georgia" pitchFamily="18" charset="0"/>
              </a:rPr>
              <a:t>Долгота точки на карте будет равна: 45°00'+2'35" = 45°02'35"</a:t>
            </a:r>
          </a:p>
        </p:txBody>
      </p:sp>
      <p:pic>
        <p:nvPicPr>
          <p:cNvPr id="5" name="Содержимое 4" descr="image00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00488" y="1268760"/>
            <a:ext cx="5059992" cy="3970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1" cy="1440160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</a:rPr>
              <a:t>Алгоритм определения географических </a:t>
            </a:r>
            <a:r>
              <a:rPr lang="ru-RU" sz="3400" b="1" dirty="0" smtClean="0">
                <a:latin typeface="Georgia" pitchFamily="18" charset="0"/>
              </a:rPr>
              <a:t>координат объекта </a:t>
            </a:r>
            <a:endParaRPr lang="ru-RU" sz="3400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4461646" cy="5086348"/>
          </a:xfrm>
        </p:spPr>
        <p:txBody>
          <a:bodyPr>
            <a:no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sz="2200" b="1" dirty="0" smtClean="0">
                <a:latin typeface="Georgia" pitchFamily="18" charset="0"/>
              </a:rPr>
              <a:t>1.</a:t>
            </a:r>
            <a:r>
              <a:rPr lang="ru-RU" sz="2200" dirty="0" smtClean="0">
                <a:latin typeface="Georgia" pitchFamily="18" charset="0"/>
              </a:rPr>
              <a:t> Определяем географическую широту: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>
                <a:latin typeface="Georgia" pitchFamily="18" charset="0"/>
              </a:rPr>
              <a:t>а)В </a:t>
            </a:r>
            <a:r>
              <a:rPr lang="ru-RU" sz="2200" dirty="0" smtClean="0">
                <a:latin typeface="Georgia" pitchFamily="18" charset="0"/>
              </a:rPr>
              <a:t>каком полушарии относительно экватора он расположен?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>
                <a:latin typeface="Georgia" pitchFamily="18" charset="0"/>
              </a:rPr>
              <a:t>б) </a:t>
            </a:r>
            <a:r>
              <a:rPr lang="ru-RU" sz="2200" dirty="0" smtClean="0">
                <a:latin typeface="Georgia" pitchFamily="18" charset="0"/>
              </a:rPr>
              <a:t>Какая параллель проходит через </a:t>
            </a:r>
            <a:r>
              <a:rPr lang="ru-RU" sz="2200" dirty="0" smtClean="0">
                <a:latin typeface="Georgia" pitchFamily="18" charset="0"/>
              </a:rPr>
              <a:t>объект?</a:t>
            </a:r>
            <a:endParaRPr lang="ru-RU" sz="2200" dirty="0" smtClean="0">
              <a:latin typeface="Georgia" pitchFamily="18" charset="0"/>
            </a:endParaRPr>
          </a:p>
          <a:p>
            <a:pPr marL="0">
              <a:spcBef>
                <a:spcPts val="0"/>
              </a:spcBef>
              <a:buNone/>
            </a:pPr>
            <a:r>
              <a:rPr lang="ru-RU" sz="2200" b="1" dirty="0" smtClean="0">
                <a:latin typeface="Georgia" pitchFamily="18" charset="0"/>
              </a:rPr>
              <a:t>2</a:t>
            </a:r>
            <a:r>
              <a:rPr lang="ru-RU" sz="2200" b="1" dirty="0" smtClean="0">
                <a:latin typeface="Georgia" pitchFamily="18" charset="0"/>
              </a:rPr>
              <a:t>.</a:t>
            </a:r>
            <a:r>
              <a:rPr lang="ru-RU" sz="2200" dirty="0" smtClean="0">
                <a:latin typeface="Georgia" pitchFamily="18" charset="0"/>
              </a:rPr>
              <a:t> Определяем географическую долготу: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>
                <a:latin typeface="Georgia" pitchFamily="18" charset="0"/>
              </a:rPr>
              <a:t>а)В каком </a:t>
            </a:r>
            <a:r>
              <a:rPr lang="ru-RU" sz="2200" dirty="0" smtClean="0">
                <a:latin typeface="Georgia" pitchFamily="18" charset="0"/>
              </a:rPr>
              <a:t>полушарии относительно нулевого меридиана он расположен?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>
                <a:latin typeface="Georgia" pitchFamily="18" charset="0"/>
              </a:rPr>
              <a:t>б)Какой </a:t>
            </a:r>
            <a:r>
              <a:rPr lang="ru-RU" sz="2200" dirty="0" smtClean="0">
                <a:latin typeface="Georgia" pitchFamily="18" charset="0"/>
              </a:rPr>
              <a:t>меридиан проходит через </a:t>
            </a:r>
            <a:r>
              <a:rPr lang="ru-RU" sz="2200" dirty="0" smtClean="0">
                <a:latin typeface="Georgia" pitchFamily="18" charset="0"/>
              </a:rPr>
              <a:t>данный объект?</a:t>
            </a:r>
            <a:endParaRPr lang="ru-RU" sz="2200" dirty="0" smtClean="0">
              <a:latin typeface="Georgia" pitchFamily="18" charset="0"/>
            </a:endParaRPr>
          </a:p>
          <a:p>
            <a:pPr marL="0">
              <a:spcBef>
                <a:spcPts val="0"/>
              </a:spcBef>
              <a:buNone/>
            </a:pPr>
            <a:endParaRPr lang="ru-RU" sz="2000" dirty="0">
              <a:latin typeface="Georgia" pitchFamily="18" charset="0"/>
            </a:endParaRPr>
          </a:p>
        </p:txBody>
      </p:sp>
      <p:pic>
        <p:nvPicPr>
          <p:cNvPr id="5" name="Рисунок 3" descr="9a3f303ad1a1adfaa36c48b31851b7b1.jpg"/>
          <p:cNvPicPr>
            <a:picLocks noChangeAspect="1"/>
          </p:cNvPicPr>
          <p:nvPr/>
        </p:nvPicPr>
        <p:blipFill>
          <a:blip r:embed="rId3"/>
          <a:srcRect l="3906" t="19791" r="50000" b="19792"/>
          <a:stretch>
            <a:fillRect/>
          </a:stretch>
        </p:blipFill>
        <p:spPr bwMode="auto">
          <a:xfrm>
            <a:off x="4932040" y="2717429"/>
            <a:ext cx="4032449" cy="396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57256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«Географическая разминка»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357850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2800" dirty="0" smtClean="0">
                <a:latin typeface="Georgia" pitchFamily="18" charset="0"/>
              </a:rPr>
              <a:t>а) учащиеся работают в парах и задают друг другу по очереди вопросы по </a:t>
            </a:r>
            <a:r>
              <a:rPr lang="ru-RU" sz="2800" dirty="0" smtClean="0">
                <a:latin typeface="Georgia" pitchFamily="18" charset="0"/>
              </a:rPr>
              <a:t>карте. </a:t>
            </a:r>
            <a:r>
              <a:rPr lang="ru-RU" sz="2800" dirty="0" smtClean="0">
                <a:latin typeface="Georgia" pitchFamily="18" charset="0"/>
              </a:rPr>
              <a:t>Этот метод можно использовать также на этапе урока – закрепление новых знаний и </a:t>
            </a:r>
            <a:r>
              <a:rPr lang="ru-RU" sz="2800" dirty="0" smtClean="0">
                <a:latin typeface="Georgia" pitchFamily="18" charset="0"/>
              </a:rPr>
              <a:t>умений; </a:t>
            </a:r>
            <a:endParaRPr lang="ru-RU" sz="2800" dirty="0" smtClean="0">
              <a:latin typeface="Georgia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ru-RU" sz="2800" dirty="0" smtClean="0">
                <a:latin typeface="Georgia" pitchFamily="18" charset="0"/>
              </a:rPr>
              <a:t>б) учитель </a:t>
            </a:r>
            <a:r>
              <a:rPr lang="ru-RU" sz="2800" dirty="0" smtClean="0">
                <a:latin typeface="Georgia" pitchFamily="18" charset="0"/>
              </a:rPr>
              <a:t>показывает </a:t>
            </a:r>
            <a:r>
              <a:rPr lang="ru-RU" sz="2800" dirty="0" smtClean="0">
                <a:latin typeface="Georgia" pitchFamily="18" charset="0"/>
              </a:rPr>
              <a:t>на карте географические объекты, учащиеся их </a:t>
            </a:r>
            <a:r>
              <a:rPr lang="ru-RU" sz="2800" dirty="0" smtClean="0">
                <a:latin typeface="Georgia" pitchFamily="18" charset="0"/>
              </a:rPr>
              <a:t>называют</a:t>
            </a:r>
            <a:r>
              <a:rPr lang="ru-RU" sz="2800" dirty="0">
                <a:latin typeface="Georgia" pitchFamily="18" charset="0"/>
              </a:rPr>
              <a:t>;</a:t>
            </a:r>
            <a:endParaRPr lang="ru-RU" sz="2800" dirty="0" smtClean="0">
              <a:latin typeface="Georgia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ru-RU" sz="2800" dirty="0" smtClean="0">
                <a:latin typeface="Georgia" pitchFamily="18" charset="0"/>
              </a:rPr>
              <a:t>в</a:t>
            </a:r>
            <a:r>
              <a:rPr lang="ru-RU" sz="2800" dirty="0" smtClean="0">
                <a:latin typeface="Georgia" pitchFamily="18" charset="0"/>
              </a:rPr>
              <a:t>) один </a:t>
            </a:r>
            <a:r>
              <a:rPr lang="ru-RU" sz="2800" dirty="0" smtClean="0">
                <a:latin typeface="Georgia" pitchFamily="18" charset="0"/>
              </a:rPr>
              <a:t>ученик стоит </a:t>
            </a:r>
            <a:r>
              <a:rPr lang="ru-RU" sz="2800" dirty="0" smtClean="0">
                <a:latin typeface="Georgia" pitchFamily="18" charset="0"/>
              </a:rPr>
              <a:t>возле карты, а остальные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800" dirty="0" smtClean="0">
                <a:latin typeface="Georgia" pitchFamily="18" charset="0"/>
              </a:rPr>
              <a:t>называют объекты географической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800" dirty="0" smtClean="0">
                <a:latin typeface="Georgia" pitchFamily="18" charset="0"/>
              </a:rPr>
              <a:t>номенклатуры. </a:t>
            </a:r>
          </a:p>
        </p:txBody>
      </p:sp>
      <p:pic>
        <p:nvPicPr>
          <p:cNvPr id="6146" name="Picture 2" descr="https://erealtyco.net/wp-content/uploads/2022/02/map-g12e2679b4_1280.jpg"/>
          <p:cNvPicPr>
            <a:picLocks noChangeAspect="1" noChangeArrowheads="1"/>
          </p:cNvPicPr>
          <p:nvPr/>
        </p:nvPicPr>
        <p:blipFill>
          <a:blip r:embed="rId3" cstate="print"/>
          <a:srcRect l="19818" t="16275" r="18658"/>
          <a:stretch>
            <a:fillRect/>
          </a:stretch>
        </p:blipFill>
        <p:spPr bwMode="auto">
          <a:xfrm>
            <a:off x="6516216" y="4575693"/>
            <a:ext cx="2411760" cy="2187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98" cy="1582726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Составление описания географических объектов по плану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4857784" cy="4929198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Необходимо выяснить: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Что нужно определить?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 помощью какой карты это можно определить?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Что необходимо знать для определения этого?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Как использовать эти знания?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Определить необходимый показатель (характеристику).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Результатом работы является вывод, который учащиеся делают по собранным с карт атласа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сведениям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https://druzhniy-center.ru/wp-content/uploads/3/3/1/331857b347e494efc2fd957702937c6a.jpeg"/>
          <p:cNvPicPr>
            <a:picLocks noChangeAspect="1" noChangeArrowheads="1"/>
          </p:cNvPicPr>
          <p:nvPr/>
        </p:nvPicPr>
        <p:blipFill>
          <a:blip r:embed="rId3"/>
          <a:srcRect l="10017" t="22986" r="48576" b="13472"/>
          <a:stretch>
            <a:fillRect/>
          </a:stretch>
        </p:blipFill>
        <p:spPr bwMode="auto">
          <a:xfrm>
            <a:off x="5539062" y="2708920"/>
            <a:ext cx="3425426" cy="3942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Georgia" pitchFamily="18" charset="0"/>
                <a:cs typeface="Times New Roman" pitchFamily="18" charset="0"/>
              </a:rPr>
              <a:t>Приемы работы с контурной картой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29130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2800" b="1" dirty="0" smtClean="0">
                <a:latin typeface="Georgia" pitchFamily="18" charset="0"/>
              </a:rPr>
              <a:t>«</a:t>
            </a: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Немая карта»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Задание: правильно 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назвать географический объект, который находится под соответствующей цифрой.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Каждый объект, распределенный правильно оценивается в 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1 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б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алл.</a:t>
            </a:r>
            <a:endParaRPr lang="ru-RU" sz="2800" dirty="0" smtClean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5" name="Содержимое 6" descr="hello_html_m1d6676c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27984" y="3786190"/>
            <a:ext cx="4468818" cy="2975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939916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Задания для работы с физическими и тематическими картами могут быть направлены на: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4071966"/>
          </a:xfrm>
        </p:spPr>
        <p:txBody>
          <a:bodyPr>
            <a:no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Georgia" pitchFamily="18" charset="0"/>
                <a:cs typeface="Times New Roman" pitchFamily="18" charset="0"/>
              </a:rPr>
              <a:t>- </a:t>
            </a: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установление </a:t>
            </a: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местонахождения географических объектов, характеристики их географического положения; 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Georgia" pitchFamily="18" charset="0"/>
                <a:cs typeface="Times New Roman" pitchFamily="18" charset="0"/>
              </a:rPr>
              <a:t>-  </a:t>
            </a: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выяснение </a:t>
            </a: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свойств географических объектов; 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- сопоставление </a:t>
            </a: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и сравнение исследуемых объектов; 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- формирование </a:t>
            </a: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пространственных представлений о размещении и взаимное расположение объектов; 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- формирование </a:t>
            </a: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представления об особенностях изображенной на карте территории;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- выяснение </a:t>
            </a: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причин и закономерностей в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размещении исследуемых объектов; 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- выявление </a:t>
            </a: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взаимосвязи между исследуемыми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объектами; 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- выяснение </a:t>
            </a: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возможного развития исследуемых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  <a:cs typeface="Times New Roman" pitchFamily="18" charset="0"/>
              </a:rPr>
              <a:t>объектов в будущем</a:t>
            </a:r>
          </a:p>
        </p:txBody>
      </p:sp>
      <p:pic>
        <p:nvPicPr>
          <p:cNvPr id="2052" name="Picture 4" descr="http://bigkarta.ru/geograf-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365104"/>
            <a:ext cx="3175979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Методика работы с глобусом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500174"/>
            <a:ext cx="4643470" cy="5357826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2800" b="1" dirty="0" smtClean="0">
                <a:latin typeface="Georgia" pitchFamily="18" charset="0"/>
              </a:rPr>
              <a:t>Глобус </a:t>
            </a:r>
            <a:r>
              <a:rPr lang="ru-RU" sz="2800" dirty="0" smtClean="0">
                <a:latin typeface="Georgia" pitchFamily="18" charset="0"/>
              </a:rPr>
              <a:t>– уменьшенная модель Земли. Он позволяет представить себе расположение океанов и материков гораздо правильнее, чем карта. Кроме того, глядя на глобус, мы можем увидеть смоделированное вращение Земли вокруг собственной оси.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1026" name="Picture 2" descr="https://zoom-sklad.ru/image/cache/catalog/li/task/globus-zemli-landshaftnyj-relefnyj-diametr-320-mm-1000x1000.jpeg"/>
          <p:cNvPicPr>
            <a:picLocks noChangeAspect="1" noChangeArrowheads="1"/>
          </p:cNvPicPr>
          <p:nvPr/>
        </p:nvPicPr>
        <p:blipFill>
          <a:blip r:embed="rId3"/>
          <a:srcRect l="11116" r="11633"/>
          <a:stretch>
            <a:fillRect/>
          </a:stretch>
        </p:blipFill>
        <p:spPr bwMode="auto">
          <a:xfrm>
            <a:off x="5004048" y="1556792"/>
            <a:ext cx="3995936" cy="5172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2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082660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</a:rPr>
              <a:t>Что такое  географическая карта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</a:pPr>
            <a:r>
              <a:rPr lang="ru-RU" sz="2800" b="1" dirty="0" smtClean="0">
                <a:latin typeface="Georgia" pitchFamily="18" charset="0"/>
              </a:rPr>
              <a:t>Карта</a:t>
            </a:r>
            <a:r>
              <a:rPr lang="ru-RU" sz="2800" dirty="0" smtClean="0">
                <a:latin typeface="Georgia" pitchFamily="18" charset="0"/>
              </a:rPr>
              <a:t> - уменьшенное, обобщенное, условно-знаковое изображение Земли, других планет или небесной сферы, построенное по математическому закону (т.е. в масштабе и проекции).</a:t>
            </a:r>
          </a:p>
          <a:p>
            <a:pPr marL="0" algn="just">
              <a:spcBef>
                <a:spcPts val="0"/>
              </a:spcBef>
            </a:pPr>
            <a:r>
              <a:rPr lang="ru-RU" sz="2800" dirty="0" smtClean="0">
                <a:latin typeface="Georgia" pitchFamily="18" charset="0"/>
              </a:rPr>
              <a:t> </a:t>
            </a:r>
            <a:r>
              <a:rPr lang="ru-RU" sz="2800" b="1" dirty="0" smtClean="0">
                <a:latin typeface="Georgia" pitchFamily="18" charset="0"/>
              </a:rPr>
              <a:t>Картография –</a:t>
            </a:r>
            <a:r>
              <a:rPr lang="ru-RU" sz="2800" dirty="0" smtClean="0">
                <a:latin typeface="Georgia" pitchFamily="18" charset="0"/>
              </a:rPr>
              <a:t> наука о картах как особом способе изображения действительности, их создании и использовании.</a:t>
            </a:r>
          </a:p>
        </p:txBody>
      </p:sp>
      <p:pic>
        <p:nvPicPr>
          <p:cNvPr id="14338" name="Picture 2" descr="https://kartinkin.net/uploads/posts/2022-03/thumbs/1648202989_29-kartinkin-net-p-fizicheskaya-karta-mira-kartinki-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416459"/>
            <a:ext cx="3096344" cy="23996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Georgia" pitchFamily="18" charset="0"/>
                <a:cs typeface="Times New Roman" pitchFamily="18" charset="0"/>
              </a:rPr>
              <a:t>Методика работы с глобусом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357850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2400" b="1" dirty="0" smtClean="0">
                <a:latin typeface="Georgia" pitchFamily="18" charset="0"/>
              </a:rPr>
              <a:t> Глобус</a:t>
            </a:r>
            <a:r>
              <a:rPr lang="ru-RU" sz="2400" dirty="0" smtClean="0">
                <a:latin typeface="Georgia" pitchFamily="18" charset="0"/>
              </a:rPr>
              <a:t> имеет разный   масштаб. Формирование </a:t>
            </a:r>
            <a:r>
              <a:rPr lang="ru-RU" sz="2400" dirty="0" smtClean="0">
                <a:latin typeface="Georgia" pitchFamily="18" charset="0"/>
              </a:rPr>
              <a:t>умения читать масштаб и объяснять его величину; переводить численный масштаб в именованный и именованный в численный.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400" dirty="0" smtClean="0">
                <a:latin typeface="Georgia" pitchFamily="18" charset="0"/>
                <a:cs typeface="Times New Roman" pitchFamily="18" charset="0"/>
              </a:rPr>
              <a:t>Задание: переведите численный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400" dirty="0" smtClean="0">
                <a:latin typeface="Georgia" pitchFamily="18" charset="0"/>
                <a:cs typeface="Times New Roman" pitchFamily="18" charset="0"/>
              </a:rPr>
              <a:t>масштаб </a:t>
            </a:r>
            <a:r>
              <a:rPr lang="ru-RU" sz="2400" dirty="0" smtClean="0">
                <a:latin typeface="Georgia" pitchFamily="18" charset="0"/>
                <a:cs typeface="Times New Roman" pitchFamily="18" charset="0"/>
              </a:rPr>
              <a:t>в именованный</a:t>
            </a:r>
          </a:p>
          <a:p>
            <a:pPr marL="171450" indent="-514350" algn="just">
              <a:spcBef>
                <a:spcPts val="0"/>
              </a:spcBef>
              <a:buAutoNum type="arabicParenR"/>
            </a:pPr>
            <a:r>
              <a:rPr lang="ru-RU" sz="2400" dirty="0" smtClean="0">
                <a:latin typeface="Georgia" pitchFamily="18" charset="0"/>
                <a:cs typeface="Times New Roman" pitchFamily="18" charset="0"/>
              </a:rPr>
              <a:t>1:83 000 000</a:t>
            </a:r>
          </a:p>
          <a:p>
            <a:pPr marL="171450" indent="-514350" algn="just">
              <a:spcBef>
                <a:spcPts val="0"/>
              </a:spcBef>
              <a:buAutoNum type="arabicParenR"/>
            </a:pPr>
            <a:r>
              <a:rPr lang="ru-RU" sz="2400" dirty="0" smtClean="0">
                <a:latin typeface="Georgia" pitchFamily="18" charset="0"/>
                <a:cs typeface="Times New Roman" pitchFamily="18" charset="0"/>
              </a:rPr>
              <a:t>1: 50 00 000</a:t>
            </a:r>
          </a:p>
          <a:p>
            <a:pPr marL="171450" indent="-514350" algn="just">
              <a:spcBef>
                <a:spcPts val="0"/>
              </a:spcBef>
              <a:buAutoNum type="arabicParenR"/>
            </a:pPr>
            <a:r>
              <a:rPr lang="ru-RU" sz="2400" dirty="0" smtClean="0">
                <a:latin typeface="Georgia" pitchFamily="18" charset="0"/>
                <a:cs typeface="Times New Roman" pitchFamily="18" charset="0"/>
              </a:rPr>
              <a:t>1: 5 000 </a:t>
            </a:r>
          </a:p>
          <a:p>
            <a:pPr marL="171450" indent="-514350" algn="just">
              <a:spcBef>
                <a:spcPts val="0"/>
              </a:spcBef>
              <a:buAutoNum type="arabicParenR"/>
            </a:pPr>
            <a:r>
              <a:rPr lang="ru-RU" sz="2400" dirty="0" smtClean="0">
                <a:latin typeface="Georgia" pitchFamily="18" charset="0"/>
                <a:cs typeface="Times New Roman" pitchFamily="18" charset="0"/>
              </a:rPr>
              <a:t>1: 25 000 – формирование умения</a:t>
            </a:r>
          </a:p>
          <a:p>
            <a:pPr marL="171450" indent="-514350" algn="just">
              <a:spcBef>
                <a:spcPts val="0"/>
              </a:spcBef>
              <a:buNone/>
            </a:pPr>
            <a:r>
              <a:rPr lang="ru-RU" sz="2400" dirty="0" smtClean="0">
                <a:latin typeface="Georgia" pitchFamily="18" charset="0"/>
                <a:cs typeface="Times New Roman" pitchFamily="18" charset="0"/>
              </a:rPr>
              <a:t>переводить численный масштаб в</a:t>
            </a:r>
          </a:p>
          <a:p>
            <a:pPr marL="171450" indent="-514350" algn="just">
              <a:spcBef>
                <a:spcPts val="0"/>
              </a:spcBef>
              <a:buNone/>
            </a:pPr>
            <a:r>
              <a:rPr lang="ru-RU" sz="2400" dirty="0" smtClean="0">
                <a:latin typeface="Georgia" pitchFamily="18" charset="0"/>
                <a:cs typeface="Times New Roman" pitchFamily="18" charset="0"/>
              </a:rPr>
              <a:t>именованный</a:t>
            </a:r>
            <a:endParaRPr lang="ru-RU" sz="2400" dirty="0" smtClean="0">
              <a:latin typeface="Georgia" pitchFamily="18" charset="0"/>
            </a:endParaRPr>
          </a:p>
        </p:txBody>
      </p:sp>
      <p:pic>
        <p:nvPicPr>
          <p:cNvPr id="33794" name="Picture 2" descr="https://forkids.newbookshop.ru/pictures/1020607721.jpg"/>
          <p:cNvPicPr>
            <a:picLocks noChangeAspect="1" noChangeArrowheads="1"/>
          </p:cNvPicPr>
          <p:nvPr/>
        </p:nvPicPr>
        <p:blipFill>
          <a:blip r:embed="rId3" cstate="print"/>
          <a:srcRect l="14264" r="15111"/>
          <a:stretch>
            <a:fillRect/>
          </a:stretch>
        </p:blipFill>
        <p:spPr bwMode="auto">
          <a:xfrm>
            <a:off x="6246487" y="2924944"/>
            <a:ext cx="2643174" cy="37425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14290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sz="3800" b="1" dirty="0" smtClean="0">
                <a:latin typeface="Georgia" pitchFamily="18" charset="0"/>
              </a:rPr>
              <a:t>Определение расстояний на </a:t>
            </a:r>
            <a:r>
              <a:rPr lang="ru-RU" sz="3800" b="1" dirty="0" smtClean="0">
                <a:latin typeface="Georgia" pitchFamily="18" charset="0"/>
              </a:rPr>
              <a:t>глобусе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4786346" cy="5357850"/>
          </a:xfrm>
        </p:spPr>
        <p:txBody>
          <a:bodyPr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1800" dirty="0" smtClean="0">
                <a:latin typeface="Georgia" pitchFamily="18" charset="0"/>
              </a:rPr>
              <a:t>Пользуясь глобусом, можно определить расстояние между любыми точками Земли. Для этого необходимо знать масштаб глобуса. Обычно его подписывают в южном полушарии.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1800" dirty="0" smtClean="0">
                <a:latin typeface="Georgia" pitchFamily="18" charset="0"/>
              </a:rPr>
              <a:t>Для определения расстояния между точками его отмеряют с помощью нитки или гибкой линейки. Измеренное на глобусе расстояние умножают на масштаб глобуса.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</a:rPr>
              <a:t>Например, масштаб глобуса 1:30 000 000, что означает «в 1 см 300 км». Измеренное расстояние на глобусе = 5 см.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Georgia" pitchFamily="18" charset="0"/>
              </a:rPr>
              <a:t>Отсюда расстояние на поверхности Земли: 5 см*300 км = 1500 км</a:t>
            </a:r>
            <a:endParaRPr lang="ru-RU" sz="1800" dirty="0">
              <a:latin typeface="Georgia" pitchFamily="18" charset="0"/>
            </a:endParaRPr>
          </a:p>
        </p:txBody>
      </p:sp>
      <p:pic>
        <p:nvPicPr>
          <p:cNvPr id="35842" name="Picture 2" descr="http://cdn1.ozone.ru/multimedia/1007220001.jpg"/>
          <p:cNvPicPr>
            <a:picLocks noChangeAspect="1" noChangeArrowheads="1"/>
          </p:cNvPicPr>
          <p:nvPr/>
        </p:nvPicPr>
        <p:blipFill>
          <a:blip r:embed="rId3"/>
          <a:srcRect l="11595" r="13405"/>
          <a:stretch>
            <a:fillRect/>
          </a:stretch>
        </p:blipFill>
        <p:spPr bwMode="auto">
          <a:xfrm>
            <a:off x="5492104" y="1988840"/>
            <a:ext cx="3651896" cy="4869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Определение высот и глубин по глобусу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6820240" cy="5087488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2200" b="1" dirty="0" smtClean="0">
                <a:latin typeface="Georgia" pitchFamily="18" charset="0"/>
              </a:rPr>
              <a:t>Шкала высот и глубин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200" dirty="0" smtClean="0">
                <a:latin typeface="Georgia" pitchFamily="18" charset="0"/>
              </a:rPr>
              <a:t>Обычно д</a:t>
            </a:r>
            <a:r>
              <a:rPr lang="ru-RU" sz="2200" dirty="0" smtClean="0">
                <a:latin typeface="Georgia" pitchFamily="18" charset="0"/>
              </a:rPr>
              <a:t>ля </a:t>
            </a:r>
            <a:r>
              <a:rPr lang="ru-RU" sz="2200" dirty="0" smtClean="0">
                <a:latin typeface="Georgia" pitchFamily="18" charset="0"/>
              </a:rPr>
              <a:t>низменности (</a:t>
            </a:r>
            <a:r>
              <a:rPr lang="ru-RU" sz="2200" dirty="0" smtClean="0">
                <a:latin typeface="Georgia" pitchFamily="18" charset="0"/>
              </a:rPr>
              <a:t>выс</a:t>
            </a:r>
            <a:r>
              <a:rPr lang="ru-RU" sz="2200" dirty="0" smtClean="0">
                <a:latin typeface="Georgia" pitchFamily="18" charset="0"/>
              </a:rPr>
              <a:t>ота</a:t>
            </a:r>
            <a:r>
              <a:rPr lang="ru-RU" sz="2200" dirty="0" smtClean="0">
                <a:latin typeface="Georgia" pitchFamily="18" charset="0"/>
              </a:rPr>
              <a:t> </a:t>
            </a:r>
            <a:r>
              <a:rPr lang="ru-RU" sz="2200" dirty="0" smtClean="0">
                <a:latin typeface="Georgia" pitchFamily="18" charset="0"/>
              </a:rPr>
              <a:t>от 0 до 200 м) используют тона зеленого цвета с уменьшением вверх их интенсивности, для ступеней выше 200 м – тона желтого, коричневого, красновато-коричневого цвета. Иногда используют другой принцип «чем выше, тем светлее», тогда верхние ступени делают светлыми, как бы освещенными солнцем. Для усиления эффекта в окраску горных вершин добавляют ярко-желтые солнечные тона. Для ступеней морских глубин используют голубые и синие цвета. Шкала высот и глубин применяют  на гипсометрических, учебных общегеографических и физических картах</a:t>
            </a:r>
            <a:r>
              <a:rPr lang="ru-RU" sz="2400" dirty="0" smtClean="0">
                <a:latin typeface="Georgia" pitchFamily="18" charset="0"/>
              </a:rPr>
              <a:t>.</a:t>
            </a:r>
            <a:endParaRPr lang="ru-RU" sz="2400" dirty="0">
              <a:latin typeface="Georgia" pitchFamily="18" charset="0"/>
            </a:endParaRPr>
          </a:p>
        </p:txBody>
      </p:sp>
      <p:pic>
        <p:nvPicPr>
          <p:cNvPr id="36866" name="Picture 2" descr="https://cf4.ppt-online.org/files4/slide/h/Hq7WYu0jS2a3QhbgZPUrflipsv8xLBTDX5Mye6/slide-10.jpg"/>
          <p:cNvPicPr>
            <a:picLocks noChangeAspect="1" noChangeArrowheads="1"/>
          </p:cNvPicPr>
          <p:nvPr/>
        </p:nvPicPr>
        <p:blipFill>
          <a:blip r:embed="rId3"/>
          <a:srcRect l="43815" t="15710" r="40072" b="15841"/>
          <a:stretch>
            <a:fillRect/>
          </a:stretch>
        </p:blipFill>
        <p:spPr bwMode="auto">
          <a:xfrm>
            <a:off x="7286644" y="948231"/>
            <a:ext cx="1820700" cy="5793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Определение высот и глубин по глобусу</a:t>
            </a:r>
            <a:endParaRPr lang="ru-RU" sz="3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572560" cy="3429025"/>
          </a:xfrm>
        </p:spPr>
        <p:txBody>
          <a:bodyPr>
            <a:no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800" dirty="0" smtClean="0">
                <a:latin typeface="Georgia" pitchFamily="18" charset="0"/>
              </a:rPr>
              <a:t>На глобусе изогипсы (горизонтали) проводят _________________ цветом.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800" dirty="0" smtClean="0">
                <a:latin typeface="Georgia" pitchFamily="18" charset="0"/>
              </a:rPr>
              <a:t>Низменности с абсолютной высотой (от 0 до 200 м) окрашивают _________________ цветом.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800" dirty="0" smtClean="0">
                <a:latin typeface="Georgia" pitchFamily="18" charset="0"/>
              </a:rPr>
              <a:t>Возвышенности (с абсолютной высотой от 200 до 500 м) окрашивают _________________ цветом.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800" dirty="0" smtClean="0">
                <a:latin typeface="Georgia" pitchFamily="18" charset="0"/>
              </a:rPr>
              <a:t>Низкие горы (с абсолютной высотой от 1000 до 2000 м) окрашиваю _________________ цветом.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800" dirty="0" smtClean="0">
                <a:latin typeface="Georgia" pitchFamily="18" charset="0"/>
              </a:rPr>
              <a:t>Средневысотные горы (с абсолютной высотой от 2000 до 5000 м и выше) окрашивают более насыщенными оттенками _________________ цвета.</a:t>
            </a:r>
            <a:endParaRPr lang="ru-RU" sz="1800" dirty="0">
              <a:latin typeface="Georgia" pitchFamily="18" charset="0"/>
            </a:endParaRPr>
          </a:p>
        </p:txBody>
      </p:sp>
      <p:pic>
        <p:nvPicPr>
          <p:cNvPr id="37890" name="Picture 2" descr="https://fhd.multiurok.ru/f/e/1/fe136fa7f9a28117fcd4a1f562effdd66ca1bfda/img11.jpg"/>
          <p:cNvPicPr>
            <a:picLocks noChangeAspect="1" noChangeArrowheads="1"/>
          </p:cNvPicPr>
          <p:nvPr/>
        </p:nvPicPr>
        <p:blipFill>
          <a:blip r:embed="rId3"/>
          <a:srcRect t="40173" b="20764"/>
          <a:stretch>
            <a:fillRect/>
          </a:stretch>
        </p:blipFill>
        <p:spPr bwMode="auto">
          <a:xfrm>
            <a:off x="251520" y="4912780"/>
            <a:ext cx="8892480" cy="1756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694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Вывод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329642" cy="4525963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2800" dirty="0" smtClean="0">
                <a:latin typeface="Georgia" pitchFamily="18" charset="0"/>
              </a:rPr>
              <a:t>Карта и глобус имеют </a:t>
            </a:r>
            <a:r>
              <a:rPr lang="ru-RU" sz="2800" dirty="0" smtClean="0">
                <a:latin typeface="Georgia" pitchFamily="18" charset="0"/>
              </a:rPr>
              <a:t>большое </a:t>
            </a:r>
            <a:r>
              <a:rPr lang="ru-RU" sz="2800" dirty="0" smtClean="0">
                <a:latin typeface="Georgia" pitchFamily="18" charset="0"/>
              </a:rPr>
              <a:t>учебно-воспитательное и практическое значение. Работа над картой и глобусом, восприятие и комбинирование условных знаков и раскрытие их смысла обостряет органы ощущений детей, пробуждает к деятельности их творческое воображение и развивает их мышление.</a:t>
            </a:r>
          </a:p>
        </p:txBody>
      </p:sp>
      <p:pic>
        <p:nvPicPr>
          <p:cNvPr id="38916" name="Picture 4" descr="https://sun9-59.userapi.com/impg/p4wU7A_uPUTxKn3K0JW_9pCDfPms2c5-ZohXDw/JLgWFGhJxVw.jpg?size=1280x720&amp;quality=96&amp;sign=cd53f8f2b7bc99b3db95884033a59ba8&amp;c_uniq_tag=mM8MxoLr1wWcDdEEYoHKpBziV5zx-oTi71L--44wo3M&amp;type=album"/>
          <p:cNvPicPr>
            <a:picLocks noChangeAspect="1" noChangeArrowheads="1"/>
          </p:cNvPicPr>
          <p:nvPr/>
        </p:nvPicPr>
        <p:blipFill>
          <a:blip r:embed="rId3"/>
          <a:srcRect l="13372" t="25069" r="5768" b="13472"/>
          <a:stretch>
            <a:fillRect/>
          </a:stretch>
        </p:blipFill>
        <p:spPr bwMode="auto">
          <a:xfrm>
            <a:off x="2627785" y="4219676"/>
            <a:ext cx="5688632" cy="2432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6858000"/>
          </a:xfrm>
        </p:spPr>
        <p:txBody>
          <a:bodyPr>
            <a:noAutofit/>
          </a:bodyPr>
          <a:lstStyle/>
          <a:p>
            <a:pPr algn="l" eaLnBrk="0" hangingPunct="0"/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Учить детей сегодня трудно,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И раньше было нелегко.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Читать, считать, писать учили: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«Дает корова молоко».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Век 21 – век открытий,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Век инноваций, новизны,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Но от учителя зависит,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Какими дети быть должны.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Желаем Вам, чтоб дети в ваших классах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Светились от улыбок и любви,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Здоровья, Вам и творческих успехов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В век инноваций, новизны!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39938" name="Picture 2" descr="https://cdn.culture.ru/images/bac88ed8-ca3b-54c8-9d4e-c211bbc307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1322" y="2143116"/>
            <a:ext cx="3322678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latin typeface="Georgia" pitchFamily="18" charset="0"/>
              </a:rPr>
              <a:t>Значение карт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52737"/>
            <a:ext cx="8229600" cy="4536504"/>
          </a:xfrm>
        </p:spPr>
        <p:txBody>
          <a:bodyPr>
            <a:normAutofit fontScale="85000" lnSpcReduction="2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2200" dirty="0" smtClean="0">
                <a:latin typeface="Georgia" pitchFamily="18" charset="0"/>
              </a:rPr>
              <a:t>Географические карты имеют огромное значение для изучения географии, а также для жизнедеятельности людей. Благодаря картам, путешественники ориентируются в пространстве, </a:t>
            </a:r>
            <a:r>
              <a:rPr lang="ru-RU" sz="2200" dirty="0" smtClean="0">
                <a:latin typeface="Georgia" pitchFamily="18" charset="0"/>
              </a:rPr>
              <a:t>карты </a:t>
            </a:r>
            <a:r>
              <a:rPr lang="ru-RU" sz="2200" dirty="0" smtClean="0">
                <a:latin typeface="Georgia" pitchFamily="18" charset="0"/>
              </a:rPr>
              <a:t>– это уникальный инструмент для того, чтобы найти наиболее короткий маршрут к населенному пункту.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2200" dirty="0" smtClean="0">
                <a:latin typeface="Georgia" pitchFamily="18" charset="0"/>
              </a:rPr>
              <a:t>Географические карты не заменимы во время учебного процесса. Пользуясь картой, мы можем безошибочно определить расположение того или материка, острова, реки и даже города. Ученики смогут легко выяснить все особенности промышленных регионов, социальную и религиозную структуру государств.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2200" dirty="0" smtClean="0">
                <a:latin typeface="Georgia" pitchFamily="18" charset="0"/>
              </a:rPr>
              <a:t>Необходимо знать язык карты: понимать значения символов и надписей, нанесенных на нее. Несмотря на достижения науки и техники, многие люди по-прежнему используют географические карты, которые являются более надежным источником географической информации.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15362" name="Picture 2" descr="https://sportishka.com/uploads/posts/2022-04/1650716736_31-sportishka-com-p-geografiya-krasivo-foto-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6381" y="5289587"/>
            <a:ext cx="2250261" cy="1500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latin typeface="Georgia" pitchFamily="18" charset="0"/>
              </a:rPr>
              <a:t>Классификация карт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</a:pPr>
            <a:r>
              <a:rPr lang="ru-RU" sz="2600" dirty="0" smtClean="0">
                <a:latin typeface="Georgia" pitchFamily="18" charset="0"/>
              </a:rPr>
              <a:t>Классификации необходимы для инвентаризации и хранения карт, составления каталогов, поиска карт, создания банков данных и картографических </a:t>
            </a:r>
            <a:r>
              <a:rPr lang="ru-RU" sz="2600" dirty="0" smtClean="0">
                <a:latin typeface="Georgia" pitchFamily="18" charset="0"/>
              </a:rPr>
              <a:t>информационно- справочных </a:t>
            </a:r>
            <a:r>
              <a:rPr lang="ru-RU" sz="2600" dirty="0" smtClean="0">
                <a:latin typeface="Georgia" pitchFamily="18" charset="0"/>
              </a:rPr>
              <a:t>систем.</a:t>
            </a:r>
          </a:p>
          <a:p>
            <a:pPr marL="0" algn="just">
              <a:spcBef>
                <a:spcPts val="0"/>
              </a:spcBef>
            </a:pPr>
            <a:r>
              <a:rPr lang="ru-RU" sz="2600" dirty="0" smtClean="0">
                <a:latin typeface="Georgia" pitchFamily="18" charset="0"/>
              </a:rPr>
              <a:t>В качестве основания для классификации допустимо избрать любое свойство карты: масштаб, тематику, эпоху создания, язык, способ графического оформления</a:t>
            </a:r>
          </a:p>
        </p:txBody>
      </p:sp>
      <p:pic>
        <p:nvPicPr>
          <p:cNvPr id="16386" name="Picture 2" descr="https://uploads.znanijam.net/f/748/7480bf3a9b77382e1af4b4ba014c33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653136"/>
            <a:ext cx="2858628" cy="21439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39784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Классификация карт по масштабу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Font typeface="Wingdings 2" pitchFamily="18" charset="2"/>
              <a:buNone/>
            </a:pP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4 основные группы:</a:t>
            </a:r>
          </a:p>
          <a:p>
            <a:pPr marL="0" algn="just">
              <a:spcBef>
                <a:spcPts val="0"/>
              </a:spcBef>
              <a:buFont typeface="Wingdings 2" pitchFamily="18" charset="2"/>
              <a:buNone/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 - </a:t>
            </a:r>
            <a:r>
              <a:rPr lang="ru-RU" sz="2800" i="1" dirty="0" smtClean="0">
                <a:latin typeface="Georgia" pitchFamily="18" charset="0"/>
                <a:cs typeface="Times New Roman" pitchFamily="18" charset="0"/>
              </a:rPr>
              <a:t>планы 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– 1: 5 000 и крупнее</a:t>
            </a:r>
          </a:p>
          <a:p>
            <a:pPr marL="0" algn="just">
              <a:spcBef>
                <a:spcPts val="0"/>
              </a:spcBef>
              <a:buFont typeface="Wingdings 2" pitchFamily="18" charset="2"/>
              <a:buNone/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 - </a:t>
            </a:r>
            <a:r>
              <a:rPr lang="ru-RU" sz="2800" i="1" dirty="0" smtClean="0">
                <a:latin typeface="Georgia" pitchFamily="18" charset="0"/>
                <a:cs typeface="Times New Roman" pitchFamily="18" charset="0"/>
              </a:rPr>
              <a:t>крупномасштабные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 – 1: 10 000 - 1:200000;</a:t>
            </a:r>
          </a:p>
          <a:p>
            <a:pPr marL="0" algn="just">
              <a:spcBef>
                <a:spcPts val="0"/>
              </a:spcBef>
              <a:buFont typeface="Wingdings 2" pitchFamily="18" charset="2"/>
              <a:buNone/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- </a:t>
            </a:r>
            <a:r>
              <a:rPr lang="ru-RU" sz="2800" i="1" dirty="0" smtClean="0">
                <a:latin typeface="Georgia" pitchFamily="18" charset="0"/>
                <a:cs typeface="Times New Roman" pitchFamily="18" charset="0"/>
              </a:rPr>
              <a:t>среднемасштабные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 – 1: 200 000 до 1: 1 000 000 включительно;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r>
              <a:rPr lang="ru-RU" sz="2800" i="1" dirty="0" smtClean="0">
                <a:latin typeface="Georgia" pitchFamily="18" charset="0"/>
                <a:cs typeface="Times New Roman" pitchFamily="18" charset="0"/>
              </a:rPr>
              <a:t>мелкомасштабные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 – мельче 1: 1 000 000.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Такое деление принято в России для географических карт, но оно не универсально</a:t>
            </a:r>
          </a:p>
        </p:txBody>
      </p:sp>
      <p:pic>
        <p:nvPicPr>
          <p:cNvPr id="17410" name="Picture 2" descr="http://karty-mira.ru/maps/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400" y="4714884"/>
            <a:ext cx="3715199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Классификация карт по пространственному охвату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>
              <a:spcBef>
                <a:spcPts val="0"/>
              </a:spcBef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карты звездного неба,</a:t>
            </a:r>
          </a:p>
          <a:p>
            <a:pPr marL="0">
              <a:spcBef>
                <a:spcPts val="0"/>
              </a:spcBef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карты планет и Земли, </a:t>
            </a:r>
          </a:p>
          <a:p>
            <a:pPr marL="0">
              <a:spcBef>
                <a:spcPts val="0"/>
              </a:spcBef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карты полушарий,</a:t>
            </a:r>
          </a:p>
          <a:p>
            <a:pPr marL="0">
              <a:spcBef>
                <a:spcPts val="0"/>
              </a:spcBef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карты материков и океанов, </a:t>
            </a:r>
          </a:p>
          <a:p>
            <a:pPr marL="0">
              <a:spcBef>
                <a:spcPts val="0"/>
              </a:spcBef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карты стран, </a:t>
            </a:r>
          </a:p>
          <a:p>
            <a:pPr marL="0">
              <a:spcBef>
                <a:spcPts val="0"/>
              </a:spcBef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карты отдельных территорий, </a:t>
            </a:r>
          </a:p>
          <a:p>
            <a:pPr marL="0">
              <a:spcBef>
                <a:spcPts val="0"/>
              </a:spcBef>
            </a:pP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карты городов и т.д.</a:t>
            </a:r>
          </a:p>
        </p:txBody>
      </p:sp>
      <p:pic>
        <p:nvPicPr>
          <p:cNvPr id="18434" name="Picture 2" descr="https://main-cdn.sbermegamarket.ru/big2/hlr-system/-13/799/211/881/220/104/2/100029963938b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2450" y="4214818"/>
            <a:ext cx="3566893" cy="2526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Классификация карт по содержанию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9"/>
            <a:ext cx="8280920" cy="4032448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2800" b="1" dirty="0" smtClean="0">
                <a:latin typeface="Georgia" pitchFamily="18" charset="0"/>
                <a:cs typeface="Times New Roman" pitchFamily="18" charset="0"/>
              </a:rPr>
              <a:t>Общегеографические</a:t>
            </a:r>
            <a:r>
              <a:rPr lang="ru-RU" sz="2800" dirty="0" smtClean="0">
                <a:latin typeface="Georgia" pitchFamily="18" charset="0"/>
                <a:cs typeface="Times New Roman" pitchFamily="18" charset="0"/>
              </a:rPr>
              <a:t> - отображают совокупность элементов местности (рельеф, гидрографию, почвенно-растительный покров, населенные пункты, хозяйственные объекты, пути сообщения, границы и др.). Они имеют универсальное применение при изучении территории, ориентировании на ней, решении научно-практических задач</a:t>
            </a:r>
          </a:p>
        </p:txBody>
      </p:sp>
      <p:pic>
        <p:nvPicPr>
          <p:cNvPr id="19458" name="Picture 2" descr="https://w-dog.ru/wallpapers/13/18/375288542908381/karta-mira-mir-polushar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15" y="4714884"/>
            <a:ext cx="3558465" cy="200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071570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latin typeface="Georgia" pitchFamily="18" charset="0"/>
              </a:rPr>
              <a:t>Классификация карт по содержанию</a:t>
            </a:r>
            <a:endParaRPr lang="ru-RU" sz="3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62660" cy="4686509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buFont typeface="Wingdings 2" pitchFamily="18" charset="2"/>
              <a:buNone/>
            </a:pPr>
            <a:r>
              <a:rPr lang="ru-RU" sz="2000" b="1" dirty="0" smtClean="0">
                <a:latin typeface="Georgia" pitchFamily="18" charset="0"/>
              </a:rPr>
              <a:t>Тематические, делятся на три основные группы: </a:t>
            </a:r>
          </a:p>
          <a:p>
            <a:pPr marL="0" algn="just">
              <a:spcBef>
                <a:spcPts val="0"/>
              </a:spcBef>
              <a:buFont typeface="Wingdings 2" pitchFamily="18" charset="2"/>
              <a:buNone/>
            </a:pPr>
            <a:r>
              <a:rPr lang="ru-RU" sz="2000" i="1" dirty="0" smtClean="0">
                <a:latin typeface="Georgia" pitchFamily="18" charset="0"/>
              </a:rPr>
              <a:t>- </a:t>
            </a:r>
            <a:r>
              <a:rPr lang="ru-RU" sz="2000" b="1" i="1" dirty="0" smtClean="0">
                <a:latin typeface="Georgia" pitchFamily="18" charset="0"/>
              </a:rPr>
              <a:t>карты природных явлений</a:t>
            </a:r>
            <a:r>
              <a:rPr lang="ru-RU" sz="2000" dirty="0" smtClean="0">
                <a:latin typeface="Georgia" pitchFamily="18" charset="0"/>
              </a:rPr>
              <a:t>, охватывают все компоненты природной среды и их комбинации (геологические, геофизические, рельефа земной поверхности, климатические, растительности, почвенные и т.д.); </a:t>
            </a:r>
          </a:p>
          <a:p>
            <a:pPr marL="0" algn="just">
              <a:spcBef>
                <a:spcPts val="0"/>
              </a:spcBef>
              <a:buFont typeface="Wingdings 2" pitchFamily="18" charset="2"/>
              <a:buNone/>
            </a:pPr>
            <a:r>
              <a:rPr lang="ru-RU" sz="2000" i="1" dirty="0" smtClean="0">
                <a:latin typeface="Georgia" pitchFamily="18" charset="0"/>
              </a:rPr>
              <a:t>- </a:t>
            </a:r>
            <a:r>
              <a:rPr lang="ru-RU" sz="2000" b="1" i="1" dirty="0" smtClean="0">
                <a:latin typeface="Georgia" pitchFamily="18" charset="0"/>
              </a:rPr>
              <a:t>карты общественных явлений</a:t>
            </a:r>
            <a:r>
              <a:rPr lang="ru-RU" sz="2000" b="1" dirty="0" smtClean="0">
                <a:latin typeface="Georgia" pitchFamily="18" charset="0"/>
              </a:rPr>
              <a:t>. </a:t>
            </a:r>
            <a:r>
              <a:rPr lang="ru-RU" sz="2000" dirty="0" smtClean="0">
                <a:latin typeface="Georgia" pitchFamily="18" charset="0"/>
              </a:rPr>
              <a:t>Их темы отличаются большим разнообразием: население, экономика, хозяйство, наука, образование, культура, религия, политика и др. </a:t>
            </a:r>
          </a:p>
          <a:p>
            <a:pPr marL="0" algn="just">
              <a:spcBef>
                <a:spcPts val="0"/>
              </a:spcBef>
              <a:buFont typeface="Wingdings 2" pitchFamily="18" charset="2"/>
              <a:buNone/>
            </a:pPr>
            <a:r>
              <a:rPr lang="ru-RU" sz="2000" i="1" dirty="0" smtClean="0">
                <a:latin typeface="Georgia" pitchFamily="18" charset="0"/>
              </a:rPr>
              <a:t>- </a:t>
            </a:r>
            <a:r>
              <a:rPr lang="ru-RU" sz="2000" b="1" i="1" dirty="0" smtClean="0">
                <a:latin typeface="Georgia" pitchFamily="18" charset="0"/>
              </a:rPr>
              <a:t>специальные карты </a:t>
            </a:r>
            <a:r>
              <a:rPr lang="ru-RU" sz="2000" dirty="0" smtClean="0">
                <a:latin typeface="Georgia" pitchFamily="18" charset="0"/>
              </a:rPr>
              <a:t>– предназначены для решения определенного круга задач или рассчитаны на конкретных пользователей. Чаще всего это карты технического назначения (карты навигационные – морские, космические, дорожные; карты кадастровые – лесного, земельного, водного кадастра; технические – инженерностроительные, подземных коммуникаций и др.)</a:t>
            </a:r>
          </a:p>
        </p:txBody>
      </p:sp>
      <p:pic>
        <p:nvPicPr>
          <p:cNvPr id="20482" name="Picture 2" descr="https://present5.com/presentation/2528842_376732980/image-4.jpg"/>
          <p:cNvPicPr>
            <a:picLocks noChangeAspect="1" noChangeArrowheads="1"/>
          </p:cNvPicPr>
          <p:nvPr/>
        </p:nvPicPr>
        <p:blipFill>
          <a:blip r:embed="rId3"/>
          <a:srcRect l="1898" t="13271" r="2268" b="6173"/>
          <a:stretch>
            <a:fillRect/>
          </a:stretch>
        </p:blipFill>
        <p:spPr bwMode="auto">
          <a:xfrm>
            <a:off x="3995936" y="5576785"/>
            <a:ext cx="2578038" cy="1164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515490_19-p-fon-dlya-prezentatsii-na-temu-puteshestvie-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24999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4122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latin typeface="Georgia" pitchFamily="18" charset="0"/>
                <a:cs typeface="Times New Roman" pitchFamily="18" charset="0"/>
              </a:rPr>
              <a:t>Классификация карт по назначению</a:t>
            </a:r>
            <a:endParaRPr lang="ru-RU" sz="34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19256" cy="4641379"/>
          </a:xfrm>
        </p:spPr>
        <p:txBody>
          <a:bodyPr>
            <a:noAutofit/>
          </a:bodyPr>
          <a:lstStyle/>
          <a:p>
            <a:pPr marL="0">
              <a:spcBef>
                <a:spcPts val="0"/>
              </a:spcBef>
            </a:pPr>
            <a:r>
              <a:rPr lang="ru-RU" sz="2000" dirty="0" smtClean="0">
                <a:latin typeface="Georgia" pitchFamily="18" charset="0"/>
              </a:rPr>
              <a:t>научно-справочные предназначены для научных исследований и получения достоверной информации; 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Georgia" pitchFamily="18" charset="0"/>
              </a:rPr>
              <a:t>учебные – используются в качестве наглядных пособий и как материалы для самостоятельной работы; 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Georgia" pitchFamily="18" charset="0"/>
              </a:rPr>
              <a:t>туристические предназначены для туристов и </a:t>
            </a:r>
            <a:r>
              <a:rPr lang="ru-RU" sz="2000" dirty="0" smtClean="0">
                <a:latin typeface="Georgia" pitchFamily="18" charset="0"/>
              </a:rPr>
              <a:t>отдыхающих, отличаются </a:t>
            </a:r>
            <a:r>
              <a:rPr lang="ru-RU" sz="2000" dirty="0" smtClean="0">
                <a:latin typeface="Georgia" pitchFamily="18" charset="0"/>
              </a:rPr>
              <a:t>красочным оформлением, сопровождаются указателями, справочными сведениями; 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>
                <a:latin typeface="Georgia" pitchFamily="18" charset="0"/>
              </a:rPr>
              <a:t>культурно-просветительные и </a:t>
            </a:r>
            <a:r>
              <a:rPr lang="ru-RU" sz="2000" dirty="0" smtClean="0">
                <a:latin typeface="Georgia" pitchFamily="18" charset="0"/>
              </a:rPr>
              <a:t>агитационные,  </a:t>
            </a:r>
            <a:r>
              <a:rPr lang="ru-RU" sz="2000" dirty="0">
                <a:latin typeface="Georgia" pitchFamily="18" charset="0"/>
              </a:rPr>
              <a:t>и</a:t>
            </a:r>
            <a:r>
              <a:rPr lang="ru-RU" sz="2000" dirty="0" smtClean="0">
                <a:latin typeface="Georgia" pitchFamily="18" charset="0"/>
              </a:rPr>
              <a:t>х </a:t>
            </a:r>
            <a:r>
              <a:rPr lang="ru-RU" sz="2000" dirty="0" smtClean="0">
                <a:latin typeface="Georgia" pitchFamily="18" charset="0"/>
              </a:rPr>
              <a:t>цель - расширение культурного кругозора людей, распространение знаний. Эти карты яркие, дополняются рисунками, элементами плаката.</a:t>
            </a:r>
          </a:p>
        </p:txBody>
      </p:sp>
      <p:pic>
        <p:nvPicPr>
          <p:cNvPr id="21506" name="Picture 2" descr="https://predmet-otvet.ru/wp-content/uploads/2019/12/10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813147"/>
            <a:ext cx="3174942" cy="1934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1393</Words>
  <Application>Microsoft Office PowerPoint</Application>
  <PresentationFormat>Экран (4:3)</PresentationFormat>
  <Paragraphs>124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Классификация и значение учебных карт. Методика работы с картами разных типов и глобусом</vt:lpstr>
      <vt:lpstr>Что такое  географическая карта</vt:lpstr>
      <vt:lpstr>Значение карт</vt:lpstr>
      <vt:lpstr>Классификация карт</vt:lpstr>
      <vt:lpstr>Классификация карт по масштабу</vt:lpstr>
      <vt:lpstr>Классификация карт по пространственному охвату</vt:lpstr>
      <vt:lpstr>Классификация карт по содержанию</vt:lpstr>
      <vt:lpstr>Классификация карт по содержанию</vt:lpstr>
      <vt:lpstr>Классификация карт по назначению</vt:lpstr>
      <vt:lpstr>Методика работы с картами разных типов и глобусом</vt:lpstr>
      <vt:lpstr>Методика работы с картами разных типов и глобусом</vt:lpstr>
      <vt:lpstr>Методика работы с картами разных типов и глобусом</vt:lpstr>
      <vt:lpstr>Презентация PowerPoint</vt:lpstr>
      <vt:lpstr>Алгоритм определения географических координат объекта </vt:lpstr>
      <vt:lpstr>«Географическая разминка»</vt:lpstr>
      <vt:lpstr>Составление описания географических объектов по плану</vt:lpstr>
      <vt:lpstr>Приемы работы с контурной картой</vt:lpstr>
      <vt:lpstr>Задания для работы с физическими и тематическими картами могут быть направлены на:</vt:lpstr>
      <vt:lpstr>Методика работы с глобусом</vt:lpstr>
      <vt:lpstr>Методика работы с глобусом</vt:lpstr>
      <vt:lpstr>Определение расстояний на глобусе</vt:lpstr>
      <vt:lpstr>Определение высот и глубин по глобусу</vt:lpstr>
      <vt:lpstr>Определение высот и глубин по глобусу</vt:lpstr>
      <vt:lpstr>Вывод</vt:lpstr>
      <vt:lpstr>Учить детей сегодня трудно, И раньше было нелегко. Читать, считать, писать учили: «Дает корова молоко». Век 21 – век открытий, Век инноваций, новизны, Но от учителя зависит, Какими дети быть должны. Желаем Вам, чтоб дети в ваших классах Светились от улыбок и любви, Здоровья, Вам и творческих успехов В век инноваций, новизны!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«Классификация и значение учебных карт. Методика работы с картами разных типов и глобусом»</dc:title>
  <dc:creator>Елена</dc:creator>
  <cp:lastModifiedBy>Ольга Леонидовна</cp:lastModifiedBy>
  <cp:revision>25</cp:revision>
  <dcterms:created xsi:type="dcterms:W3CDTF">2023-06-12T15:48:05Z</dcterms:created>
  <dcterms:modified xsi:type="dcterms:W3CDTF">2023-06-13T16:46:22Z</dcterms:modified>
</cp:coreProperties>
</file>