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1"/>
  </p:sldMasterIdLst>
  <p:notesMasterIdLst>
    <p:notesMasterId r:id="rId25"/>
  </p:notesMasterIdLst>
  <p:sldIdLst>
    <p:sldId id="256" r:id="rId2"/>
    <p:sldId id="284" r:id="rId3"/>
    <p:sldId id="283" r:id="rId4"/>
    <p:sldId id="279" r:id="rId5"/>
    <p:sldId id="257" r:id="rId6"/>
    <p:sldId id="285" r:id="rId7"/>
    <p:sldId id="258" r:id="rId8"/>
    <p:sldId id="259" r:id="rId9"/>
    <p:sldId id="262" r:id="rId10"/>
    <p:sldId id="265" r:id="rId11"/>
    <p:sldId id="267" r:id="rId12"/>
    <p:sldId id="268" r:id="rId13"/>
    <p:sldId id="269" r:id="rId14"/>
    <p:sldId id="270" r:id="rId15"/>
    <p:sldId id="271" r:id="rId16"/>
    <p:sldId id="272" r:id="rId17"/>
    <p:sldId id="274" r:id="rId18"/>
    <p:sldId id="275" r:id="rId19"/>
    <p:sldId id="276" r:id="rId20"/>
    <p:sldId id="277" r:id="rId21"/>
    <p:sldId id="280" r:id="rId22"/>
    <p:sldId id="281" r:id="rId23"/>
    <p:sldId id="28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66FF33"/>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varScale="1">
        <p:scale>
          <a:sx n="82" d="100"/>
          <a:sy n="82" d="100"/>
        </p:scale>
        <p:origin x="147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31818061023622046"/>
          <c:y val="0.37629502952755906"/>
          <c:w val="0.37822211286089241"/>
          <c:h val="0.56733316929133859"/>
        </c:manualLayout>
      </c:layout>
      <c:pieChart>
        <c:varyColors val="1"/>
        <c:ser>
          <c:idx val="0"/>
          <c:order val="0"/>
          <c:tx>
            <c:strRef>
              <c:f>Лист1!$B$1</c:f>
              <c:strCache>
                <c:ptCount val="1"/>
                <c:pt idx="0">
                  <c:v>конец проекта</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Лист1!$A$2:$A$4</c:f>
              <c:strCache>
                <c:ptCount val="3"/>
                <c:pt idx="0">
                  <c:v>низкий уровень</c:v>
                </c:pt>
                <c:pt idx="1">
                  <c:v>высокий уровень</c:v>
                </c:pt>
                <c:pt idx="2">
                  <c:v>средний уровень</c:v>
                </c:pt>
              </c:strCache>
            </c:strRef>
          </c:cat>
          <c:val>
            <c:numRef>
              <c:f>Лист1!$B$2:$B$4</c:f>
              <c:numCache>
                <c:formatCode>General</c:formatCode>
                <c:ptCount val="3"/>
                <c:pt idx="0">
                  <c:v>4.8</c:v>
                </c:pt>
                <c:pt idx="1">
                  <c:v>52.4</c:v>
                </c:pt>
                <c:pt idx="2">
                  <c:v>42.8</c:v>
                </c:pt>
              </c:numCache>
            </c:numRef>
          </c:val>
          <c:extLst>
            <c:ext xmlns:c16="http://schemas.microsoft.com/office/drawing/2014/chart" uri="{C3380CC4-5D6E-409C-BE32-E72D297353CC}">
              <c16:uniqueId val="{00000000-9268-4BA2-B6CB-273B33F9FF0C}"/>
            </c:ext>
          </c:extLst>
        </c:ser>
        <c:dLbls>
          <c:showLegendKey val="0"/>
          <c:showVal val="0"/>
          <c:showCatName val="0"/>
          <c:showSerName val="0"/>
          <c:showPercent val="1"/>
          <c:showBubbleSize val="0"/>
          <c:showLeaderLines val="1"/>
        </c:dLbls>
        <c:firstSliceAng val="0"/>
      </c:pieChart>
    </c:plotArea>
    <c:legend>
      <c:legendPos val="t"/>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pieChart>
        <c:varyColors val="1"/>
        <c:ser>
          <c:idx val="0"/>
          <c:order val="0"/>
          <c:tx>
            <c:strRef>
              <c:f>Лист1!$B$1</c:f>
              <c:strCache>
                <c:ptCount val="1"/>
                <c:pt idx="0">
                  <c:v>начало проекта</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Лист1!$A$2:$A$4</c:f>
              <c:strCache>
                <c:ptCount val="3"/>
                <c:pt idx="0">
                  <c:v>низкий уровень</c:v>
                </c:pt>
                <c:pt idx="1">
                  <c:v>высокий уровень</c:v>
                </c:pt>
                <c:pt idx="2">
                  <c:v>средний уровень</c:v>
                </c:pt>
              </c:strCache>
            </c:strRef>
          </c:cat>
          <c:val>
            <c:numRef>
              <c:f>Лист1!$B$2:$B$4</c:f>
              <c:numCache>
                <c:formatCode>General</c:formatCode>
                <c:ptCount val="3"/>
                <c:pt idx="0">
                  <c:v>26.6</c:v>
                </c:pt>
                <c:pt idx="1">
                  <c:v>14.3</c:v>
                </c:pt>
                <c:pt idx="2">
                  <c:v>57.1</c:v>
                </c:pt>
              </c:numCache>
            </c:numRef>
          </c:val>
          <c:extLst>
            <c:ext xmlns:c16="http://schemas.microsoft.com/office/drawing/2014/chart" uri="{C3380CC4-5D6E-409C-BE32-E72D297353CC}">
              <c16:uniqueId val="{00000000-5FF4-401B-AE97-4239F97D67F4}"/>
            </c:ext>
          </c:extLst>
        </c:ser>
        <c:dLbls>
          <c:showLegendKey val="0"/>
          <c:showVal val="0"/>
          <c:showCatName val="0"/>
          <c:showSerName val="0"/>
          <c:showPercent val="1"/>
          <c:showBubbleSize val="0"/>
          <c:showLeaderLines val="1"/>
        </c:dLbls>
        <c:firstSliceAng val="0"/>
      </c:pieChart>
    </c:plotArea>
    <c:legend>
      <c:legendPos val="t"/>
      <c:overlay val="0"/>
    </c:legend>
    <c:plotVisOnly val="1"/>
    <c:dispBlanksAs val="gap"/>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B15A7F-8813-44F8-9094-39C10357F3CC}" type="datetimeFigureOut">
              <a:rPr lang="ru-RU" smtClean="0"/>
              <a:t>30.04.2022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A68B71-F04A-4F2B-B996-1B4790D1E82C}" type="slidenum">
              <a:rPr lang="ru-RU" smtClean="0"/>
              <a:t>‹#›</a:t>
            </a:fld>
            <a:endParaRPr lang="ru-RU"/>
          </a:p>
        </p:txBody>
      </p:sp>
    </p:spTree>
    <p:extLst>
      <p:ext uri="{BB962C8B-B14F-4D97-AF65-F5344CB8AC3E}">
        <p14:creationId xmlns:p14="http://schemas.microsoft.com/office/powerpoint/2010/main" val="2004962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AA68B71-F04A-4F2B-B996-1B4790D1E82C}" type="slidenum">
              <a:rPr lang="ru-RU" smtClean="0"/>
              <a:t>1</a:t>
            </a:fld>
            <a:endParaRPr lang="ru-RU"/>
          </a:p>
        </p:txBody>
      </p:sp>
    </p:spTree>
    <p:extLst>
      <p:ext uri="{BB962C8B-B14F-4D97-AF65-F5344CB8AC3E}">
        <p14:creationId xmlns:p14="http://schemas.microsoft.com/office/powerpoint/2010/main" val="3789726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775340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0258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52865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1807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5896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30.04.2022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611131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30.04.2022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12092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30.04.2022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29207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30.04.2022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8424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50899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164847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30.04.2022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391769993"/>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404664"/>
            <a:ext cx="7272808" cy="3456384"/>
          </a:xfrm>
        </p:spPr>
        <p:txBody>
          <a:bodyPr>
            <a:noAutofit/>
          </a:bodyPr>
          <a:lstStyle/>
          <a:p>
            <a:r>
              <a:rPr lang="ru-RU" sz="4000" b="1" i="1" dirty="0">
                <a:solidFill>
                  <a:srgbClr val="66FF33"/>
                </a:solidFill>
              </a:rPr>
              <a:t>Проект:</a:t>
            </a:r>
            <a:br>
              <a:rPr lang="ru-RU" sz="4000" b="1" i="1" dirty="0">
                <a:solidFill>
                  <a:srgbClr val="66FF33"/>
                </a:solidFill>
              </a:rPr>
            </a:br>
            <a:r>
              <a:rPr lang="ru-RU" sz="4000" b="1" i="1" dirty="0">
                <a:solidFill>
                  <a:srgbClr val="66FF33"/>
                </a:solidFill>
              </a:rPr>
              <a:t>«Развитие мелкой моторики</a:t>
            </a:r>
            <a:br>
              <a:rPr lang="ru-RU" sz="4000" b="1" i="1" dirty="0">
                <a:solidFill>
                  <a:srgbClr val="66FF33"/>
                </a:solidFill>
              </a:rPr>
            </a:br>
            <a:r>
              <a:rPr lang="ru-RU" sz="4000" b="1" i="1" dirty="0">
                <a:solidFill>
                  <a:srgbClr val="66FF33"/>
                </a:solidFill>
              </a:rPr>
              <a:t>у детей дошкольного возраста в процессе обучения технике оригами»</a:t>
            </a:r>
          </a:p>
        </p:txBody>
      </p:sp>
      <p:sp>
        <p:nvSpPr>
          <p:cNvPr id="3" name="Подзаголовок 2"/>
          <p:cNvSpPr>
            <a:spLocks noGrp="1"/>
          </p:cNvSpPr>
          <p:nvPr>
            <p:ph type="subTitle" idx="1"/>
          </p:nvPr>
        </p:nvSpPr>
        <p:spPr/>
        <p:txBody>
          <a:bodyPr>
            <a:normAutofit fontScale="70000" lnSpcReduction="20000"/>
          </a:bodyPr>
          <a:lstStyle/>
          <a:p>
            <a:endParaRPr lang="ru-RU" dirty="0"/>
          </a:p>
          <a:p>
            <a:endParaRPr lang="ru-RU" dirty="0"/>
          </a:p>
          <a:p>
            <a:r>
              <a:rPr lang="ru-RU" dirty="0">
                <a:solidFill>
                  <a:srgbClr val="FF6699"/>
                </a:solidFill>
              </a:rPr>
              <a:t>                                                         АВТОР  </a:t>
            </a:r>
          </a:p>
          <a:p>
            <a:r>
              <a:rPr lang="ru-RU" dirty="0">
                <a:solidFill>
                  <a:srgbClr val="FF6699"/>
                </a:solidFill>
              </a:rPr>
              <a:t>                                                        Воспитатель: </a:t>
            </a:r>
          </a:p>
          <a:p>
            <a:r>
              <a:rPr lang="ru-RU">
                <a:solidFill>
                  <a:srgbClr val="FF6699"/>
                </a:solidFill>
              </a:rPr>
              <a:t>                                                          </a:t>
            </a:r>
            <a:r>
              <a:rPr lang="ru-RU" dirty="0">
                <a:solidFill>
                  <a:srgbClr val="FF6699"/>
                </a:solidFill>
              </a:rPr>
              <a:t>С</a:t>
            </a:r>
            <a:r>
              <a:rPr lang="ru-RU">
                <a:solidFill>
                  <a:srgbClr val="FF6699"/>
                </a:solidFill>
              </a:rPr>
              <a:t>тряхина </a:t>
            </a:r>
            <a:r>
              <a:rPr lang="ru-RU" dirty="0">
                <a:solidFill>
                  <a:srgbClr val="FF6699"/>
                </a:solidFill>
              </a:rPr>
              <a:t>Н.Н.             </a:t>
            </a:r>
            <a:r>
              <a:rPr lang="ru-RU" dirty="0"/>
              <a:t>     </a:t>
            </a:r>
          </a:p>
        </p:txBody>
      </p:sp>
      <p:sp>
        <p:nvSpPr>
          <p:cNvPr id="4" name="Прямоугольник 3"/>
          <p:cNvSpPr/>
          <p:nvPr/>
        </p:nvSpPr>
        <p:spPr>
          <a:xfrm>
            <a:off x="3556337" y="3244334"/>
            <a:ext cx="1107996" cy="369332"/>
          </a:xfrm>
          <a:prstGeom prst="rect">
            <a:avLst/>
          </a:prstGeom>
        </p:spPr>
        <p:txBody>
          <a:bodyPr wrap="none">
            <a:spAutoFit/>
          </a:bodyPr>
          <a:lstStyle/>
          <a:p>
            <a:r>
              <a:rPr lang="ru-RU" dirty="0"/>
              <a:t>	</a:t>
            </a:r>
          </a:p>
        </p:txBody>
      </p:sp>
      <p:pic>
        <p:nvPicPr>
          <p:cNvPr id="5" name="Содержимое 5" descr="IMG_1365.JPG"/>
          <p:cNvPicPr>
            <a:picLocks noChangeAspect="1"/>
          </p:cNvPicPr>
          <p:nvPr/>
        </p:nvPicPr>
        <p:blipFill>
          <a:blip r:embed="rId3" cstate="print"/>
          <a:stretch>
            <a:fillRect/>
          </a:stretch>
        </p:blipFill>
        <p:spPr>
          <a:xfrm>
            <a:off x="251520" y="3861048"/>
            <a:ext cx="4176464" cy="2880320"/>
          </a:xfrm>
          <a:prstGeom prst="rect">
            <a:avLst/>
          </a:prstGeom>
          <a:solidFill>
            <a:srgbClr val="FFFF00"/>
          </a:solidFill>
        </p:spPr>
      </p:pic>
    </p:spTree>
    <p:extLst>
      <p:ext uri="{BB962C8B-B14F-4D97-AF65-F5344CB8AC3E}">
        <p14:creationId xmlns:p14="http://schemas.microsoft.com/office/powerpoint/2010/main" val="39734577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a:solidFill>
                  <a:srgbClr val="00B050"/>
                </a:solidFill>
              </a:rPr>
              <a:t>«Школа оригами»</a:t>
            </a:r>
            <a:br>
              <a:rPr lang="ru-RU" sz="3600" dirty="0">
                <a:solidFill>
                  <a:srgbClr val="00B050"/>
                </a:solidFill>
              </a:rPr>
            </a:br>
            <a:r>
              <a:rPr lang="ru-RU" sz="3600" dirty="0">
                <a:solidFill>
                  <a:srgbClr val="00B050"/>
                </a:solidFill>
              </a:rPr>
              <a:t>начинается с базовых форм.</a:t>
            </a:r>
            <a:br>
              <a:rPr lang="ru-RU" sz="3600" dirty="0">
                <a:solidFill>
                  <a:srgbClr val="00B050"/>
                </a:solidFill>
              </a:rPr>
            </a:br>
            <a:r>
              <a:rPr lang="ru-RU" sz="2000" dirty="0"/>
              <a:t>База-простая сложенная форма, которая может быть развита во множество различных фигурок плоских и объемных</a:t>
            </a:r>
            <a:r>
              <a:rPr lang="ru-RU" sz="2400" dirty="0"/>
              <a:t>.</a:t>
            </a:r>
            <a:endParaRPr lang="ru-RU" dirty="0">
              <a:solidFill>
                <a:srgbClr val="00B050"/>
              </a:solidFill>
            </a:endParaRPr>
          </a:p>
        </p:txBody>
      </p:sp>
      <p:pic>
        <p:nvPicPr>
          <p:cNvPr id="1027" name="Picture 3" descr="C:\Users\Нина\Desktop\raznoe_vertushka_11.GIF"/>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987824" y="1849462"/>
            <a:ext cx="2015456" cy="15121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Нина\Desktop\img_2437.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796136" y="1789285"/>
            <a:ext cx="2736304" cy="17837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Нина\Desktop\4_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751" y="1921470"/>
            <a:ext cx="1707158" cy="144016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44751" y="1635397"/>
            <a:ext cx="1544975" cy="307777"/>
          </a:xfrm>
          <a:prstGeom prst="rect">
            <a:avLst/>
          </a:prstGeom>
          <a:noFill/>
        </p:spPr>
        <p:txBody>
          <a:bodyPr wrap="none" rtlCol="0">
            <a:spAutoFit/>
          </a:bodyPr>
          <a:lstStyle/>
          <a:p>
            <a:r>
              <a:rPr lang="ru-RU" sz="1400" b="1" dirty="0">
                <a:solidFill>
                  <a:srgbClr val="FF0000"/>
                </a:solidFill>
              </a:rPr>
              <a:t>Двойной квадрат</a:t>
            </a:r>
          </a:p>
        </p:txBody>
      </p:sp>
      <p:sp>
        <p:nvSpPr>
          <p:cNvPr id="15" name="TextBox 14"/>
          <p:cNvSpPr txBox="1"/>
          <p:nvPr/>
        </p:nvSpPr>
        <p:spPr>
          <a:xfrm>
            <a:off x="3039474" y="1635397"/>
            <a:ext cx="1885581" cy="307777"/>
          </a:xfrm>
          <a:prstGeom prst="rect">
            <a:avLst/>
          </a:prstGeom>
          <a:noFill/>
        </p:spPr>
        <p:txBody>
          <a:bodyPr wrap="none" rtlCol="0">
            <a:spAutoFit/>
          </a:bodyPr>
          <a:lstStyle/>
          <a:p>
            <a:r>
              <a:rPr lang="ru-RU" sz="1400" b="1" dirty="0">
                <a:solidFill>
                  <a:srgbClr val="FF0000"/>
                </a:solidFill>
              </a:rPr>
              <a:t>Двойной треугольник</a:t>
            </a:r>
          </a:p>
        </p:txBody>
      </p:sp>
      <p:sp>
        <p:nvSpPr>
          <p:cNvPr id="16" name="TextBox 15"/>
          <p:cNvSpPr txBox="1"/>
          <p:nvPr/>
        </p:nvSpPr>
        <p:spPr>
          <a:xfrm flipH="1">
            <a:off x="6833860" y="1613693"/>
            <a:ext cx="1410548" cy="307777"/>
          </a:xfrm>
          <a:prstGeom prst="rect">
            <a:avLst/>
          </a:prstGeom>
          <a:noFill/>
        </p:spPr>
        <p:txBody>
          <a:bodyPr wrap="square" rtlCol="0">
            <a:spAutoFit/>
          </a:bodyPr>
          <a:lstStyle/>
          <a:p>
            <a:r>
              <a:rPr lang="ru-RU" sz="1400" b="1" dirty="0">
                <a:solidFill>
                  <a:srgbClr val="FF0000"/>
                </a:solidFill>
              </a:rPr>
              <a:t>Конверт</a:t>
            </a:r>
          </a:p>
        </p:txBody>
      </p:sp>
      <p:pic>
        <p:nvPicPr>
          <p:cNvPr id="1029" name="Picture 5" descr="C:\Users\Нина\Desktop\img_624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591" y="4149080"/>
            <a:ext cx="3206313" cy="208463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52385" y="3861048"/>
            <a:ext cx="1156342" cy="307777"/>
          </a:xfrm>
          <a:prstGeom prst="rect">
            <a:avLst/>
          </a:prstGeom>
          <a:noFill/>
        </p:spPr>
        <p:txBody>
          <a:bodyPr wrap="none" rtlCol="0">
            <a:spAutoFit/>
          </a:bodyPr>
          <a:lstStyle/>
          <a:p>
            <a:r>
              <a:rPr lang="ru-RU" sz="1400" b="1" dirty="0">
                <a:solidFill>
                  <a:srgbClr val="FF0000"/>
                </a:solidFill>
              </a:rPr>
              <a:t>Треугольник</a:t>
            </a:r>
          </a:p>
        </p:txBody>
      </p:sp>
      <p:pic>
        <p:nvPicPr>
          <p:cNvPr id="1030" name="Picture 6" descr="C:\Users\Нина\Desktop\img_626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4262731"/>
            <a:ext cx="3268588" cy="203019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4925054" y="3964414"/>
            <a:ext cx="667170" cy="307777"/>
          </a:xfrm>
          <a:prstGeom prst="rect">
            <a:avLst/>
          </a:prstGeom>
          <a:noFill/>
        </p:spPr>
        <p:txBody>
          <a:bodyPr wrap="none" rtlCol="0">
            <a:spAutoFit/>
          </a:bodyPr>
          <a:lstStyle/>
          <a:p>
            <a:r>
              <a:rPr lang="ru-RU" sz="1400" b="1" dirty="0">
                <a:solidFill>
                  <a:srgbClr val="FF0000"/>
                </a:solidFill>
              </a:rPr>
              <a:t>Дверь</a:t>
            </a:r>
          </a:p>
        </p:txBody>
      </p:sp>
    </p:spTree>
    <p:extLst>
      <p:ext uri="{BB962C8B-B14F-4D97-AF65-F5344CB8AC3E}">
        <p14:creationId xmlns:p14="http://schemas.microsoft.com/office/powerpoint/2010/main" val="17360482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80376"/>
            <a:ext cx="5432385" cy="1107996"/>
          </a:xfrm>
          <a:prstGeom prst="rect">
            <a:avLst/>
          </a:prstGeom>
          <a:noFill/>
        </p:spPr>
        <p:txBody>
          <a:bodyPr wrap="none" rtlCol="0">
            <a:spAutoFit/>
          </a:bodyPr>
          <a:lstStyle/>
          <a:p>
            <a:r>
              <a:rPr lang="ru-RU" sz="6600" dirty="0">
                <a:solidFill>
                  <a:srgbClr val="FF0000"/>
                </a:solidFill>
              </a:rPr>
              <a:t>Схема занятий</a:t>
            </a:r>
          </a:p>
        </p:txBody>
      </p:sp>
      <p:sp>
        <p:nvSpPr>
          <p:cNvPr id="3" name="Прямоугольник 2"/>
          <p:cNvSpPr/>
          <p:nvPr/>
        </p:nvSpPr>
        <p:spPr>
          <a:xfrm>
            <a:off x="2627784" y="1556792"/>
            <a:ext cx="345638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1.Оранизационный момент</a:t>
            </a:r>
          </a:p>
        </p:txBody>
      </p:sp>
      <p:sp>
        <p:nvSpPr>
          <p:cNvPr id="4" name="Прямоугольник 3"/>
          <p:cNvSpPr/>
          <p:nvPr/>
        </p:nvSpPr>
        <p:spPr>
          <a:xfrm>
            <a:off x="2987824" y="2718926"/>
            <a:ext cx="288032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2.Основная часть</a:t>
            </a:r>
          </a:p>
        </p:txBody>
      </p:sp>
      <p:sp>
        <p:nvSpPr>
          <p:cNvPr id="6" name="Овал 5"/>
          <p:cNvSpPr/>
          <p:nvPr/>
        </p:nvSpPr>
        <p:spPr>
          <a:xfrm>
            <a:off x="395536" y="3222982"/>
            <a:ext cx="2304256" cy="10701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а)пальчиковая гимнастика</a:t>
            </a:r>
          </a:p>
        </p:txBody>
      </p:sp>
      <p:sp>
        <p:nvSpPr>
          <p:cNvPr id="7" name="Овал 6"/>
          <p:cNvSpPr/>
          <p:nvPr/>
        </p:nvSpPr>
        <p:spPr>
          <a:xfrm>
            <a:off x="539552" y="4695699"/>
            <a:ext cx="270030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б)рассматривание пооперационной карты</a:t>
            </a:r>
          </a:p>
        </p:txBody>
      </p:sp>
      <p:sp>
        <p:nvSpPr>
          <p:cNvPr id="8" name="Овал 7"/>
          <p:cNvSpPr/>
          <p:nvPr/>
        </p:nvSpPr>
        <p:spPr>
          <a:xfrm>
            <a:off x="6620008" y="3222982"/>
            <a:ext cx="2128456" cy="10701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г)физическая минутка</a:t>
            </a:r>
          </a:p>
        </p:txBody>
      </p:sp>
      <p:sp>
        <p:nvSpPr>
          <p:cNvPr id="9" name="Овал 8"/>
          <p:cNvSpPr/>
          <p:nvPr/>
        </p:nvSpPr>
        <p:spPr>
          <a:xfrm>
            <a:off x="6084168" y="4725144"/>
            <a:ext cx="252028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в)изготовление поделки</a:t>
            </a:r>
          </a:p>
        </p:txBody>
      </p:sp>
      <p:sp>
        <p:nvSpPr>
          <p:cNvPr id="10" name="Прямоугольник 9"/>
          <p:cNvSpPr/>
          <p:nvPr/>
        </p:nvSpPr>
        <p:spPr>
          <a:xfrm>
            <a:off x="3347864" y="6093296"/>
            <a:ext cx="273630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3.Итог занятия</a:t>
            </a:r>
          </a:p>
        </p:txBody>
      </p:sp>
      <p:cxnSp>
        <p:nvCxnSpPr>
          <p:cNvPr id="13" name="Прямая со стрелкой 12"/>
          <p:cNvCxnSpPr/>
          <p:nvPr/>
        </p:nvCxnSpPr>
        <p:spPr>
          <a:xfrm>
            <a:off x="4355976" y="2204864"/>
            <a:ext cx="0" cy="514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4355976" y="3284984"/>
            <a:ext cx="0" cy="26642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stCxn id="4" idx="1"/>
          </p:cNvCxnSpPr>
          <p:nvPr/>
        </p:nvCxnSpPr>
        <p:spPr>
          <a:xfrm flipH="1">
            <a:off x="2339752" y="2970954"/>
            <a:ext cx="648072" cy="3140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1187624" y="4293096"/>
            <a:ext cx="144016" cy="402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3347864" y="5307767"/>
            <a:ext cx="2592288" cy="294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flipV="1">
            <a:off x="6732240" y="4293095"/>
            <a:ext cx="288032" cy="4026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06640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4371" y="188640"/>
            <a:ext cx="7487819" cy="1569660"/>
          </a:xfrm>
          <a:prstGeom prst="rect">
            <a:avLst/>
          </a:prstGeom>
          <a:noFill/>
        </p:spPr>
        <p:txBody>
          <a:bodyPr wrap="none" rtlCol="0">
            <a:spAutoFit/>
          </a:bodyPr>
          <a:lstStyle/>
          <a:p>
            <a:r>
              <a:rPr lang="ru-RU" sz="9600" b="1" spc="300" dirty="0">
                <a:solidFill>
                  <a:srgbClr val="7030A0"/>
                </a:solidFill>
                <a:effectLst>
                  <a:outerShdw blurRad="38100" dist="38100" dir="2700000" algn="tl">
                    <a:srgbClr val="000000">
                      <a:alpha val="43137"/>
                    </a:srgbClr>
                  </a:outerShdw>
                </a:effectLst>
              </a:rPr>
              <a:t>Фотогалерея</a:t>
            </a:r>
            <a:endParaRPr lang="ru-RU" sz="9600" b="1" spc="300" dirty="0">
              <a:solidFill>
                <a:srgbClr val="7030A0"/>
              </a:solidFill>
            </a:endParaRPr>
          </a:p>
        </p:txBody>
      </p:sp>
      <p:sp>
        <p:nvSpPr>
          <p:cNvPr id="3" name="TextBox 2"/>
          <p:cNvSpPr txBox="1"/>
          <p:nvPr/>
        </p:nvSpPr>
        <p:spPr>
          <a:xfrm>
            <a:off x="3995936" y="2492896"/>
            <a:ext cx="4272067" cy="2677656"/>
          </a:xfrm>
          <a:prstGeom prst="rect">
            <a:avLst/>
          </a:prstGeom>
          <a:noFill/>
        </p:spPr>
        <p:txBody>
          <a:bodyPr wrap="none" rtlCol="0">
            <a:spAutoFit/>
          </a:bodyPr>
          <a:lstStyle/>
          <a:p>
            <a:r>
              <a:rPr lang="ru-RU" sz="2800" b="1" dirty="0">
                <a:solidFill>
                  <a:schemeClr val="accent2">
                    <a:lumMod val="75000"/>
                  </a:schemeClr>
                </a:solidFill>
              </a:rPr>
              <a:t>Оригами, оригами, </a:t>
            </a:r>
          </a:p>
          <a:p>
            <a:r>
              <a:rPr lang="ru-RU" sz="2800" b="1" dirty="0">
                <a:solidFill>
                  <a:schemeClr val="accent2">
                    <a:lumMod val="75000"/>
                  </a:schemeClr>
                </a:solidFill>
              </a:rPr>
              <a:t>Все сумеем сделать сами!</a:t>
            </a:r>
          </a:p>
          <a:p>
            <a:r>
              <a:rPr lang="ru-RU" sz="2800" b="1" dirty="0">
                <a:solidFill>
                  <a:schemeClr val="accent2">
                    <a:lumMod val="75000"/>
                  </a:schemeClr>
                </a:solidFill>
              </a:rPr>
              <a:t>Фигурки из бумаги</a:t>
            </a:r>
          </a:p>
          <a:p>
            <a:r>
              <a:rPr lang="ru-RU" sz="2800" b="1" dirty="0">
                <a:solidFill>
                  <a:schemeClr val="accent2">
                    <a:lumMod val="75000"/>
                  </a:schemeClr>
                </a:solidFill>
              </a:rPr>
              <a:t>Мы учились складывать.</a:t>
            </a:r>
          </a:p>
          <a:p>
            <a:r>
              <a:rPr lang="ru-RU" sz="2800" b="1" dirty="0">
                <a:solidFill>
                  <a:schemeClr val="accent2">
                    <a:lumMod val="75000"/>
                  </a:schemeClr>
                </a:solidFill>
              </a:rPr>
              <a:t>Овладели мы искусством,</a:t>
            </a:r>
          </a:p>
          <a:p>
            <a:r>
              <a:rPr lang="ru-RU" sz="2800" b="1" dirty="0">
                <a:solidFill>
                  <a:schemeClr val="accent2">
                    <a:lumMod val="75000"/>
                  </a:schemeClr>
                </a:solidFill>
              </a:rPr>
              <a:t>Чтобы вас порадовать!!!</a:t>
            </a:r>
          </a:p>
        </p:txBody>
      </p:sp>
      <p:pic>
        <p:nvPicPr>
          <p:cNvPr id="2050" name="Picture 2" descr="C:\Users\Нина\Desktop\13479403615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679" y="1685413"/>
            <a:ext cx="3942658"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16420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332656"/>
            <a:ext cx="7120219" cy="369332"/>
          </a:xfrm>
          <a:prstGeom prst="rect">
            <a:avLst/>
          </a:prstGeom>
          <a:noFill/>
        </p:spPr>
        <p:txBody>
          <a:bodyPr wrap="none" rtlCol="0">
            <a:spAutoFit/>
          </a:bodyPr>
          <a:lstStyle/>
          <a:p>
            <a:r>
              <a:rPr lang="ru-RU" b="1" dirty="0">
                <a:solidFill>
                  <a:srgbClr val="FF0000"/>
                </a:solidFill>
              </a:rPr>
              <a:t>Начинается кропотливая работа над созданием волшебного лебедя!</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792"/>
            <a:ext cx="9144000" cy="6056416"/>
          </a:xfrm>
          <a:prstGeom prst="rect">
            <a:avLst/>
          </a:prstGeom>
        </p:spPr>
      </p:pic>
    </p:spTree>
    <p:extLst>
      <p:ext uri="{BB962C8B-B14F-4D97-AF65-F5344CB8AC3E}">
        <p14:creationId xmlns:p14="http://schemas.microsoft.com/office/powerpoint/2010/main" val="274962659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332656"/>
            <a:ext cx="7160358" cy="369332"/>
          </a:xfrm>
          <a:prstGeom prst="rect">
            <a:avLst/>
          </a:prstGeom>
          <a:noFill/>
        </p:spPr>
        <p:txBody>
          <a:bodyPr wrap="none" rtlCol="0">
            <a:spAutoFit/>
          </a:bodyPr>
          <a:lstStyle/>
          <a:p>
            <a:r>
              <a:rPr lang="ru-RU" b="1" i="1" dirty="0">
                <a:solidFill>
                  <a:srgbClr val="FF0000"/>
                </a:solidFill>
              </a:rPr>
              <a:t>Только внимание , усидчивость и аккуратность приведут к успеху</a:t>
            </a:r>
            <a:r>
              <a:rPr lang="ru-RU" dirty="0">
                <a:solidFill>
                  <a:srgbClr val="FF0000"/>
                </a:solidFill>
              </a:rPr>
              <a:t>.</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792"/>
            <a:ext cx="9144000" cy="6056416"/>
          </a:xfrm>
          <a:prstGeom prst="rect">
            <a:avLst/>
          </a:prstGeom>
        </p:spPr>
      </p:pic>
    </p:spTree>
    <p:extLst>
      <p:ext uri="{BB962C8B-B14F-4D97-AF65-F5344CB8AC3E}">
        <p14:creationId xmlns:p14="http://schemas.microsoft.com/office/powerpoint/2010/main" val="361122881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792"/>
            <a:ext cx="9144000" cy="6056416"/>
          </a:xfrm>
          <a:prstGeom prst="rect">
            <a:avLst/>
          </a:prstGeom>
        </p:spPr>
      </p:pic>
    </p:spTree>
    <p:extLst>
      <p:ext uri="{BB962C8B-B14F-4D97-AF65-F5344CB8AC3E}">
        <p14:creationId xmlns:p14="http://schemas.microsoft.com/office/powerpoint/2010/main" val="4603881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792"/>
            <a:ext cx="9144000" cy="6056416"/>
          </a:xfrm>
          <a:prstGeom prst="rect">
            <a:avLst/>
          </a:prstGeom>
        </p:spPr>
      </p:pic>
    </p:spTree>
    <p:extLst>
      <p:ext uri="{BB962C8B-B14F-4D97-AF65-F5344CB8AC3E}">
        <p14:creationId xmlns:p14="http://schemas.microsoft.com/office/powerpoint/2010/main" val="277985902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692696"/>
            <a:ext cx="6691255" cy="1323439"/>
          </a:xfrm>
          <a:prstGeom prst="rect">
            <a:avLst/>
          </a:prstGeom>
          <a:noFill/>
        </p:spPr>
        <p:txBody>
          <a:bodyPr wrap="none" rtlCol="0">
            <a:spAutoFit/>
          </a:bodyPr>
          <a:lstStyle/>
          <a:p>
            <a:r>
              <a:rPr lang="ru-RU" sz="8000" b="1" i="1" dirty="0">
                <a:solidFill>
                  <a:srgbClr val="00B050"/>
                </a:solidFill>
              </a:rPr>
              <a:t>Наши работы</a:t>
            </a:r>
          </a:p>
        </p:txBody>
      </p:sp>
      <p:pic>
        <p:nvPicPr>
          <p:cNvPr id="8194" name="Picture 2" descr="C:\Users\Нина\Desktop\фото работа\DSC_00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844824"/>
            <a:ext cx="3203848" cy="410832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Нина\Desktop\фото работа\DSC_00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3251" y="2780928"/>
            <a:ext cx="4355976" cy="3971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68389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476672"/>
            <a:ext cx="7681718" cy="1015663"/>
          </a:xfrm>
          <a:prstGeom prst="rect">
            <a:avLst/>
          </a:prstGeom>
          <a:noFill/>
        </p:spPr>
        <p:txBody>
          <a:bodyPr wrap="none" rtlCol="0">
            <a:spAutoFit/>
          </a:bodyPr>
          <a:lstStyle/>
          <a:p>
            <a:r>
              <a:rPr lang="ru-RU" sz="6000" b="1" dirty="0">
                <a:solidFill>
                  <a:srgbClr val="FF0000"/>
                </a:solidFill>
              </a:rPr>
              <a:t>Коллективные работы</a:t>
            </a:r>
          </a:p>
        </p:txBody>
      </p:sp>
      <p:pic>
        <p:nvPicPr>
          <p:cNvPr id="4" name="Рисунок 3" descr="IMG_1154.JPG"/>
          <p:cNvPicPr>
            <a:picLocks noChangeAspect="1"/>
          </p:cNvPicPr>
          <p:nvPr/>
        </p:nvPicPr>
        <p:blipFill>
          <a:blip r:embed="rId2" cstate="print"/>
          <a:stretch>
            <a:fillRect/>
          </a:stretch>
        </p:blipFill>
        <p:spPr>
          <a:xfrm>
            <a:off x="179512" y="1412776"/>
            <a:ext cx="8640960" cy="4536504"/>
          </a:xfrm>
          <a:prstGeom prst="rect">
            <a:avLst/>
          </a:prstGeom>
        </p:spPr>
      </p:pic>
      <p:sp>
        <p:nvSpPr>
          <p:cNvPr id="3" name="TextBox 2"/>
          <p:cNvSpPr txBox="1"/>
          <p:nvPr/>
        </p:nvSpPr>
        <p:spPr>
          <a:xfrm>
            <a:off x="1259632" y="6309320"/>
            <a:ext cx="2125903" cy="369332"/>
          </a:xfrm>
          <a:prstGeom prst="rect">
            <a:avLst/>
          </a:prstGeom>
          <a:noFill/>
        </p:spPr>
        <p:txBody>
          <a:bodyPr wrap="none" rtlCol="0">
            <a:spAutoFit/>
          </a:bodyPr>
          <a:lstStyle/>
          <a:p>
            <a:r>
              <a:rPr lang="ru-RU" b="1" dirty="0"/>
              <a:t>«Царство бабочек»</a:t>
            </a:r>
          </a:p>
        </p:txBody>
      </p:sp>
    </p:spTree>
    <p:extLst>
      <p:ext uri="{BB962C8B-B14F-4D97-AF65-F5344CB8AC3E}">
        <p14:creationId xmlns:p14="http://schemas.microsoft.com/office/powerpoint/2010/main" val="10158737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5" descr="IMG_1131.JPG"/>
          <p:cNvPicPr>
            <a:picLocks noChangeAspect="1"/>
          </p:cNvPicPr>
          <p:nvPr/>
        </p:nvPicPr>
        <p:blipFill>
          <a:blip r:embed="rId2" cstate="print"/>
          <a:stretch>
            <a:fillRect/>
          </a:stretch>
        </p:blipFill>
        <p:spPr>
          <a:xfrm>
            <a:off x="251520" y="188640"/>
            <a:ext cx="4248472" cy="6552728"/>
          </a:xfrm>
          <a:prstGeom prst="rect">
            <a:avLst/>
          </a:prstGeom>
        </p:spPr>
      </p:pic>
      <p:pic>
        <p:nvPicPr>
          <p:cNvPr id="3" name="Рисунок 2" descr="IMG_1116.JPG"/>
          <p:cNvPicPr>
            <a:picLocks noChangeAspect="1"/>
          </p:cNvPicPr>
          <p:nvPr/>
        </p:nvPicPr>
        <p:blipFill>
          <a:blip r:embed="rId3" cstate="print"/>
          <a:stretch>
            <a:fillRect/>
          </a:stretch>
        </p:blipFill>
        <p:spPr>
          <a:xfrm>
            <a:off x="5004048" y="171128"/>
            <a:ext cx="3491880" cy="2618910"/>
          </a:xfrm>
          <a:prstGeom prst="rect">
            <a:avLst/>
          </a:prstGeom>
        </p:spPr>
      </p:pic>
      <p:pic>
        <p:nvPicPr>
          <p:cNvPr id="4" name="Рисунок 3" descr="IMG_1187.JPG"/>
          <p:cNvPicPr>
            <a:picLocks noChangeAspect="1"/>
          </p:cNvPicPr>
          <p:nvPr/>
        </p:nvPicPr>
        <p:blipFill>
          <a:blip r:embed="rId4" cstate="print"/>
          <a:stretch>
            <a:fillRect/>
          </a:stretch>
        </p:blipFill>
        <p:spPr>
          <a:xfrm>
            <a:off x="4788024" y="3861048"/>
            <a:ext cx="4187958" cy="2736304"/>
          </a:xfrm>
          <a:prstGeom prst="rect">
            <a:avLst/>
          </a:prstGeom>
        </p:spPr>
      </p:pic>
      <p:sp>
        <p:nvSpPr>
          <p:cNvPr id="5" name="TextBox 4"/>
          <p:cNvSpPr txBox="1"/>
          <p:nvPr/>
        </p:nvSpPr>
        <p:spPr>
          <a:xfrm>
            <a:off x="683568" y="6237312"/>
            <a:ext cx="2293448" cy="369332"/>
          </a:xfrm>
          <a:prstGeom prst="rect">
            <a:avLst/>
          </a:prstGeom>
          <a:noFill/>
        </p:spPr>
        <p:txBody>
          <a:bodyPr wrap="none" rtlCol="0">
            <a:spAutoFit/>
          </a:bodyPr>
          <a:lstStyle/>
          <a:p>
            <a:r>
              <a:rPr lang="ru-RU" b="1" dirty="0">
                <a:solidFill>
                  <a:srgbClr val="FF0000"/>
                </a:solidFill>
              </a:rPr>
              <a:t>«Забавные мышата»</a:t>
            </a:r>
          </a:p>
        </p:txBody>
      </p:sp>
      <p:sp>
        <p:nvSpPr>
          <p:cNvPr id="6" name="TextBox 5"/>
          <p:cNvSpPr txBox="1"/>
          <p:nvPr/>
        </p:nvSpPr>
        <p:spPr>
          <a:xfrm>
            <a:off x="5107349" y="2805116"/>
            <a:ext cx="1976823" cy="369332"/>
          </a:xfrm>
          <a:prstGeom prst="rect">
            <a:avLst/>
          </a:prstGeom>
          <a:noFill/>
        </p:spPr>
        <p:txBody>
          <a:bodyPr wrap="none" rtlCol="0">
            <a:spAutoFit/>
          </a:bodyPr>
          <a:lstStyle/>
          <a:p>
            <a:r>
              <a:rPr lang="ru-RU" b="1" dirty="0">
                <a:solidFill>
                  <a:srgbClr val="FF0000"/>
                </a:solidFill>
              </a:rPr>
              <a:t>«Лапки-царапки»</a:t>
            </a:r>
          </a:p>
        </p:txBody>
      </p:sp>
    </p:spTree>
    <p:extLst>
      <p:ext uri="{BB962C8B-B14F-4D97-AF65-F5344CB8AC3E}">
        <p14:creationId xmlns:p14="http://schemas.microsoft.com/office/powerpoint/2010/main" val="22801912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a:solidFill>
                  <a:schemeClr val="tx2"/>
                </a:solidFill>
              </a:rPr>
              <a:t>Немного из истории оригами…</a:t>
            </a: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282700"/>
            <a:ext cx="4114800" cy="3833812"/>
          </a:xfrm>
        </p:spPr>
      </p:pic>
      <p:sp>
        <p:nvSpPr>
          <p:cNvPr id="4" name="Текст 3"/>
          <p:cNvSpPr>
            <a:spLocks noGrp="1"/>
          </p:cNvSpPr>
          <p:nvPr>
            <p:ph type="body" sz="half" idx="2"/>
          </p:nvPr>
        </p:nvSpPr>
        <p:spPr>
          <a:xfrm>
            <a:off x="395536" y="1556792"/>
            <a:ext cx="4176464" cy="5234260"/>
          </a:xfrm>
        </p:spPr>
        <p:txBody>
          <a:bodyPr>
            <a:normAutofit fontScale="92500" lnSpcReduction="10000"/>
          </a:bodyPr>
          <a:lstStyle/>
          <a:p>
            <a:r>
              <a:rPr lang="ru-RU" b="1" dirty="0"/>
              <a:t>Родина оригами-Япония. Искусство складывания бумаги зародилось в Стране Восходящего солнца много веков назад. Японцы видели мистическую связь между религиозным ритуалами и изделиями из сложенной бумаги. Ведь «ори» означает «сложенный» ,а «</a:t>
            </a:r>
            <a:r>
              <a:rPr lang="ru-RU" b="1" dirty="0" err="1"/>
              <a:t>гами</a:t>
            </a:r>
            <a:r>
              <a:rPr lang="ru-RU" b="1" dirty="0"/>
              <a:t>» - «бумага» и «бог» одновременно. Бурное развитие оригами началось только после второго мировой войны, главным образом, благодаря усилиями всемирно известного мастера-</a:t>
            </a:r>
            <a:r>
              <a:rPr lang="ru-RU" b="1" dirty="0" err="1"/>
              <a:t>оригамиста</a:t>
            </a:r>
            <a:r>
              <a:rPr lang="ru-RU" b="1" dirty="0"/>
              <a:t> </a:t>
            </a:r>
            <a:r>
              <a:rPr lang="ru-RU" b="1" dirty="0" err="1"/>
              <a:t>Акиры</a:t>
            </a:r>
            <a:r>
              <a:rPr lang="ru-RU" b="1" dirty="0"/>
              <a:t> </a:t>
            </a:r>
            <a:r>
              <a:rPr lang="ru-RU" b="1" dirty="0" err="1"/>
              <a:t>Йошизавы</a:t>
            </a:r>
            <a:r>
              <a:rPr lang="ru-RU" b="1" dirty="0"/>
              <a:t>. Новое возрождение оригами так же тесно связано со страшной трагедией ,</a:t>
            </a:r>
          </a:p>
          <a:p>
            <a:r>
              <a:rPr lang="ru-RU" b="1" dirty="0"/>
              <a:t>произошедшей 6 августа 1945 года, когда «люди» решили испытать атомную бомбу на человеке, подписав смертный приговор городу Хиросима. В  память о жертвах атомную бомбардировки в Хиросиме заложили парк Мира. В мае 1958 года там был открыт монумент, посвященный погибшим детям. Двенадцатилетняя девочка, чья смерть послужила поводом для сооружения памятника, успела сделать только 644 журавлика. Япония стала получать миллионы посылок со всех континентов нашей планеты с бесценным грузом- бумажными журавликами, собранными в гирлянды по 1000 штук. Эти гирлянды и сегодня украшают памятник и являются символом протеста против войны.</a:t>
            </a:r>
          </a:p>
        </p:txBody>
      </p:sp>
    </p:spTree>
    <p:extLst>
      <p:ext uri="{BB962C8B-B14F-4D97-AF65-F5344CB8AC3E}">
        <p14:creationId xmlns:p14="http://schemas.microsoft.com/office/powerpoint/2010/main" val="2377602230"/>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743946"/>
            <a:ext cx="7632848" cy="2985433"/>
          </a:xfrm>
          <a:prstGeom prst="rect">
            <a:avLst/>
          </a:prstGeom>
          <a:noFill/>
        </p:spPr>
        <p:txBody>
          <a:bodyPr wrap="square" rtlCol="0">
            <a:spAutoFit/>
          </a:bodyPr>
          <a:lstStyle/>
          <a:p>
            <a:r>
              <a:rPr lang="ru-RU" sz="3200" b="1" i="1" dirty="0">
                <a:solidFill>
                  <a:srgbClr val="FF0000"/>
                </a:solidFill>
              </a:rPr>
              <a:t>«Оригами –это мир, в котором каждый</a:t>
            </a:r>
          </a:p>
          <a:p>
            <a:r>
              <a:rPr lang="ru-RU" sz="3200" b="1" i="1" dirty="0">
                <a:solidFill>
                  <a:srgbClr val="FF0000"/>
                </a:solidFill>
              </a:rPr>
              <a:t>кто может изобразить вещи из единого </a:t>
            </a:r>
          </a:p>
          <a:p>
            <a:r>
              <a:rPr lang="ru-RU" sz="3200" b="1" i="1" dirty="0">
                <a:solidFill>
                  <a:srgbClr val="FF0000"/>
                </a:solidFill>
              </a:rPr>
              <a:t>листа бумаги, испытывает радость </a:t>
            </a:r>
          </a:p>
          <a:p>
            <a:r>
              <a:rPr lang="ru-RU" sz="3200" b="1" i="1" dirty="0">
                <a:solidFill>
                  <a:srgbClr val="FF0000"/>
                </a:solidFill>
              </a:rPr>
              <a:t>созидательность»</a:t>
            </a:r>
          </a:p>
          <a:p>
            <a:r>
              <a:rPr lang="ru-RU" sz="2800" b="1" i="1" dirty="0">
                <a:solidFill>
                  <a:srgbClr val="FF0000"/>
                </a:solidFill>
              </a:rPr>
              <a:t>                                                   </a:t>
            </a:r>
            <a:r>
              <a:rPr lang="ru-RU" sz="2800" b="1" i="1" dirty="0" err="1"/>
              <a:t>Кошо</a:t>
            </a:r>
            <a:r>
              <a:rPr lang="ru-RU" sz="2800" b="1" i="1" dirty="0"/>
              <a:t> </a:t>
            </a:r>
            <a:r>
              <a:rPr lang="ru-RU" sz="2800" b="1" i="1" dirty="0" err="1"/>
              <a:t>Ушияво</a:t>
            </a:r>
            <a:r>
              <a:rPr lang="ru-RU" sz="2800" b="1" i="1" dirty="0"/>
              <a:t>.</a:t>
            </a:r>
            <a:endParaRPr lang="ru-RU" sz="2800" b="1" i="1" dirty="0">
              <a:solidFill>
                <a:srgbClr val="FF0000"/>
              </a:solidFill>
            </a:endParaRPr>
          </a:p>
        </p:txBody>
      </p:sp>
      <p:pic>
        <p:nvPicPr>
          <p:cNvPr id="10242" name="Picture 2" descr="C:\Users\Нина\Desktop\i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645024"/>
            <a:ext cx="2736304"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571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251355"/>
            <a:ext cx="7008650" cy="1323439"/>
          </a:xfrm>
          <a:prstGeom prst="rect">
            <a:avLst/>
          </a:prstGeom>
          <a:noFill/>
        </p:spPr>
        <p:txBody>
          <a:bodyPr wrap="none" rtlCol="0">
            <a:spAutoFit/>
          </a:bodyPr>
          <a:lstStyle/>
          <a:p>
            <a:r>
              <a:rPr lang="ru-RU" sz="4000" b="1" dirty="0">
                <a:solidFill>
                  <a:srgbClr val="00B050"/>
                </a:solidFill>
              </a:rPr>
              <a:t>     Игрушки выполненные </a:t>
            </a:r>
          </a:p>
          <a:p>
            <a:r>
              <a:rPr lang="ru-RU" sz="4000" b="1" dirty="0">
                <a:solidFill>
                  <a:srgbClr val="00B050"/>
                </a:solidFill>
              </a:rPr>
              <a:t> своими руками очень ценны  </a:t>
            </a:r>
          </a:p>
        </p:txBody>
      </p:sp>
      <p:sp>
        <p:nvSpPr>
          <p:cNvPr id="3" name="Сердце 2"/>
          <p:cNvSpPr/>
          <p:nvPr/>
        </p:nvSpPr>
        <p:spPr>
          <a:xfrm>
            <a:off x="44116" y="1558973"/>
            <a:ext cx="2655676" cy="2448272"/>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FF0000"/>
                </a:solidFill>
              </a:rPr>
              <a:t>Передают тепло нашей души</a:t>
            </a:r>
          </a:p>
        </p:txBody>
      </p:sp>
      <p:sp>
        <p:nvSpPr>
          <p:cNvPr id="4" name="Сердце 3"/>
          <p:cNvSpPr/>
          <p:nvPr/>
        </p:nvSpPr>
        <p:spPr>
          <a:xfrm>
            <a:off x="2843808" y="3356992"/>
            <a:ext cx="2592288" cy="252028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FF0000"/>
                </a:solidFill>
              </a:rPr>
              <a:t>Сделаны со вкусом наших пристрастий</a:t>
            </a:r>
          </a:p>
        </p:txBody>
      </p:sp>
      <p:sp>
        <p:nvSpPr>
          <p:cNvPr id="5" name="Сердце 4"/>
          <p:cNvSpPr/>
          <p:nvPr/>
        </p:nvSpPr>
        <p:spPr>
          <a:xfrm>
            <a:off x="6084168" y="2204864"/>
            <a:ext cx="2736304" cy="252028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FF0000"/>
                </a:solidFill>
              </a:rPr>
              <a:t>Они индивидуальны и неповторимы</a:t>
            </a:r>
          </a:p>
        </p:txBody>
      </p:sp>
    </p:spTree>
    <p:extLst>
      <p:ext uri="{BB962C8B-B14F-4D97-AF65-F5344CB8AC3E}">
        <p14:creationId xmlns:p14="http://schemas.microsoft.com/office/powerpoint/2010/main" val="1690515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rgbClr val="FF0000"/>
                </a:solidFill>
              </a:rPr>
              <a:t>Развитие мелкой моторики   </a:t>
            </a:r>
            <a:br>
              <a:rPr lang="ru-RU" b="1" dirty="0">
                <a:solidFill>
                  <a:srgbClr val="FF0000"/>
                </a:solidFill>
              </a:rPr>
            </a:br>
            <a:r>
              <a:rPr lang="ru-RU" b="1" dirty="0">
                <a:solidFill>
                  <a:srgbClr val="FF0000"/>
                </a:solidFill>
              </a:rPr>
              <a:t>Диагностика</a:t>
            </a:r>
          </a:p>
        </p:txBody>
      </p:sp>
      <p:graphicFrame>
        <p:nvGraphicFramePr>
          <p:cNvPr id="4" name="Диаграмма 3"/>
          <p:cNvGraphicFramePr/>
          <p:nvPr>
            <p:extLst>
              <p:ext uri="{D42A27DB-BD31-4B8C-83A1-F6EECF244321}">
                <p14:modId xmlns:p14="http://schemas.microsoft.com/office/powerpoint/2010/main" val="1702071071"/>
              </p:ext>
            </p:extLst>
          </p:nvPr>
        </p:nvGraphicFramePr>
        <p:xfrm>
          <a:off x="4139952" y="2348880"/>
          <a:ext cx="6096000" cy="4064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extLst>
              <p:ext uri="{D42A27DB-BD31-4B8C-83A1-F6EECF244321}">
                <p14:modId xmlns:p14="http://schemas.microsoft.com/office/powerpoint/2010/main" val="62570871"/>
              </p:ext>
            </p:extLst>
          </p:nvPr>
        </p:nvGraphicFramePr>
        <p:xfrm>
          <a:off x="-828600" y="1412776"/>
          <a:ext cx="6096000" cy="406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8835433"/>
      </p:ext>
    </p:extLst>
  </p:cSld>
  <p:clrMapOvr>
    <a:masterClrMapping/>
  </p:clrMapOvr>
  <p:transition spd="slow">
    <p:wheel spokes="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348880"/>
            <a:ext cx="8229600" cy="1143000"/>
          </a:xfrm>
        </p:spPr>
        <p:txBody>
          <a:bodyPr>
            <a:noAutofit/>
          </a:bodyPr>
          <a:lstStyle/>
          <a:p>
            <a:r>
              <a:rPr lang="ru-RU" sz="9600" b="1" i="1" dirty="0">
                <a:solidFill>
                  <a:srgbClr val="66FF33"/>
                </a:solidFill>
              </a:rPr>
              <a:t>Спасибо за  внимание!</a:t>
            </a:r>
          </a:p>
        </p:txBody>
      </p:sp>
    </p:spTree>
    <p:extLst>
      <p:ext uri="{BB962C8B-B14F-4D97-AF65-F5344CB8AC3E}">
        <p14:creationId xmlns:p14="http://schemas.microsoft.com/office/powerpoint/2010/main" val="27466752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79347"/>
            <a:ext cx="8568817" cy="4370427"/>
          </a:xfrm>
          <a:prstGeom prst="rect">
            <a:avLst/>
          </a:prstGeom>
          <a:noFill/>
        </p:spPr>
        <p:txBody>
          <a:bodyPr wrap="square" rtlCol="0">
            <a:spAutoFit/>
          </a:bodyPr>
          <a:lstStyle/>
          <a:p>
            <a:r>
              <a:rPr lang="ru-RU" sz="3200" b="1" dirty="0">
                <a:solidFill>
                  <a:srgbClr val="00B050"/>
                </a:solidFill>
              </a:rPr>
              <a:t>Цель проекта: </a:t>
            </a:r>
            <a:r>
              <a:rPr lang="ru-RU" dirty="0">
                <a:solidFill>
                  <a:prstClr val="black"/>
                </a:solidFill>
              </a:rPr>
              <a:t>развитие мелкой моторики рук и психических функций детей  дошкольного возраста, в процессе овладения элементарными приемами техники оригами, как художественного способа конструирования из бумаги, и повышение эффективности при подготовке их к школе.</a:t>
            </a:r>
          </a:p>
          <a:p>
            <a:endParaRPr lang="ru-RU" sz="3200" b="1" dirty="0">
              <a:solidFill>
                <a:srgbClr val="00B050"/>
              </a:solidFill>
            </a:endParaRPr>
          </a:p>
          <a:p>
            <a:endParaRPr lang="ru-RU" sz="3200" b="1" dirty="0">
              <a:solidFill>
                <a:srgbClr val="00B050"/>
              </a:solidFill>
            </a:endParaRPr>
          </a:p>
          <a:p>
            <a:r>
              <a:rPr lang="ru-RU" sz="3200" b="1" dirty="0">
                <a:solidFill>
                  <a:srgbClr val="00B050"/>
                </a:solidFill>
              </a:rPr>
              <a:t>Длительность проекта: </a:t>
            </a:r>
            <a:r>
              <a:rPr lang="ru-RU" dirty="0">
                <a:solidFill>
                  <a:prstClr val="black"/>
                </a:solidFill>
              </a:rPr>
              <a:t>2014 -2015 год</a:t>
            </a:r>
          </a:p>
          <a:p>
            <a:endParaRPr lang="ru-RU" sz="3200" b="1" dirty="0">
              <a:solidFill>
                <a:srgbClr val="00B050"/>
              </a:solidFill>
            </a:endParaRPr>
          </a:p>
          <a:p>
            <a:endParaRPr lang="ru-RU" sz="3200" b="1" dirty="0">
              <a:solidFill>
                <a:srgbClr val="00B050"/>
              </a:solidFill>
            </a:endParaRPr>
          </a:p>
          <a:p>
            <a:r>
              <a:rPr lang="ru-RU" sz="3200" b="1" dirty="0">
                <a:solidFill>
                  <a:srgbClr val="00B050"/>
                </a:solidFill>
              </a:rPr>
              <a:t>Участники проекта: </a:t>
            </a:r>
            <a:r>
              <a:rPr lang="ru-RU" dirty="0">
                <a:solidFill>
                  <a:prstClr val="black"/>
                </a:solidFill>
              </a:rPr>
              <a:t>дети </a:t>
            </a:r>
            <a:r>
              <a:rPr lang="ru-RU">
                <a:solidFill>
                  <a:prstClr val="black"/>
                </a:solidFill>
              </a:rPr>
              <a:t>средней группе</a:t>
            </a:r>
            <a:endParaRPr lang="ru-RU" sz="3200" b="1" dirty="0">
              <a:solidFill>
                <a:srgbClr val="00B050"/>
              </a:solidFill>
            </a:endParaRPr>
          </a:p>
        </p:txBody>
      </p:sp>
    </p:spTree>
    <p:extLst>
      <p:ext uri="{BB962C8B-B14F-4D97-AF65-F5344CB8AC3E}">
        <p14:creationId xmlns:p14="http://schemas.microsoft.com/office/powerpoint/2010/main" val="224420951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8662" y="25354"/>
            <a:ext cx="1614545" cy="646331"/>
          </a:xfrm>
          <a:prstGeom prst="rect">
            <a:avLst/>
          </a:prstGeom>
          <a:noFill/>
        </p:spPr>
        <p:txBody>
          <a:bodyPr wrap="none" rtlCol="0">
            <a:spAutoFit/>
          </a:bodyPr>
          <a:lstStyle/>
          <a:p>
            <a:r>
              <a:rPr lang="ru-RU" sz="3600" b="1" dirty="0">
                <a:solidFill>
                  <a:srgbClr val="FF0000"/>
                </a:solidFill>
              </a:rPr>
              <a:t>Задачи</a:t>
            </a:r>
          </a:p>
        </p:txBody>
      </p:sp>
      <p:sp>
        <p:nvSpPr>
          <p:cNvPr id="3" name="Прямоугольник 2"/>
          <p:cNvSpPr/>
          <p:nvPr/>
        </p:nvSpPr>
        <p:spPr>
          <a:xfrm>
            <a:off x="683568" y="650725"/>
            <a:ext cx="8381132" cy="5632311"/>
          </a:xfrm>
          <a:prstGeom prst="rect">
            <a:avLst/>
          </a:prstGeom>
        </p:spPr>
        <p:txBody>
          <a:bodyPr wrap="square">
            <a:spAutoFit/>
          </a:bodyPr>
          <a:lstStyle/>
          <a:p>
            <a:pPr lvl="0"/>
            <a:r>
              <a:rPr lang="ru-RU" sz="2400" dirty="0"/>
              <a:t>Развитие творческих способностей, воображения, художественного вкуса в результате изготовления поделок в технике оригами;</a:t>
            </a:r>
          </a:p>
          <a:p>
            <a:pPr lvl="0"/>
            <a:r>
              <a:rPr lang="ru-RU" sz="2400" dirty="0"/>
              <a:t>  Развитие уверенности в своих силах и способностях;</a:t>
            </a:r>
          </a:p>
          <a:p>
            <a:pPr lvl="0"/>
            <a:r>
              <a:rPr lang="ru-RU" sz="2400" dirty="0"/>
              <a:t>  Развитие творческого воображения за счет использования дополнительных деталей;</a:t>
            </a:r>
          </a:p>
          <a:p>
            <a:pPr lvl="0"/>
            <a:r>
              <a:rPr lang="ru-RU" sz="2400" dirty="0"/>
              <a:t>  Помочь приобрести знания, умения и навыки по складыванию базовых форм оригами; </a:t>
            </a:r>
          </a:p>
          <a:p>
            <a:pPr lvl="0"/>
            <a:r>
              <a:rPr lang="ru-RU" sz="2400" dirty="0"/>
              <a:t>  Обучить навыкам самостоятельного складывания наиболее распространенных и простых в изготовлении моделей оригами;</a:t>
            </a:r>
          </a:p>
          <a:p>
            <a:pPr lvl="0"/>
            <a:r>
              <a:rPr lang="ru-RU" sz="2400" dirty="0"/>
              <a:t>  Знакомство с основными геометрическими понятиями;</a:t>
            </a:r>
          </a:p>
          <a:p>
            <a:pPr lvl="0"/>
            <a:r>
              <a:rPr lang="ru-RU" sz="2400" dirty="0"/>
              <a:t>  Развитие памяти, внимания, активизация мыслительных процессов;</a:t>
            </a:r>
          </a:p>
          <a:p>
            <a:pPr lvl="0"/>
            <a:r>
              <a:rPr lang="ru-RU" sz="2400" dirty="0"/>
              <a:t>  Работа по схемам. </a:t>
            </a:r>
          </a:p>
        </p:txBody>
      </p:sp>
      <p:sp>
        <p:nvSpPr>
          <p:cNvPr id="4" name="TextBox 3"/>
          <p:cNvSpPr txBox="1"/>
          <p:nvPr/>
        </p:nvSpPr>
        <p:spPr>
          <a:xfrm>
            <a:off x="0" y="795483"/>
            <a:ext cx="300082" cy="369332"/>
          </a:xfrm>
          <a:prstGeom prst="rect">
            <a:avLst/>
          </a:prstGeom>
          <a:noFill/>
        </p:spPr>
        <p:txBody>
          <a:bodyPr wrap="none" rtlCol="0">
            <a:spAutoFit/>
          </a:bodyPr>
          <a:lstStyle/>
          <a:p>
            <a:r>
              <a:rPr lang="ru-RU" dirty="0"/>
              <a:t>*</a:t>
            </a:r>
          </a:p>
        </p:txBody>
      </p:sp>
      <p:sp>
        <p:nvSpPr>
          <p:cNvPr id="5" name="TextBox 4"/>
          <p:cNvSpPr txBox="1"/>
          <p:nvPr/>
        </p:nvSpPr>
        <p:spPr>
          <a:xfrm>
            <a:off x="57675" y="1876182"/>
            <a:ext cx="300082" cy="369332"/>
          </a:xfrm>
          <a:prstGeom prst="rect">
            <a:avLst/>
          </a:prstGeom>
          <a:noFill/>
        </p:spPr>
        <p:txBody>
          <a:bodyPr wrap="none" rtlCol="0">
            <a:spAutoFit/>
          </a:bodyPr>
          <a:lstStyle/>
          <a:p>
            <a:r>
              <a:rPr lang="ru-RU" dirty="0"/>
              <a:t>*</a:t>
            </a:r>
          </a:p>
        </p:txBody>
      </p:sp>
      <p:sp>
        <p:nvSpPr>
          <p:cNvPr id="6" name="TextBox 5"/>
          <p:cNvSpPr txBox="1"/>
          <p:nvPr/>
        </p:nvSpPr>
        <p:spPr>
          <a:xfrm>
            <a:off x="115351" y="2245514"/>
            <a:ext cx="300082" cy="369332"/>
          </a:xfrm>
          <a:prstGeom prst="rect">
            <a:avLst/>
          </a:prstGeom>
          <a:noFill/>
        </p:spPr>
        <p:txBody>
          <a:bodyPr wrap="none" rtlCol="0">
            <a:spAutoFit/>
          </a:bodyPr>
          <a:lstStyle/>
          <a:p>
            <a:r>
              <a:rPr lang="ru-RU" dirty="0"/>
              <a:t>*</a:t>
            </a:r>
          </a:p>
        </p:txBody>
      </p:sp>
      <p:sp>
        <p:nvSpPr>
          <p:cNvPr id="8" name="TextBox 7"/>
          <p:cNvSpPr txBox="1"/>
          <p:nvPr/>
        </p:nvSpPr>
        <p:spPr>
          <a:xfrm>
            <a:off x="115351" y="2912882"/>
            <a:ext cx="300082" cy="369332"/>
          </a:xfrm>
          <a:prstGeom prst="rect">
            <a:avLst/>
          </a:prstGeom>
          <a:noFill/>
        </p:spPr>
        <p:txBody>
          <a:bodyPr wrap="none" rtlCol="0">
            <a:spAutoFit/>
          </a:bodyPr>
          <a:lstStyle/>
          <a:p>
            <a:r>
              <a:rPr lang="ru-RU" dirty="0"/>
              <a:t>*</a:t>
            </a:r>
          </a:p>
        </p:txBody>
      </p:sp>
      <p:sp>
        <p:nvSpPr>
          <p:cNvPr id="9" name="TextBox 8"/>
          <p:cNvSpPr txBox="1"/>
          <p:nvPr/>
        </p:nvSpPr>
        <p:spPr>
          <a:xfrm>
            <a:off x="150041" y="3676382"/>
            <a:ext cx="300082" cy="369332"/>
          </a:xfrm>
          <a:prstGeom prst="rect">
            <a:avLst/>
          </a:prstGeom>
          <a:noFill/>
        </p:spPr>
        <p:txBody>
          <a:bodyPr wrap="none" rtlCol="0">
            <a:spAutoFit/>
          </a:bodyPr>
          <a:lstStyle/>
          <a:p>
            <a:r>
              <a:rPr lang="ru-RU" dirty="0"/>
              <a:t>*</a:t>
            </a:r>
          </a:p>
        </p:txBody>
      </p:sp>
      <p:sp>
        <p:nvSpPr>
          <p:cNvPr id="10" name="TextBox 9"/>
          <p:cNvSpPr txBox="1"/>
          <p:nvPr/>
        </p:nvSpPr>
        <p:spPr>
          <a:xfrm>
            <a:off x="150040" y="4396462"/>
            <a:ext cx="300082" cy="369332"/>
          </a:xfrm>
          <a:prstGeom prst="rect">
            <a:avLst/>
          </a:prstGeom>
          <a:noFill/>
        </p:spPr>
        <p:txBody>
          <a:bodyPr wrap="none" rtlCol="0">
            <a:spAutoFit/>
          </a:bodyPr>
          <a:lstStyle/>
          <a:p>
            <a:r>
              <a:rPr lang="ru-RU" dirty="0"/>
              <a:t>*</a:t>
            </a:r>
          </a:p>
        </p:txBody>
      </p:sp>
      <p:sp>
        <p:nvSpPr>
          <p:cNvPr id="11" name="TextBox 10"/>
          <p:cNvSpPr txBox="1"/>
          <p:nvPr/>
        </p:nvSpPr>
        <p:spPr>
          <a:xfrm>
            <a:off x="173026" y="4765794"/>
            <a:ext cx="300082" cy="369332"/>
          </a:xfrm>
          <a:prstGeom prst="rect">
            <a:avLst/>
          </a:prstGeom>
          <a:noFill/>
        </p:spPr>
        <p:txBody>
          <a:bodyPr wrap="none" rtlCol="0">
            <a:spAutoFit/>
          </a:bodyPr>
          <a:lstStyle/>
          <a:p>
            <a:r>
              <a:rPr lang="ru-RU" dirty="0"/>
              <a:t>*</a:t>
            </a:r>
          </a:p>
        </p:txBody>
      </p:sp>
      <p:sp>
        <p:nvSpPr>
          <p:cNvPr id="12" name="TextBox 11"/>
          <p:cNvSpPr txBox="1"/>
          <p:nvPr/>
        </p:nvSpPr>
        <p:spPr>
          <a:xfrm>
            <a:off x="150041" y="5476582"/>
            <a:ext cx="300082" cy="369332"/>
          </a:xfrm>
          <a:prstGeom prst="rect">
            <a:avLst/>
          </a:prstGeom>
          <a:noFill/>
        </p:spPr>
        <p:txBody>
          <a:bodyPr wrap="none" rtlCol="0">
            <a:spAutoFit/>
          </a:bodyPr>
          <a:lstStyle/>
          <a:p>
            <a:r>
              <a:rPr lang="ru-RU" dirty="0"/>
              <a:t>*</a:t>
            </a:r>
          </a:p>
        </p:txBody>
      </p:sp>
    </p:spTree>
    <p:extLst>
      <p:ext uri="{BB962C8B-B14F-4D97-AF65-F5344CB8AC3E}">
        <p14:creationId xmlns:p14="http://schemas.microsoft.com/office/powerpoint/2010/main" val="119806711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38450" y="2648744"/>
            <a:ext cx="3467100" cy="2428875"/>
          </a:xfrm>
        </p:spPr>
      </p:pic>
      <p:sp>
        <p:nvSpPr>
          <p:cNvPr id="3" name="Прямоугольник 2"/>
          <p:cNvSpPr/>
          <p:nvPr/>
        </p:nvSpPr>
        <p:spPr>
          <a:xfrm>
            <a:off x="683568" y="165611"/>
            <a:ext cx="7580301" cy="5386090"/>
          </a:xfrm>
          <a:prstGeom prst="rect">
            <a:avLst/>
          </a:prstGeom>
        </p:spPr>
        <p:txBody>
          <a:bodyPr wrap="square">
            <a:spAutoFit/>
          </a:bodyPr>
          <a:lstStyle/>
          <a:p>
            <a:r>
              <a:rPr lang="ru-RU" sz="4400" dirty="0">
                <a:solidFill>
                  <a:srgbClr val="FF0000"/>
                </a:solidFill>
                <a:ea typeface="+mj-ea"/>
                <a:cs typeface="+mj-cs"/>
              </a:rPr>
              <a:t>АКТУАЛЬНОСТЬ:  </a:t>
            </a:r>
            <a:br>
              <a:rPr lang="ru-RU" sz="4400" dirty="0">
                <a:solidFill>
                  <a:srgbClr val="FF0000"/>
                </a:solidFill>
                <a:ea typeface="+mj-ea"/>
                <a:cs typeface="+mj-cs"/>
              </a:rPr>
            </a:br>
            <a:r>
              <a:rPr lang="ru-RU" sz="2000" b="1" dirty="0">
                <a:solidFill>
                  <a:prstClr val="black"/>
                </a:solidFill>
                <a:ea typeface="+mj-ea"/>
                <a:cs typeface="+mj-cs"/>
              </a:rPr>
              <a:t>Как воспитатель  дошкольного возраста, я вижу актуальность данной проблемы на современном этапе при подготовке дошкольников к письму.</a:t>
            </a:r>
            <a:br>
              <a:rPr lang="ru-RU" sz="2000" b="1" dirty="0">
                <a:solidFill>
                  <a:prstClr val="black"/>
                </a:solidFill>
                <a:ea typeface="+mj-ea"/>
                <a:cs typeface="+mj-cs"/>
              </a:rPr>
            </a:br>
            <a:r>
              <a:rPr lang="ru-RU" sz="2000" b="1" dirty="0">
                <a:solidFill>
                  <a:prstClr val="black"/>
                </a:solidFill>
                <a:ea typeface="+mj-ea"/>
                <a:cs typeface="+mj-cs"/>
              </a:rPr>
              <a:t>В школе, на первом этапе обучения, дети часто испытывают затруднения с письмом : быстро устает рука, теряется рабочая строчка, не получается правильное написание букв. Эти затруднения обуславливаются не развитостью мелкой моторики пальцев руку и недостаточной </a:t>
            </a:r>
            <a:r>
              <a:rPr lang="ru-RU" sz="2000" b="1" dirty="0" err="1">
                <a:solidFill>
                  <a:prstClr val="black"/>
                </a:solidFill>
                <a:ea typeface="+mj-ea"/>
                <a:cs typeface="+mj-cs"/>
              </a:rPr>
              <a:t>сформированностью</a:t>
            </a:r>
            <a:r>
              <a:rPr lang="ru-RU" sz="2000" b="1" dirty="0">
                <a:solidFill>
                  <a:prstClr val="black"/>
                </a:solidFill>
                <a:ea typeface="+mj-ea"/>
                <a:cs typeface="+mj-cs"/>
              </a:rPr>
              <a:t> зрительно-двигательной координации . Все это может привести к возникновению негативного отношения к учебе, тревожного состояния ребенка в школе.</a:t>
            </a:r>
            <a:br>
              <a:rPr lang="ru-RU" sz="2000" b="1" dirty="0">
                <a:solidFill>
                  <a:prstClr val="black"/>
                </a:solidFill>
                <a:ea typeface="+mj-ea"/>
                <a:cs typeface="+mj-cs"/>
              </a:rPr>
            </a:br>
            <a:r>
              <a:rPr lang="ru-RU" sz="2000" b="1" dirty="0">
                <a:solidFill>
                  <a:prstClr val="black"/>
                </a:solidFill>
                <a:ea typeface="+mj-ea"/>
                <a:cs typeface="+mj-cs"/>
              </a:rPr>
              <a:t>Поэтому в дошкольном возрасте важно развить механизмы, необходимые для овладения письмом, создать условия для накопления ребенком двигательного и практического опыта, развития навыков ручной умелости</a:t>
            </a:r>
            <a:endParaRPr lang="ru-RU" dirty="0"/>
          </a:p>
        </p:txBody>
      </p:sp>
    </p:spTree>
    <p:extLst>
      <p:ext uri="{BB962C8B-B14F-4D97-AF65-F5344CB8AC3E}">
        <p14:creationId xmlns:p14="http://schemas.microsoft.com/office/powerpoint/2010/main" val="35896854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259" y="71008"/>
            <a:ext cx="4780861" cy="615553"/>
          </a:xfrm>
          <a:prstGeom prst="rect">
            <a:avLst/>
          </a:prstGeom>
          <a:noFill/>
        </p:spPr>
        <p:txBody>
          <a:bodyPr wrap="none" rtlCol="0">
            <a:spAutoFit/>
          </a:bodyPr>
          <a:lstStyle/>
          <a:p>
            <a:r>
              <a:rPr lang="ru-RU" sz="2000" b="1" dirty="0">
                <a:solidFill>
                  <a:srgbClr val="FF0000"/>
                </a:solidFill>
              </a:rPr>
              <a:t>Значение оригами для развития ребенка</a:t>
            </a:r>
          </a:p>
          <a:p>
            <a:endParaRPr lang="ru-RU" sz="1400" b="1" dirty="0">
              <a:solidFill>
                <a:srgbClr val="002060"/>
              </a:solidFill>
            </a:endParaRPr>
          </a:p>
        </p:txBody>
      </p:sp>
      <p:sp>
        <p:nvSpPr>
          <p:cNvPr id="3" name="TextBox 2"/>
          <p:cNvSpPr txBox="1"/>
          <p:nvPr/>
        </p:nvSpPr>
        <p:spPr>
          <a:xfrm>
            <a:off x="159154" y="579361"/>
            <a:ext cx="3272627" cy="338554"/>
          </a:xfrm>
          <a:prstGeom prst="rect">
            <a:avLst/>
          </a:prstGeom>
          <a:noFill/>
        </p:spPr>
        <p:txBody>
          <a:bodyPr wrap="none" rtlCol="0">
            <a:spAutoFit/>
          </a:bodyPr>
          <a:lstStyle/>
          <a:p>
            <a:r>
              <a:rPr lang="ru-RU" sz="1600" b="1" dirty="0">
                <a:solidFill>
                  <a:prstClr val="black"/>
                </a:solidFill>
              </a:rPr>
              <a:t>Таким образом , занятия оригами:</a:t>
            </a:r>
          </a:p>
        </p:txBody>
      </p:sp>
      <p:sp>
        <p:nvSpPr>
          <p:cNvPr id="4" name="TextBox 3"/>
          <p:cNvSpPr txBox="1"/>
          <p:nvPr/>
        </p:nvSpPr>
        <p:spPr>
          <a:xfrm>
            <a:off x="39411" y="925622"/>
            <a:ext cx="8829870" cy="6586418"/>
          </a:xfrm>
          <a:prstGeom prst="rect">
            <a:avLst/>
          </a:prstGeom>
          <a:noFill/>
        </p:spPr>
        <p:txBody>
          <a:bodyPr wrap="square" rtlCol="0">
            <a:spAutoFit/>
          </a:bodyPr>
          <a:lstStyle/>
          <a:p>
            <a:r>
              <a:rPr lang="ru-RU" sz="1600" b="1" dirty="0">
                <a:solidFill>
                  <a:srgbClr val="FF0000"/>
                </a:solidFill>
              </a:rPr>
              <a:t>*</a:t>
            </a:r>
            <a:r>
              <a:rPr lang="ru-RU" sz="1400" b="1" dirty="0">
                <a:solidFill>
                  <a:srgbClr val="002060"/>
                </a:solidFill>
              </a:rPr>
              <a:t>развивают у детей способность работать руками под контролем сознания, у них совершенствуется мелкая моторика рук, </a:t>
            </a:r>
          </a:p>
          <a:p>
            <a:r>
              <a:rPr lang="ru-RU" sz="1400" b="1" dirty="0">
                <a:solidFill>
                  <a:srgbClr val="002060"/>
                </a:solidFill>
              </a:rPr>
              <a:t>   точные движения пальцев, происходит развитие глазомера.</a:t>
            </a:r>
          </a:p>
          <a:p>
            <a:r>
              <a:rPr lang="ru-RU" sz="1400" b="1" dirty="0">
                <a:solidFill>
                  <a:srgbClr val="FF0000"/>
                </a:solidFill>
              </a:rPr>
              <a:t>*</a:t>
            </a:r>
            <a:r>
              <a:rPr lang="ru-RU" sz="1400" b="1" dirty="0">
                <a:solidFill>
                  <a:srgbClr val="002060"/>
                </a:solidFill>
              </a:rPr>
              <a:t>способствуют концентрации внимания, так как заставляет сосредоточиться на процессе изготовления, чтобы </a:t>
            </a:r>
          </a:p>
          <a:p>
            <a:r>
              <a:rPr lang="ru-RU" sz="1400" b="1" dirty="0">
                <a:solidFill>
                  <a:srgbClr val="002060"/>
                </a:solidFill>
              </a:rPr>
              <a:t>    получился желаемый результат. </a:t>
            </a:r>
          </a:p>
          <a:p>
            <a:r>
              <a:rPr lang="ru-RU" sz="1400" b="1" dirty="0">
                <a:solidFill>
                  <a:srgbClr val="FF0000"/>
                </a:solidFill>
              </a:rPr>
              <a:t>*</a:t>
            </a:r>
            <a:r>
              <a:rPr lang="ru-RU" sz="1400" b="1" dirty="0">
                <a:solidFill>
                  <a:srgbClr val="002060"/>
                </a:solidFill>
              </a:rPr>
              <a:t>имеют огромное значение в развитии конструктивного мышления детей, их творческого воображения, художественного</a:t>
            </a:r>
          </a:p>
          <a:p>
            <a:r>
              <a:rPr lang="ru-RU" sz="1400" b="1" dirty="0">
                <a:solidFill>
                  <a:srgbClr val="002060"/>
                </a:solidFill>
              </a:rPr>
              <a:t>   вкуса.</a:t>
            </a:r>
          </a:p>
          <a:p>
            <a:r>
              <a:rPr lang="ru-RU" sz="1400" b="1" dirty="0">
                <a:solidFill>
                  <a:srgbClr val="FF0000"/>
                </a:solidFill>
              </a:rPr>
              <a:t>*</a:t>
            </a:r>
            <a:r>
              <a:rPr lang="ru-RU" sz="1400" b="1" dirty="0">
                <a:solidFill>
                  <a:srgbClr val="002060"/>
                </a:solidFill>
              </a:rPr>
              <a:t>стимулируют развитие памяти, так как ребенок, чтобы сделать поделку, должен запомнить последовательность ее </a:t>
            </a:r>
          </a:p>
          <a:p>
            <a:r>
              <a:rPr lang="ru-RU" sz="1400" b="1" dirty="0">
                <a:solidFill>
                  <a:srgbClr val="002060"/>
                </a:solidFill>
              </a:rPr>
              <a:t>   изготовления, приемы и способы складывания.</a:t>
            </a:r>
          </a:p>
          <a:p>
            <a:r>
              <a:rPr lang="ru-RU" sz="1400" b="1" dirty="0">
                <a:solidFill>
                  <a:srgbClr val="FF0000"/>
                </a:solidFill>
              </a:rPr>
              <a:t>*</a:t>
            </a:r>
            <a:r>
              <a:rPr lang="ru-RU" sz="1400" b="1" dirty="0">
                <a:solidFill>
                  <a:srgbClr val="002060"/>
                </a:solidFill>
              </a:rPr>
              <a:t>знакомят детей с основными геометрическими понятиями(угол, сторона, квадрат, треугольник и т.д.), одновременно </a:t>
            </a:r>
          </a:p>
          <a:p>
            <a:r>
              <a:rPr lang="ru-RU" sz="1400" b="1" dirty="0">
                <a:solidFill>
                  <a:srgbClr val="002060"/>
                </a:solidFill>
              </a:rPr>
              <a:t>   происходит обогащение словаря специальными терминами.</a:t>
            </a:r>
          </a:p>
          <a:p>
            <a:r>
              <a:rPr lang="ru-RU" sz="1400" b="1" dirty="0">
                <a:solidFill>
                  <a:srgbClr val="FF0000"/>
                </a:solidFill>
              </a:rPr>
              <a:t>*</a:t>
            </a:r>
            <a:r>
              <a:rPr lang="ru-RU" sz="1400" b="1" dirty="0">
                <a:solidFill>
                  <a:srgbClr val="002060"/>
                </a:solidFill>
              </a:rPr>
              <a:t>активизируют мыслительные процессы. В процессе конструирования  у  ребенка возникает необходимость соотнесения</a:t>
            </a:r>
          </a:p>
          <a:p>
            <a:r>
              <a:rPr lang="ru-RU" sz="1400" b="1" dirty="0">
                <a:solidFill>
                  <a:srgbClr val="002060"/>
                </a:solidFill>
              </a:rPr>
              <a:t>    наглядных символов (показ приемов складывания) со словесными (объяснение приемов складывания) и перевод</a:t>
            </a:r>
          </a:p>
          <a:p>
            <a:r>
              <a:rPr lang="ru-RU" sz="1400" b="1" dirty="0">
                <a:solidFill>
                  <a:srgbClr val="002060"/>
                </a:solidFill>
              </a:rPr>
              <a:t>    их значения в практическую деятельность (самостоятельное выполнение действий).</a:t>
            </a:r>
          </a:p>
          <a:p>
            <a:r>
              <a:rPr lang="ru-RU" sz="1400" b="1" dirty="0">
                <a:solidFill>
                  <a:srgbClr val="FF0000"/>
                </a:solidFill>
              </a:rPr>
              <a:t>*</a:t>
            </a:r>
            <a:r>
              <a:rPr lang="ru-RU" sz="1400" b="1" dirty="0">
                <a:solidFill>
                  <a:srgbClr val="002060"/>
                </a:solidFill>
              </a:rPr>
              <a:t>совершенствуют трудовые умения ребенка, формируют культуру труда.</a:t>
            </a:r>
          </a:p>
          <a:p>
            <a:r>
              <a:rPr lang="ru-RU" sz="1400" b="1" dirty="0">
                <a:solidFill>
                  <a:srgbClr val="FF0000"/>
                </a:solidFill>
              </a:rPr>
              <a:t>*</a:t>
            </a:r>
            <a:r>
              <a:rPr lang="ru-RU" sz="1400" b="1" dirty="0">
                <a:solidFill>
                  <a:srgbClr val="002060"/>
                </a:solidFill>
              </a:rPr>
              <a:t>способствуют созданию игровых ситуаций. Сложив из бумаги маски животных, дети включаются в игру-драматизацию </a:t>
            </a:r>
          </a:p>
          <a:p>
            <a:r>
              <a:rPr lang="ru-RU" sz="1400" b="1" dirty="0">
                <a:solidFill>
                  <a:srgbClr val="002060"/>
                </a:solidFill>
              </a:rPr>
              <a:t>    по знакомой сказке, становится сказочными героями, совершают путешествие в мир цветов и т.д.</a:t>
            </a:r>
          </a:p>
          <a:p>
            <a:r>
              <a:rPr lang="ru-RU" sz="1400" b="1" dirty="0">
                <a:solidFill>
                  <a:srgbClr val="FF0000"/>
                </a:solidFill>
              </a:rPr>
              <a:t>*</a:t>
            </a:r>
            <a:r>
              <a:rPr lang="ru-RU" sz="1400" b="1" dirty="0">
                <a:solidFill>
                  <a:srgbClr val="002060"/>
                </a:solidFill>
              </a:rPr>
              <a:t>дисциплинируют, воспитывают усидчивость, ответственность, аккуратность, способствуют формированию добрых</a:t>
            </a:r>
          </a:p>
          <a:p>
            <a:r>
              <a:rPr lang="ru-RU" sz="1400" b="1" dirty="0">
                <a:solidFill>
                  <a:srgbClr val="002060"/>
                </a:solidFill>
              </a:rPr>
              <a:t>Чувств к близким и дают возможность выразить эти чувства (сделать подарок), влияют на формирование самооценки.</a:t>
            </a:r>
            <a:endParaRPr lang="ru-RU" sz="1400" b="1" dirty="0">
              <a:solidFill>
                <a:srgbClr val="FF0000"/>
              </a:solidFill>
            </a:endParaRPr>
          </a:p>
          <a:p>
            <a:endParaRPr lang="ru-RU" sz="1400" dirty="0">
              <a:solidFill>
                <a:srgbClr val="FF0000"/>
              </a:solidFill>
            </a:endParaRPr>
          </a:p>
          <a:p>
            <a:endParaRPr lang="ru-RU" sz="1400" dirty="0">
              <a:solidFill>
                <a:srgbClr val="FF0000"/>
              </a:solidFill>
            </a:endParaRPr>
          </a:p>
          <a:p>
            <a:r>
              <a:rPr lang="ru-RU" sz="1400" dirty="0">
                <a:solidFill>
                  <a:srgbClr val="002060"/>
                </a:solidFill>
              </a:rPr>
              <a:t> </a:t>
            </a:r>
            <a:endParaRPr lang="ru-RU" sz="1400" dirty="0">
              <a:solidFill>
                <a:srgbClr val="FF0000"/>
              </a:solidFill>
            </a:endParaRPr>
          </a:p>
        </p:txBody>
      </p:sp>
    </p:spTree>
    <p:extLst>
      <p:ext uri="{BB962C8B-B14F-4D97-AF65-F5344CB8AC3E}">
        <p14:creationId xmlns:p14="http://schemas.microsoft.com/office/powerpoint/2010/main" val="798060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467544" y="1457400"/>
            <a:ext cx="1368152"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t>Речь </a:t>
            </a:r>
          </a:p>
        </p:txBody>
      </p:sp>
      <p:sp>
        <p:nvSpPr>
          <p:cNvPr id="4" name="Скругленный прямоугольник 3"/>
          <p:cNvSpPr/>
          <p:nvPr/>
        </p:nvSpPr>
        <p:spPr>
          <a:xfrm>
            <a:off x="179512" y="3140968"/>
            <a:ext cx="194421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Практические навыки </a:t>
            </a:r>
          </a:p>
        </p:txBody>
      </p:sp>
      <p:sp>
        <p:nvSpPr>
          <p:cNvPr id="5" name="Скругленный прямоугольник 4"/>
          <p:cNvSpPr/>
          <p:nvPr/>
        </p:nvSpPr>
        <p:spPr>
          <a:xfrm>
            <a:off x="1151620" y="5589240"/>
            <a:ext cx="169218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Подготовка к письму</a:t>
            </a:r>
          </a:p>
        </p:txBody>
      </p:sp>
      <p:sp>
        <p:nvSpPr>
          <p:cNvPr id="6" name="Скругленный прямоугольник 5"/>
          <p:cNvSpPr/>
          <p:nvPr/>
        </p:nvSpPr>
        <p:spPr>
          <a:xfrm>
            <a:off x="3419872" y="3068960"/>
            <a:ext cx="230425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Мелкая моторика</a:t>
            </a:r>
          </a:p>
        </p:txBody>
      </p:sp>
      <p:sp>
        <p:nvSpPr>
          <p:cNvPr id="7" name="Скругленный прямоугольник 6"/>
          <p:cNvSpPr/>
          <p:nvPr/>
        </p:nvSpPr>
        <p:spPr>
          <a:xfrm>
            <a:off x="6971019" y="1385392"/>
            <a:ext cx="1656184"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Память</a:t>
            </a:r>
          </a:p>
        </p:txBody>
      </p:sp>
      <p:sp>
        <p:nvSpPr>
          <p:cNvPr id="8" name="Скругленный прямоугольник 7"/>
          <p:cNvSpPr/>
          <p:nvPr/>
        </p:nvSpPr>
        <p:spPr>
          <a:xfrm>
            <a:off x="6786433" y="3140968"/>
            <a:ext cx="1944216" cy="1044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Внимание</a:t>
            </a:r>
          </a:p>
        </p:txBody>
      </p:sp>
      <p:sp>
        <p:nvSpPr>
          <p:cNvPr id="9" name="Скругленный прямоугольник 8"/>
          <p:cNvSpPr/>
          <p:nvPr/>
        </p:nvSpPr>
        <p:spPr>
          <a:xfrm>
            <a:off x="7160200" y="5589240"/>
            <a:ext cx="1656184" cy="8367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Мышление</a:t>
            </a:r>
          </a:p>
        </p:txBody>
      </p:sp>
      <p:sp>
        <p:nvSpPr>
          <p:cNvPr id="10" name="TextBox 9"/>
          <p:cNvSpPr txBox="1"/>
          <p:nvPr/>
        </p:nvSpPr>
        <p:spPr>
          <a:xfrm>
            <a:off x="2607426" y="35332"/>
            <a:ext cx="5400196" cy="523220"/>
          </a:xfrm>
          <a:prstGeom prst="rect">
            <a:avLst/>
          </a:prstGeom>
          <a:noFill/>
        </p:spPr>
        <p:txBody>
          <a:bodyPr wrap="none" rtlCol="0">
            <a:spAutoFit/>
          </a:bodyPr>
          <a:lstStyle/>
          <a:p>
            <a:r>
              <a:rPr lang="ru-RU" sz="1400" dirty="0"/>
              <a:t>«Истоки способностей и дарований детей-на кончиках их пальцев».</a:t>
            </a:r>
          </a:p>
          <a:p>
            <a:r>
              <a:rPr lang="ru-RU" sz="1400" dirty="0"/>
              <a:t>                                                                                          Сухомлинский В.А.</a:t>
            </a:r>
          </a:p>
        </p:txBody>
      </p:sp>
      <p:cxnSp>
        <p:nvCxnSpPr>
          <p:cNvPr id="12" name="Прямая со стрелкой 11"/>
          <p:cNvCxnSpPr/>
          <p:nvPr/>
        </p:nvCxnSpPr>
        <p:spPr>
          <a:xfrm>
            <a:off x="2699792" y="155679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H="1" flipV="1">
            <a:off x="2067366" y="2009867"/>
            <a:ext cx="1080120"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V="1">
            <a:off x="5733035" y="1883431"/>
            <a:ext cx="1062305"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H="1">
            <a:off x="2267744" y="3663026"/>
            <a:ext cx="1008112" cy="180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flipV="1">
            <a:off x="5868144" y="3663026"/>
            <a:ext cx="792088" cy="90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a:off x="2699792" y="4293096"/>
            <a:ext cx="576064"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a:off x="5724128" y="4293096"/>
            <a:ext cx="1436072"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0" y="558552"/>
            <a:ext cx="9396536" cy="923330"/>
          </a:xfrm>
          <a:prstGeom prst="rect">
            <a:avLst/>
          </a:prstGeom>
          <a:noFill/>
        </p:spPr>
        <p:txBody>
          <a:bodyPr wrap="square" rtlCol="0">
            <a:spAutoFit/>
          </a:bodyPr>
          <a:lstStyle/>
          <a:p>
            <a:r>
              <a:rPr lang="ru-RU" dirty="0"/>
              <a:t>Если у ребенка с раннего детства развивать мелкую моторику, то у него развиваются память,</a:t>
            </a:r>
          </a:p>
          <a:p>
            <a:r>
              <a:rPr lang="ru-RU" dirty="0"/>
              <a:t>внимание, речь, активнее мыслительные процессы, он будет хорошо выполнять самую</a:t>
            </a:r>
          </a:p>
          <a:p>
            <a:r>
              <a:rPr lang="ru-RU" dirty="0"/>
              <a:t>тонкую работу, а рука его будет готова к письму. </a:t>
            </a:r>
          </a:p>
        </p:txBody>
      </p:sp>
    </p:spTree>
    <p:extLst>
      <p:ext uri="{BB962C8B-B14F-4D97-AF65-F5344CB8AC3E}">
        <p14:creationId xmlns:p14="http://schemas.microsoft.com/office/powerpoint/2010/main" val="398906794"/>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ина\AppData\Local\Microsoft\Windows\Temporary Internet Files\Content.IE5\YAJXYU70\conejo-pollito[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840" y="3429000"/>
            <a:ext cx="4206404" cy="29862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Нина\AppData\Local\Microsoft\Windows\Temporary Internet Files\Content.IE5\YAJXYU70\esferas-hechas-con-post-it[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679" y="1873774"/>
            <a:ext cx="3672409" cy="274358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Нина\AppData\Local\Microsoft\Windows\Temporary Internet Files\Content.IE5\08B3BGQI\478379801_2706d014f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9885" y="4866743"/>
            <a:ext cx="3751064" cy="18326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 y="126517"/>
            <a:ext cx="9144000" cy="1754326"/>
          </a:xfrm>
          <a:prstGeom prst="rect">
            <a:avLst/>
          </a:prstGeom>
          <a:noFill/>
        </p:spPr>
        <p:txBody>
          <a:bodyPr wrap="square" rtlCol="0">
            <a:spAutoFit/>
          </a:bodyPr>
          <a:lstStyle/>
          <a:p>
            <a:r>
              <a:rPr lang="ru-RU" dirty="0"/>
              <a:t>Многое должен знать и уметь ребенок, вступая в незнакомую, но такую притягательную</a:t>
            </a:r>
          </a:p>
          <a:p>
            <a:r>
              <a:rPr lang="ru-RU" dirty="0"/>
              <a:t>школьную жизнь. Подготовить ребенка к этому важному моменту в жизни поможет оригами- искусство,</a:t>
            </a:r>
          </a:p>
          <a:p>
            <a:r>
              <a:rPr lang="ru-RU" dirty="0"/>
              <a:t>Близкое ему и доступное. Оригами –японское искусство складывания бумаги. Оно </a:t>
            </a:r>
          </a:p>
          <a:p>
            <a:r>
              <a:rPr lang="ru-RU" dirty="0"/>
              <a:t>Является не только увлекательным способом проведения досуга, но и средством </a:t>
            </a:r>
          </a:p>
          <a:p>
            <a:r>
              <a:rPr lang="ru-RU" dirty="0"/>
              <a:t>Решения многих педагогических задач.</a:t>
            </a:r>
          </a:p>
        </p:txBody>
      </p:sp>
    </p:spTree>
    <p:extLst>
      <p:ext uri="{BB962C8B-B14F-4D97-AF65-F5344CB8AC3E}">
        <p14:creationId xmlns:p14="http://schemas.microsoft.com/office/powerpoint/2010/main" val="2077188525"/>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6252" y="49236"/>
            <a:ext cx="8801640" cy="7417415"/>
          </a:xfrm>
          <a:prstGeom prst="rect">
            <a:avLst/>
          </a:prstGeom>
          <a:noFill/>
        </p:spPr>
        <p:txBody>
          <a:bodyPr wrap="none" rtlCol="0">
            <a:spAutoFit/>
          </a:bodyPr>
          <a:lstStyle/>
          <a:p>
            <a:r>
              <a:rPr lang="ru-RU" sz="3200" b="1" i="1" dirty="0">
                <a:solidFill>
                  <a:srgbClr val="92D050"/>
                </a:solidFill>
              </a:rPr>
              <a:t>Все это позволяет рассматривать оригами</a:t>
            </a:r>
            <a:r>
              <a:rPr lang="ru-RU" sz="2000" b="1" i="1" dirty="0">
                <a:solidFill>
                  <a:srgbClr val="92D050"/>
                </a:solidFill>
              </a:rPr>
              <a:t>,</a:t>
            </a:r>
          </a:p>
          <a:p>
            <a:r>
              <a:rPr lang="ru-RU" sz="2000" b="1" i="1" dirty="0">
                <a:solidFill>
                  <a:srgbClr val="92D050"/>
                </a:solidFill>
              </a:rPr>
              <a:t>                     </a:t>
            </a:r>
            <a:r>
              <a:rPr lang="ru-RU" sz="3200" b="1" i="1" dirty="0">
                <a:solidFill>
                  <a:srgbClr val="92D050"/>
                </a:solidFill>
              </a:rPr>
              <a:t>как эффективное средство</a:t>
            </a:r>
          </a:p>
          <a:p>
            <a:r>
              <a:rPr lang="ru-RU" sz="3200" b="1" i="1" dirty="0">
                <a:solidFill>
                  <a:srgbClr val="92D050"/>
                </a:solidFill>
              </a:rPr>
              <a:t>             подготовки детей к школе.</a:t>
            </a:r>
          </a:p>
          <a:p>
            <a:endParaRPr lang="ru-RU" sz="3200" b="1" i="1" dirty="0">
              <a:solidFill>
                <a:srgbClr val="92D050"/>
              </a:solidFill>
            </a:endParaRPr>
          </a:p>
          <a:p>
            <a:endParaRPr lang="ru-RU" sz="3200" b="1" i="1" dirty="0">
              <a:solidFill>
                <a:srgbClr val="92D050"/>
              </a:solidFill>
            </a:endParaRPr>
          </a:p>
          <a:p>
            <a:r>
              <a:rPr lang="ru-RU" sz="3200" b="1" i="1" dirty="0">
                <a:solidFill>
                  <a:srgbClr val="92D050"/>
                </a:solidFill>
              </a:rPr>
              <a:t>              </a:t>
            </a:r>
            <a:r>
              <a:rPr lang="ru-RU" sz="2000" b="1" dirty="0"/>
              <a:t>для успешного внедрения техники оригами </a:t>
            </a:r>
          </a:p>
          <a:p>
            <a:r>
              <a:rPr lang="ru-RU" sz="2000" b="1" dirty="0">
                <a:solidFill>
                  <a:srgbClr val="92D050"/>
                </a:solidFill>
              </a:rPr>
              <a:t>                            </a:t>
            </a:r>
            <a:r>
              <a:rPr lang="ru-RU" sz="2000" b="1" dirty="0"/>
              <a:t>в образовательный процесс, </a:t>
            </a:r>
          </a:p>
          <a:p>
            <a:r>
              <a:rPr lang="ru-RU" sz="2000" b="1" dirty="0">
                <a:solidFill>
                  <a:srgbClr val="92D050"/>
                </a:solidFill>
              </a:rPr>
              <a:t>                      </a:t>
            </a:r>
            <a:r>
              <a:rPr lang="ru-RU" sz="2000" b="1" dirty="0"/>
              <a:t>мною разработан </a:t>
            </a:r>
            <a:r>
              <a:rPr lang="ru-RU" sz="2000" b="1" dirty="0">
                <a:solidFill>
                  <a:srgbClr val="92D050"/>
                </a:solidFill>
              </a:rPr>
              <a:t>педагогический проект,</a:t>
            </a:r>
          </a:p>
          <a:p>
            <a:r>
              <a:rPr lang="ru-RU" sz="2000" b="1" dirty="0">
                <a:solidFill>
                  <a:srgbClr val="92D050"/>
                </a:solidFill>
              </a:rPr>
              <a:t>                    </a:t>
            </a:r>
            <a:r>
              <a:rPr lang="ru-RU" sz="2000" b="1" dirty="0"/>
              <a:t>направленный на развитие мелкой моторики рук и </a:t>
            </a:r>
          </a:p>
          <a:p>
            <a:r>
              <a:rPr lang="ru-RU" sz="2000" b="1" dirty="0"/>
              <a:t>     психических функций </a:t>
            </a:r>
            <a:r>
              <a:rPr lang="ru-RU" sz="2000" b="1"/>
              <a:t>детей дошкольного </a:t>
            </a:r>
            <a:r>
              <a:rPr lang="ru-RU" sz="2000" b="1" dirty="0"/>
              <a:t>возраста: память,</a:t>
            </a:r>
          </a:p>
          <a:p>
            <a:r>
              <a:rPr lang="ru-RU" sz="2000" b="1" dirty="0"/>
              <a:t>                                    внимания, мышления, воображения.</a:t>
            </a:r>
          </a:p>
          <a:p>
            <a:endParaRPr lang="ru-RU" sz="2000" b="1" dirty="0"/>
          </a:p>
          <a:p>
            <a:r>
              <a:rPr lang="ru-RU" sz="2000" b="1" dirty="0"/>
              <a:t>                                 </a:t>
            </a:r>
            <a:r>
              <a:rPr lang="ru-RU" sz="3600" b="1" dirty="0">
                <a:solidFill>
                  <a:srgbClr val="FF0000"/>
                </a:solidFill>
              </a:rPr>
              <a:t>Я слышу-и забываю,</a:t>
            </a:r>
          </a:p>
          <a:p>
            <a:r>
              <a:rPr lang="ru-RU" sz="3600" b="1" dirty="0">
                <a:solidFill>
                  <a:srgbClr val="FF0000"/>
                </a:solidFill>
              </a:rPr>
              <a:t>                  Я вижу -и запоминаю,</a:t>
            </a:r>
          </a:p>
          <a:p>
            <a:r>
              <a:rPr lang="ru-RU" sz="3600" b="1" dirty="0">
                <a:solidFill>
                  <a:srgbClr val="FF0000"/>
                </a:solidFill>
              </a:rPr>
              <a:t>                  Я делаю-и понимаю.       </a:t>
            </a:r>
            <a:r>
              <a:rPr lang="ru-RU" sz="1600" b="1" dirty="0"/>
              <a:t>Китайская мудрость.</a:t>
            </a:r>
            <a:endParaRPr lang="ru-RU" sz="3600" b="1" dirty="0">
              <a:solidFill>
                <a:srgbClr val="FF0000"/>
              </a:solidFill>
            </a:endParaRPr>
          </a:p>
          <a:p>
            <a:r>
              <a:rPr lang="ru-RU" sz="3600" b="1" dirty="0">
                <a:solidFill>
                  <a:srgbClr val="FF0000"/>
                </a:solidFill>
              </a:rPr>
              <a:t>                                                             </a:t>
            </a:r>
            <a:endParaRPr lang="ru-RU" sz="2000" b="1" dirty="0"/>
          </a:p>
          <a:p>
            <a:endParaRPr lang="ru-RU" sz="2000" b="1" dirty="0"/>
          </a:p>
        </p:txBody>
      </p:sp>
    </p:spTree>
    <p:extLst>
      <p:ext uri="{BB962C8B-B14F-4D97-AF65-F5344CB8AC3E}">
        <p14:creationId xmlns:p14="http://schemas.microsoft.com/office/powerpoint/2010/main" val="5112389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365</TotalTime>
  <Words>957</Words>
  <Application>Microsoft Office PowerPoint</Application>
  <PresentationFormat>Экран (4:3)</PresentationFormat>
  <Paragraphs>134</Paragraphs>
  <Slides>23</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23</vt:i4>
      </vt:variant>
    </vt:vector>
  </HeadingPairs>
  <TitlesOfParts>
    <vt:vector size="26" baseType="lpstr">
      <vt:lpstr>Arial</vt:lpstr>
      <vt:lpstr>Calibri</vt:lpstr>
      <vt:lpstr>Тема Office</vt:lpstr>
      <vt:lpstr>Проект: «Развитие мелкой моторики у детей дошкольного возраста в процессе обучения технике оригами»</vt:lpstr>
      <vt:lpstr>Немного из истории оригами…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«Школа оригами» начинается с базовых форм. База-простая сложенная форма, которая может быть развита во множество различных фигурок плоских и объемных.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Развитие мелкой моторики    Диагностика</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«Развитие мелкой моторики у детей старшего дошкольного возраста в процессе обучения технике оригами»</dc:title>
  <dc:creator>Нина</dc:creator>
  <cp:lastModifiedBy>Нина Стряхина</cp:lastModifiedBy>
  <cp:revision>44</cp:revision>
  <dcterms:created xsi:type="dcterms:W3CDTF">2015-03-01T16:39:45Z</dcterms:created>
  <dcterms:modified xsi:type="dcterms:W3CDTF">2022-04-30T13:51:07Z</dcterms:modified>
</cp:coreProperties>
</file>