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sldIdLst>
    <p:sldId id="256" r:id="rId3"/>
    <p:sldId id="263" r:id="rId4"/>
    <p:sldId id="280" r:id="rId5"/>
    <p:sldId id="264" r:id="rId6"/>
    <p:sldId id="266" r:id="rId7"/>
    <p:sldId id="281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6" r:id="rId18"/>
    <p:sldId id="277" r:id="rId19"/>
    <p:sldId id="278" r:id="rId20"/>
    <p:sldId id="279" r:id="rId21"/>
    <p:sldId id="274" r:id="rId22"/>
  </p:sldIdLst>
  <p:sldSz cx="13004800" cy="9753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Georgia" pitchFamily="18" charset="0"/>
        <a:ea typeface="+mn-ea"/>
        <a:cs typeface="+mn-cs"/>
        <a:sym typeface="Georgia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Georgia" pitchFamily="18" charset="0"/>
        <a:ea typeface="+mn-ea"/>
        <a:cs typeface="+mn-cs"/>
        <a:sym typeface="Georgia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Georgia" pitchFamily="18" charset="0"/>
        <a:ea typeface="+mn-ea"/>
        <a:cs typeface="+mn-cs"/>
        <a:sym typeface="Georgia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Georgia" pitchFamily="18" charset="0"/>
        <a:ea typeface="+mn-ea"/>
        <a:cs typeface="+mn-cs"/>
        <a:sym typeface="Georgia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Georgia" pitchFamily="18" charset="0"/>
        <a:ea typeface="+mn-ea"/>
        <a:cs typeface="+mn-cs"/>
        <a:sym typeface="Georgia" pitchFamily="18" charset="0"/>
      </a:defRPr>
    </a:lvl5pPr>
    <a:lvl6pPr marL="2286000" algn="l" defTabSz="914400" rtl="0" eaLnBrk="1" latinLnBrk="0" hangingPunct="1">
      <a:defRPr sz="1200" kern="1200">
        <a:solidFill>
          <a:srgbClr val="000000"/>
        </a:solidFill>
        <a:latin typeface="Georgia" pitchFamily="18" charset="0"/>
        <a:ea typeface="+mn-ea"/>
        <a:cs typeface="+mn-cs"/>
        <a:sym typeface="Georgia" pitchFamily="18" charset="0"/>
      </a:defRPr>
    </a:lvl6pPr>
    <a:lvl7pPr marL="2743200" algn="l" defTabSz="914400" rtl="0" eaLnBrk="1" latinLnBrk="0" hangingPunct="1">
      <a:defRPr sz="1200" kern="1200">
        <a:solidFill>
          <a:srgbClr val="000000"/>
        </a:solidFill>
        <a:latin typeface="Georgia" pitchFamily="18" charset="0"/>
        <a:ea typeface="+mn-ea"/>
        <a:cs typeface="+mn-cs"/>
        <a:sym typeface="Georgia" pitchFamily="18" charset="0"/>
      </a:defRPr>
    </a:lvl7pPr>
    <a:lvl8pPr marL="3200400" algn="l" defTabSz="914400" rtl="0" eaLnBrk="1" latinLnBrk="0" hangingPunct="1">
      <a:defRPr sz="1200" kern="1200">
        <a:solidFill>
          <a:srgbClr val="000000"/>
        </a:solidFill>
        <a:latin typeface="Georgia" pitchFamily="18" charset="0"/>
        <a:ea typeface="+mn-ea"/>
        <a:cs typeface="+mn-cs"/>
        <a:sym typeface="Georgia" pitchFamily="18" charset="0"/>
      </a:defRPr>
    </a:lvl8pPr>
    <a:lvl9pPr marL="3657600" algn="l" defTabSz="914400" rtl="0" eaLnBrk="1" latinLnBrk="0" hangingPunct="1">
      <a:defRPr sz="1200" kern="1200">
        <a:solidFill>
          <a:srgbClr val="000000"/>
        </a:solidFill>
        <a:latin typeface="Georgia" pitchFamily="18" charset="0"/>
        <a:ea typeface="+mn-ea"/>
        <a:cs typeface="+mn-cs"/>
        <a:sym typeface="Georgia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5050"/>
    <a:srgbClr val="B3EBFF"/>
    <a:srgbClr val="A5E9BC"/>
    <a:srgbClr val="83E1A2"/>
    <a:srgbClr val="CFDD87"/>
    <a:srgbClr val="FFFF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434" y="-9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249025" y="4711700"/>
            <a:ext cx="1552575" cy="31432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591300" y="4711700"/>
            <a:ext cx="4505325" cy="31432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47700" y="1562100"/>
            <a:ext cx="5778500" cy="734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78600" y="1562100"/>
            <a:ext cx="5778500" cy="734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>
              <a:sym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429750" y="12700"/>
            <a:ext cx="2927350" cy="8890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7700" y="12700"/>
            <a:ext cx="8629650" cy="8890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604000" y="5480050"/>
            <a:ext cx="3022600" cy="237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779000" y="5480050"/>
            <a:ext cx="3022600" cy="237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>
              <a:sym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591300" y="4711700"/>
            <a:ext cx="61976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eorgia" pitchFamily="18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0" y="5480050"/>
            <a:ext cx="6197600" cy="2374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eorgia" pitchFamily="18" charset="0"/>
              </a:rPr>
              <a:t>Click to edit Master text styles</a:t>
            </a:r>
          </a:p>
          <a:p>
            <a:pPr lvl="1"/>
            <a:r>
              <a:rPr lang="en-US" smtClean="0">
                <a:sym typeface="Georgia" pitchFamily="18" charset="0"/>
              </a:rPr>
              <a:t>Second level</a:t>
            </a:r>
          </a:p>
          <a:p>
            <a:pPr lvl="2"/>
            <a:r>
              <a:rPr lang="en-US" smtClean="0">
                <a:sym typeface="Georgia" pitchFamily="18" charset="0"/>
              </a:rPr>
              <a:t>Third level</a:t>
            </a:r>
          </a:p>
          <a:p>
            <a:pPr lvl="3"/>
            <a:r>
              <a:rPr lang="en-US" smtClean="0">
                <a:sym typeface="Georgia" pitchFamily="18" charset="0"/>
              </a:rPr>
              <a:t>Fourth level</a:t>
            </a:r>
          </a:p>
          <a:p>
            <a:pPr lvl="4"/>
            <a:r>
              <a:rPr lang="en-US" smtClean="0">
                <a:sym typeface="Georgia" pitchFamily="18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C1C1C"/>
          </a:solidFill>
          <a:latin typeface="+mj-lt"/>
          <a:ea typeface="+mj-ea"/>
          <a:cs typeface="+mj-cs"/>
          <a:sym typeface="Georgia" pitchFamily="18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C1C1C"/>
          </a:solidFill>
          <a:latin typeface="Georgia" pitchFamily="18" charset="0"/>
          <a:sym typeface="Georg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C1C1C"/>
          </a:solidFill>
          <a:latin typeface="Georgia" pitchFamily="18" charset="0"/>
          <a:sym typeface="Georg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C1C1C"/>
          </a:solidFill>
          <a:latin typeface="Georgia" pitchFamily="18" charset="0"/>
          <a:sym typeface="Georg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C1C1C"/>
          </a:solidFill>
          <a:latin typeface="Georgia" pitchFamily="18" charset="0"/>
          <a:sym typeface="Georg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C1C1C"/>
          </a:solidFill>
          <a:latin typeface="Georgia" pitchFamily="18" charset="0"/>
          <a:sym typeface="Georg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C1C1C"/>
          </a:solidFill>
          <a:latin typeface="Georgia" pitchFamily="18" charset="0"/>
          <a:sym typeface="Georg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C1C1C"/>
          </a:solidFill>
          <a:latin typeface="Georgia" pitchFamily="18" charset="0"/>
          <a:sym typeface="Georg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C1C1C"/>
          </a:solidFill>
          <a:latin typeface="Georgia" pitchFamily="18" charset="0"/>
          <a:sym typeface="Georgia" pitchFamily="18" charset="0"/>
        </a:defRPr>
      </a:lvl9pPr>
    </p:titleStyle>
    <p:bodyStyle>
      <a:lvl1pPr marL="342900" indent="-342900" algn="l" rtl="0" eaLnBrk="0" fontAlgn="base" hangingPunct="0">
        <a:spcBef>
          <a:spcPts val="110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eorgia" pitchFamily="18" charset="0"/>
        </a:defRPr>
      </a:lvl1pPr>
      <a:lvl2pPr marL="469900" indent="-12700" algn="l" rtl="0" eaLnBrk="0" fontAlgn="base" hangingPunct="0">
        <a:spcBef>
          <a:spcPts val="1000"/>
        </a:spcBef>
        <a:spcAft>
          <a:spcPct val="0"/>
        </a:spcAft>
        <a:defRPr sz="2800">
          <a:solidFill>
            <a:schemeClr val="tx1"/>
          </a:solidFill>
          <a:latin typeface="+mn-lt"/>
          <a:sym typeface="Georgia" pitchFamily="18" charset="0"/>
        </a:defRPr>
      </a:lvl2pPr>
      <a:lvl3pPr marL="1117600" indent="-203200" algn="l" rtl="0" eaLnBrk="0" fontAlgn="base" hangingPunct="0">
        <a:spcBef>
          <a:spcPts val="900"/>
        </a:spcBef>
        <a:spcAft>
          <a:spcPct val="0"/>
        </a:spcAft>
        <a:defRPr sz="2800">
          <a:solidFill>
            <a:schemeClr val="tx1"/>
          </a:solidFill>
          <a:latin typeface="+mn-lt"/>
          <a:sym typeface="Georgia" pitchFamily="18" charset="0"/>
        </a:defRPr>
      </a:lvl3pPr>
      <a:lvl4pPr marL="1765300" indent="-393700" algn="l" rtl="0" eaLnBrk="0" fontAlgn="base" hangingPunct="0">
        <a:spcBef>
          <a:spcPts val="700"/>
        </a:spcBef>
        <a:spcAft>
          <a:spcPct val="0"/>
        </a:spcAft>
        <a:defRPr sz="2800">
          <a:solidFill>
            <a:schemeClr val="tx1"/>
          </a:solidFill>
          <a:latin typeface="+mn-lt"/>
          <a:sym typeface="Georgia" pitchFamily="18" charset="0"/>
        </a:defRPr>
      </a:lvl4pPr>
      <a:lvl5pPr marL="2413000" indent="-584200" algn="l" rtl="0" eaLnBrk="0" fontAlgn="base" hangingPunct="0">
        <a:spcBef>
          <a:spcPts val="700"/>
        </a:spcBef>
        <a:spcAft>
          <a:spcPct val="0"/>
        </a:spcAft>
        <a:defRPr sz="2800">
          <a:solidFill>
            <a:schemeClr val="tx1"/>
          </a:solidFill>
          <a:latin typeface="+mn-lt"/>
          <a:sym typeface="Georgia" pitchFamily="18" charset="0"/>
        </a:defRPr>
      </a:lvl5pPr>
      <a:lvl6pPr marL="2870200" algn="l" rtl="0" fontAlgn="base">
        <a:spcBef>
          <a:spcPts val="700"/>
        </a:spcBef>
        <a:spcAft>
          <a:spcPct val="0"/>
        </a:spcAft>
        <a:defRPr sz="2800">
          <a:solidFill>
            <a:schemeClr val="tx1"/>
          </a:solidFill>
          <a:latin typeface="+mn-lt"/>
          <a:sym typeface="Georgia" pitchFamily="18" charset="0"/>
        </a:defRPr>
      </a:lvl6pPr>
      <a:lvl7pPr marL="3327400" algn="l" rtl="0" fontAlgn="base">
        <a:spcBef>
          <a:spcPts val="700"/>
        </a:spcBef>
        <a:spcAft>
          <a:spcPct val="0"/>
        </a:spcAft>
        <a:defRPr sz="2800">
          <a:solidFill>
            <a:schemeClr val="tx1"/>
          </a:solidFill>
          <a:latin typeface="+mn-lt"/>
          <a:sym typeface="Georgia" pitchFamily="18" charset="0"/>
        </a:defRPr>
      </a:lvl7pPr>
      <a:lvl8pPr marL="3784600" algn="l" rtl="0" fontAlgn="base">
        <a:spcBef>
          <a:spcPts val="700"/>
        </a:spcBef>
        <a:spcAft>
          <a:spcPct val="0"/>
        </a:spcAft>
        <a:defRPr sz="2800">
          <a:solidFill>
            <a:schemeClr val="tx1"/>
          </a:solidFill>
          <a:latin typeface="+mn-lt"/>
          <a:sym typeface="Georgia" pitchFamily="18" charset="0"/>
        </a:defRPr>
      </a:lvl8pPr>
      <a:lvl9pPr marL="4241800" algn="l" rtl="0" fontAlgn="base">
        <a:spcBef>
          <a:spcPts val="700"/>
        </a:spcBef>
        <a:spcAft>
          <a:spcPct val="0"/>
        </a:spcAft>
        <a:defRPr sz="2800">
          <a:solidFill>
            <a:schemeClr val="tx1"/>
          </a:solidFill>
          <a:latin typeface="+mn-lt"/>
          <a:sym typeface="Georgia" pitchFamily="18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12700"/>
            <a:ext cx="11709400" cy="153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eorgia" pitchFamily="18" charset="0"/>
              </a:rPr>
              <a:t>Click to edit Master title style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7700" y="1562100"/>
            <a:ext cx="11709400" cy="734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eorgia" pitchFamily="18" charset="0"/>
              </a:rPr>
              <a:t>Click to edit Master text styles</a:t>
            </a:r>
          </a:p>
          <a:p>
            <a:pPr lvl="1"/>
            <a:r>
              <a:rPr lang="en-US" smtClean="0">
                <a:sym typeface="Georgia" pitchFamily="18" charset="0"/>
              </a:rPr>
              <a:t>Second level</a:t>
            </a:r>
          </a:p>
          <a:p>
            <a:pPr lvl="2"/>
            <a:r>
              <a:rPr lang="en-US" smtClean="0">
                <a:sym typeface="Georgia" pitchFamily="18" charset="0"/>
              </a:rPr>
              <a:t>Third level</a:t>
            </a:r>
          </a:p>
          <a:p>
            <a:pPr lvl="3"/>
            <a:r>
              <a:rPr lang="en-US" smtClean="0">
                <a:sym typeface="Georgia" pitchFamily="18" charset="0"/>
              </a:rPr>
              <a:t>Fourth level</a:t>
            </a:r>
          </a:p>
          <a:p>
            <a:pPr lvl="4"/>
            <a:r>
              <a:rPr lang="en-US" smtClean="0">
                <a:sym typeface="Georgia" pitchFamily="18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1C1C1C"/>
          </a:solidFill>
          <a:latin typeface="+mj-lt"/>
          <a:ea typeface="+mj-ea"/>
          <a:cs typeface="+mj-cs"/>
          <a:sym typeface="Georgia" pitchFamily="18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1C1C1C"/>
          </a:solidFill>
          <a:latin typeface="Georgia" pitchFamily="18" charset="0"/>
          <a:sym typeface="Georg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1C1C1C"/>
          </a:solidFill>
          <a:latin typeface="Georgia" pitchFamily="18" charset="0"/>
          <a:sym typeface="Georg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1C1C1C"/>
          </a:solidFill>
          <a:latin typeface="Georgia" pitchFamily="18" charset="0"/>
          <a:sym typeface="Georg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1C1C1C"/>
          </a:solidFill>
          <a:latin typeface="Georgia" pitchFamily="18" charset="0"/>
          <a:sym typeface="Georg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1C1C1C"/>
          </a:solidFill>
          <a:latin typeface="Georgia" pitchFamily="18" charset="0"/>
          <a:sym typeface="Georg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1C1C1C"/>
          </a:solidFill>
          <a:latin typeface="Georgia" pitchFamily="18" charset="0"/>
          <a:sym typeface="Georg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1C1C1C"/>
          </a:solidFill>
          <a:latin typeface="Georgia" pitchFamily="18" charset="0"/>
          <a:sym typeface="Georg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1C1C1C"/>
          </a:solidFill>
          <a:latin typeface="Georgia" pitchFamily="18" charset="0"/>
          <a:sym typeface="Georgia" pitchFamily="18" charset="0"/>
        </a:defRPr>
      </a:lvl9pPr>
    </p:titleStyle>
    <p:bodyStyle>
      <a:lvl1pPr marL="342900" indent="-342900" algn="l" rtl="0" eaLnBrk="0" fontAlgn="base" hangingPunct="0">
        <a:spcBef>
          <a:spcPts val="1100"/>
        </a:spcBef>
        <a:spcAft>
          <a:spcPct val="0"/>
        </a:spcAft>
        <a:buClr>
          <a:srgbClr val="000000"/>
        </a:buClr>
        <a:buSzPct val="100000"/>
        <a:buFont typeface="Georgia" pitchFamily="18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eorgia" pitchFamily="18" charset="0"/>
        </a:defRPr>
      </a:lvl1pPr>
      <a:lvl2pPr marL="590550" indent="-285750" algn="l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Georgia" pitchFamily="18" charset="0"/>
        <a:buChar char="–"/>
        <a:defRPr sz="2800">
          <a:solidFill>
            <a:schemeClr val="tx1"/>
          </a:solidFill>
          <a:latin typeface="+mn-lt"/>
          <a:sym typeface="Georgia" pitchFamily="18" charset="0"/>
        </a:defRPr>
      </a:lvl2pPr>
      <a:lvl3pPr marL="990600" indent="-228600" algn="l" rtl="0" eaLnBrk="0" fontAlgn="base" hangingPunct="0">
        <a:spcBef>
          <a:spcPts val="900"/>
        </a:spcBef>
        <a:spcAft>
          <a:spcPct val="0"/>
        </a:spcAft>
        <a:buClr>
          <a:srgbClr val="000000"/>
        </a:buClr>
        <a:buSzPct val="100000"/>
        <a:buFont typeface="Georgia" pitchFamily="18" charset="0"/>
        <a:buChar char="•"/>
        <a:defRPr sz="2600">
          <a:solidFill>
            <a:schemeClr val="tx1"/>
          </a:solidFill>
          <a:latin typeface="+mn-lt"/>
          <a:sym typeface="Georgia" pitchFamily="18" charset="0"/>
        </a:defRPr>
      </a:lvl3pPr>
      <a:lvl4pPr marL="1447800" indent="-22860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Georgia" pitchFamily="18" charset="0"/>
        <a:buChar char="–"/>
        <a:defRPr sz="2400">
          <a:solidFill>
            <a:schemeClr val="tx1"/>
          </a:solidFill>
          <a:latin typeface="+mn-lt"/>
          <a:sym typeface="Georgia" pitchFamily="18" charset="0"/>
        </a:defRPr>
      </a:lvl4pPr>
      <a:lvl5pPr marL="1905000" indent="-22860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Georgia" pitchFamily="18" charset="0"/>
        <a:buChar char="»"/>
        <a:defRPr sz="2200">
          <a:solidFill>
            <a:schemeClr val="tx1"/>
          </a:solidFill>
          <a:latin typeface="+mn-lt"/>
          <a:sym typeface="Georgia" pitchFamily="18" charset="0"/>
        </a:defRPr>
      </a:lvl5pPr>
      <a:lvl6pPr marL="2362200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Georgia" pitchFamily="18" charset="0"/>
        <a:buChar char="»"/>
        <a:defRPr sz="2200">
          <a:solidFill>
            <a:schemeClr val="tx1"/>
          </a:solidFill>
          <a:latin typeface="+mn-lt"/>
          <a:sym typeface="Georgia" pitchFamily="18" charset="0"/>
        </a:defRPr>
      </a:lvl6pPr>
      <a:lvl7pPr marL="2819400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Georgia" pitchFamily="18" charset="0"/>
        <a:buChar char="»"/>
        <a:defRPr sz="2200">
          <a:solidFill>
            <a:schemeClr val="tx1"/>
          </a:solidFill>
          <a:latin typeface="+mn-lt"/>
          <a:sym typeface="Georgia" pitchFamily="18" charset="0"/>
        </a:defRPr>
      </a:lvl7pPr>
      <a:lvl8pPr marL="3276600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Georgia" pitchFamily="18" charset="0"/>
        <a:buChar char="»"/>
        <a:defRPr sz="2200">
          <a:solidFill>
            <a:schemeClr val="tx1"/>
          </a:solidFill>
          <a:latin typeface="+mn-lt"/>
          <a:sym typeface="Georgia" pitchFamily="18" charset="0"/>
        </a:defRPr>
      </a:lvl8pPr>
      <a:lvl9pPr marL="3733800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Georgia" pitchFamily="18" charset="0"/>
        <a:buChar char="»"/>
        <a:defRPr sz="2200">
          <a:solidFill>
            <a:schemeClr val="tx1"/>
          </a:solidFill>
          <a:latin typeface="+mn-lt"/>
          <a:sym typeface="Georgia" pitchFamily="18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nihon-go.ru/wp-content/uploads/200803_3_obento_ph01.jpg" TargetMode="Externa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0" y="0"/>
            <a:ext cx="13004800" cy="9753600"/>
          </a:xfrm>
          <a:prstGeom prst="rect">
            <a:avLst/>
          </a:prstGeom>
          <a:solidFill>
            <a:srgbClr val="A5E9BC"/>
          </a:solidFill>
          <a:ln w="15875" cap="flat" cmpd="sng" algn="ctr">
            <a:solidFill>
              <a:srgbClr val="CDCDC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sym typeface="Georgia" pitchFamily="18" charset="0"/>
            </a:endParaRPr>
          </a:p>
        </p:txBody>
      </p:sp>
      <p:pic>
        <p:nvPicPr>
          <p:cNvPr id="2" name="Picture 2" descr="http://www.obento.co.uk/assets/templates/obento/img/obento-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3000" y="304800"/>
            <a:ext cx="6400800" cy="2560320"/>
          </a:xfrm>
          <a:prstGeom prst="rect">
            <a:avLst/>
          </a:prstGeom>
          <a:noFill/>
        </p:spPr>
      </p:pic>
      <p:pic>
        <p:nvPicPr>
          <p:cNvPr id="3076" name="Picture 4" descr="http://nihon-go.ru/wp-content/uploads/obent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36386" y="0"/>
            <a:ext cx="14101586" cy="9753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600" y="457200"/>
            <a:ext cx="6934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>
                <a:solidFill>
                  <a:srgbClr val="002060"/>
                </a:solidFill>
              </a:rPr>
              <a:t>Камамэси</a:t>
            </a:r>
            <a:r>
              <a:rPr lang="ru-RU" sz="3600" b="1" i="1" dirty="0">
                <a:solidFill>
                  <a:srgbClr val="002060"/>
                </a:solidFill>
              </a:rPr>
              <a:t> </a:t>
            </a:r>
            <a:r>
              <a:rPr lang="ru-RU" sz="3600" b="1" i="1" dirty="0" err="1" smtClean="0">
                <a:solidFill>
                  <a:srgbClr val="002060"/>
                </a:solidFill>
              </a:rPr>
              <a:t>бэнто</a:t>
            </a:r>
            <a:r>
              <a:rPr lang="ru-RU" sz="3600" b="1" i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3200" b="1" dirty="0" smtClean="0"/>
              <a:t>упаковано </a:t>
            </a:r>
            <a:r>
              <a:rPr lang="ru-RU" sz="3200" b="1" dirty="0"/>
              <a:t>в глиняный горшочек и подогрето. Глиняный горшочек оставляют в качестве сувенира.</a:t>
            </a:r>
            <a:endParaRPr lang="ru-RU" sz="2800" b="1" dirty="0"/>
          </a:p>
        </p:txBody>
      </p:sp>
      <p:pic>
        <p:nvPicPr>
          <p:cNvPr id="3" name="Picture 2" descr="http://mycooktes.ru/uploads/images/00/00/11/2015/05/07/ff2d9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88200" y="116659"/>
            <a:ext cx="5432455" cy="4074341"/>
          </a:xfrm>
          <a:prstGeom prst="rect">
            <a:avLst/>
          </a:prstGeom>
          <a:noFill/>
        </p:spPr>
      </p:pic>
      <p:pic>
        <p:nvPicPr>
          <p:cNvPr id="4" name="Picture 6" descr="https://www.tsunagujapan.com/wp-content/uploads/2015/06/b0126549_235216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00" y="4315751"/>
            <a:ext cx="7772400" cy="4675849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600" y="228600"/>
            <a:ext cx="72390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>
                <a:solidFill>
                  <a:srgbClr val="002060"/>
                </a:solidFill>
              </a:rPr>
              <a:t>Макуно-ути</a:t>
            </a:r>
            <a:r>
              <a:rPr lang="ru-RU" sz="3600" b="1" i="1" dirty="0">
                <a:solidFill>
                  <a:srgbClr val="002060"/>
                </a:solidFill>
              </a:rPr>
              <a:t> </a:t>
            </a:r>
            <a:r>
              <a:rPr lang="ru-RU" sz="3600" b="1" i="1" dirty="0" err="1">
                <a:solidFill>
                  <a:srgbClr val="002060"/>
                </a:solidFill>
              </a:rPr>
              <a:t>бэнто</a:t>
            </a:r>
            <a:r>
              <a:rPr lang="ru-RU" sz="3200" b="1" dirty="0"/>
              <a:t>  — классическое </a:t>
            </a:r>
            <a:r>
              <a:rPr lang="ru-RU" sz="3200" b="1" dirty="0" err="1"/>
              <a:t>бэнто</a:t>
            </a:r>
            <a:r>
              <a:rPr lang="ru-RU" sz="3200" b="1" dirty="0"/>
              <a:t>, состоящее из риса и любых других продуктов, например, маринованной </a:t>
            </a:r>
            <a:r>
              <a:rPr lang="ru-RU" sz="3200" b="1" dirty="0" err="1"/>
              <a:t>умэ</a:t>
            </a:r>
            <a:r>
              <a:rPr lang="ru-RU" sz="3200" b="1" dirty="0"/>
              <a:t> (сливы), куска жареной рыбы, сваренного вкрутую яйца.</a:t>
            </a:r>
          </a:p>
        </p:txBody>
      </p:sp>
      <p:pic>
        <p:nvPicPr>
          <p:cNvPr id="3" name="Picture 2" descr="http://www.nippon.com/ru/files/2015/07/m00075_ph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1200" y="4038600"/>
            <a:ext cx="7353657" cy="4899375"/>
          </a:xfrm>
          <a:prstGeom prst="rect">
            <a:avLst/>
          </a:prstGeom>
          <a:noFill/>
        </p:spPr>
      </p:pic>
      <p:pic>
        <p:nvPicPr>
          <p:cNvPr id="4" name="Picture 4" descr="http://pic.povary.ru/upload/2013/8/23/O_13772920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88200" y="228600"/>
            <a:ext cx="5638800" cy="423343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2600" y="428604"/>
            <a:ext cx="65182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>
                <a:solidFill>
                  <a:srgbClr val="002060"/>
                </a:solidFill>
              </a:rPr>
              <a:t>Норибэн</a:t>
            </a:r>
            <a:r>
              <a:rPr lang="ru-RU" sz="3600" b="1" dirty="0"/>
              <a:t> </a:t>
            </a:r>
            <a:r>
              <a:rPr lang="ru-RU" sz="3600" b="1" dirty="0" smtClean="0"/>
              <a:t>— </a:t>
            </a:r>
          </a:p>
          <a:p>
            <a:pPr algn="ctr"/>
            <a:r>
              <a:rPr lang="ru-RU" sz="3600" b="1" dirty="0" smtClean="0"/>
              <a:t>простейшее </a:t>
            </a:r>
            <a:r>
              <a:rPr lang="ru-RU" sz="3600" b="1" dirty="0" err="1"/>
              <a:t>бэнто</a:t>
            </a:r>
            <a:r>
              <a:rPr lang="ru-RU" sz="3600" b="1" dirty="0"/>
              <a:t> с рисом, покрытым </a:t>
            </a:r>
            <a:r>
              <a:rPr lang="ru-RU" sz="3600" b="1" dirty="0" err="1"/>
              <a:t>нори</a:t>
            </a:r>
            <a:r>
              <a:rPr lang="ru-RU" sz="3600" b="1" dirty="0"/>
              <a:t>.</a:t>
            </a:r>
          </a:p>
        </p:txBody>
      </p:sp>
      <p:pic>
        <p:nvPicPr>
          <p:cNvPr id="4" name="Picture 6" descr="http://img0.liveinternet.ru/images/attach/c/7/97/710/97710304_3437689_100430_piggies_ben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400" y="3810000"/>
            <a:ext cx="7467600" cy="5227321"/>
          </a:xfrm>
          <a:prstGeom prst="rect">
            <a:avLst/>
          </a:prstGeom>
          <a:noFill/>
        </p:spPr>
      </p:pic>
      <p:pic>
        <p:nvPicPr>
          <p:cNvPr id="3" name="Picture 4" descr="http://mtdata.ru/u28/photoFC82/20328025162-0/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64400" y="304800"/>
            <a:ext cx="5305396" cy="397904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3600" y="533400"/>
            <a:ext cx="5867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>
                <a:solidFill>
                  <a:srgbClr val="002060"/>
                </a:solidFill>
              </a:rPr>
              <a:t>Сакэ</a:t>
            </a:r>
            <a:r>
              <a:rPr lang="ru-RU" sz="3600" b="1" i="1" dirty="0">
                <a:solidFill>
                  <a:srgbClr val="002060"/>
                </a:solidFill>
              </a:rPr>
              <a:t> </a:t>
            </a:r>
            <a:r>
              <a:rPr lang="ru-RU" sz="3600" b="1" i="1" dirty="0" err="1">
                <a:solidFill>
                  <a:srgbClr val="002060"/>
                </a:solidFill>
              </a:rPr>
              <a:t>бэнто</a:t>
            </a:r>
            <a:r>
              <a:rPr lang="ru-RU" sz="3600" b="1" dirty="0">
                <a:solidFill>
                  <a:srgbClr val="002060"/>
                </a:solidFill>
              </a:rPr>
              <a:t> </a:t>
            </a:r>
            <a:r>
              <a:rPr lang="ru-RU" sz="3600" b="1" dirty="0"/>
              <a:t> — </a:t>
            </a:r>
            <a:endParaRPr lang="ru-RU" sz="3600" b="1" dirty="0" smtClean="0"/>
          </a:p>
          <a:p>
            <a:pPr algn="ctr"/>
            <a:r>
              <a:rPr lang="ru-RU" sz="3600" b="1" dirty="0" smtClean="0"/>
              <a:t>простое </a:t>
            </a:r>
            <a:r>
              <a:rPr lang="ru-RU" sz="3600" b="1" dirty="0" err="1"/>
              <a:t>бэнто</a:t>
            </a:r>
            <a:r>
              <a:rPr lang="ru-RU" sz="3600" b="1" dirty="0"/>
              <a:t> с рисом и лососем.</a:t>
            </a:r>
          </a:p>
        </p:txBody>
      </p:sp>
      <p:pic>
        <p:nvPicPr>
          <p:cNvPr id="3" name="Picture 2" descr="http://66.media.tumblr.com/cddeaa0657b61ec0a6ae14a15151c548/tumblr_mxldy9c8rA1qas3pdo1_12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4999" y="3848099"/>
            <a:ext cx="7691215" cy="5143501"/>
          </a:xfrm>
          <a:prstGeom prst="rect">
            <a:avLst/>
          </a:prstGeom>
          <a:noFill/>
        </p:spPr>
      </p:pic>
      <p:pic>
        <p:nvPicPr>
          <p:cNvPr id="4" name="Picture 4" descr="http://blog.shopamani.com/wp-content/uploads/2012/10/Panda_and_Hearts_Bento_by_sake_bent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40600" y="304800"/>
            <a:ext cx="5295878" cy="4473359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" y="0"/>
            <a:ext cx="76454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err="1">
                <a:solidFill>
                  <a:srgbClr val="002060"/>
                </a:solidFill>
              </a:rPr>
              <a:t>Сидаси</a:t>
            </a:r>
            <a:r>
              <a:rPr lang="ru-RU" sz="3200" b="1" i="1" dirty="0">
                <a:solidFill>
                  <a:srgbClr val="002060"/>
                </a:solidFill>
              </a:rPr>
              <a:t> </a:t>
            </a:r>
            <a:r>
              <a:rPr lang="ru-RU" sz="3200" b="1" i="1" dirty="0" err="1">
                <a:solidFill>
                  <a:srgbClr val="002060"/>
                </a:solidFill>
              </a:rPr>
              <a:t>бэнто</a:t>
            </a:r>
            <a:r>
              <a:rPr lang="ru-RU" sz="2800" b="1" dirty="0">
                <a:solidFill>
                  <a:srgbClr val="002060"/>
                </a:solidFill>
              </a:rPr>
              <a:t> </a:t>
            </a:r>
            <a:r>
              <a:rPr lang="ru-RU" sz="2800" b="1" dirty="0" smtClean="0"/>
              <a:t>готовится </a:t>
            </a:r>
            <a:r>
              <a:rPr lang="ru-RU" sz="2800" b="1" dirty="0"/>
              <a:t>в ресторанах и доставляется на обед по заказу. Это </a:t>
            </a:r>
            <a:r>
              <a:rPr lang="ru-RU" sz="2800" b="1" dirty="0" err="1"/>
              <a:t>бэнто</a:t>
            </a:r>
            <a:r>
              <a:rPr lang="ru-RU" sz="2800" b="1" dirty="0"/>
              <a:t> часто едят в компании, например на похоронах или вечеринках.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Обычно </a:t>
            </a:r>
            <a:r>
              <a:rPr lang="ru-RU" sz="2800" b="1" dirty="0"/>
              <a:t>содержит традиционную японскую еду, например </a:t>
            </a:r>
            <a:r>
              <a:rPr lang="ru-RU" sz="2800" b="1" dirty="0" err="1"/>
              <a:t>тэмпура</a:t>
            </a:r>
            <a:r>
              <a:rPr lang="ru-RU" sz="2800" b="1" dirty="0"/>
              <a:t>, рис и маринованные овощи. </a:t>
            </a:r>
            <a:r>
              <a:rPr lang="ru-RU" sz="2800" b="1" dirty="0" err="1"/>
              <a:t>Сидаси</a:t>
            </a:r>
            <a:r>
              <a:rPr lang="ru-RU" sz="2800" b="1" dirty="0"/>
              <a:t> </a:t>
            </a:r>
            <a:r>
              <a:rPr lang="ru-RU" sz="2800" b="1" dirty="0" err="1"/>
              <a:t>бэнто</a:t>
            </a:r>
            <a:r>
              <a:rPr lang="ru-RU" sz="2800" b="1" dirty="0"/>
              <a:t> с европейской едой также довольно популярно.</a:t>
            </a:r>
          </a:p>
        </p:txBody>
      </p:sp>
      <p:pic>
        <p:nvPicPr>
          <p:cNvPr id="3" name="Picture 2" descr="http://img1.liveinternet.ru/images/attach/c/5/88/606/88606487_sidasi_byent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7001" y="228600"/>
            <a:ext cx="5079999" cy="3810000"/>
          </a:xfrm>
          <a:prstGeom prst="rect">
            <a:avLst/>
          </a:prstGeom>
          <a:noFill/>
        </p:spPr>
      </p:pic>
      <p:pic>
        <p:nvPicPr>
          <p:cNvPr id="4" name="Picture 4" descr="http://lifeglobe.net/x/entry/3946/1292256038_sak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6600" y="4438650"/>
            <a:ext cx="6172200" cy="46291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0042"/>
            <a:ext cx="63579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>
                <a:solidFill>
                  <a:srgbClr val="002060"/>
                </a:solidFill>
              </a:rPr>
              <a:t>Сусидзумэ</a:t>
            </a:r>
            <a:r>
              <a:rPr lang="ru-RU" sz="3600" b="1" dirty="0"/>
              <a:t> </a:t>
            </a:r>
            <a:r>
              <a:rPr lang="en-US" altLang="ja-JP" sz="3600" b="1" dirty="0" smtClean="0"/>
              <a:t>—</a:t>
            </a:r>
            <a:r>
              <a:rPr lang="en-US" altLang="ja-JP" sz="3600" b="1" dirty="0"/>
              <a:t> </a:t>
            </a:r>
            <a:endParaRPr lang="ru-RU" altLang="ja-JP" sz="3600" b="1" dirty="0" smtClean="0"/>
          </a:p>
          <a:p>
            <a:pPr algn="ctr"/>
            <a:r>
              <a:rPr lang="ru-RU" sz="3600" b="1" dirty="0" err="1" smtClean="0"/>
              <a:t>суси</a:t>
            </a:r>
            <a:r>
              <a:rPr lang="ru-RU" sz="3600" b="1" dirty="0" smtClean="0"/>
              <a:t> (суши), </a:t>
            </a:r>
            <a:r>
              <a:rPr lang="ru-RU" sz="3600" b="1" dirty="0"/>
              <a:t>упакованное в виде </a:t>
            </a:r>
            <a:r>
              <a:rPr lang="ru-RU" sz="3600" b="1" dirty="0" err="1"/>
              <a:t>бэнто</a:t>
            </a:r>
            <a:r>
              <a:rPr lang="ru-RU" sz="3600" b="1" dirty="0"/>
              <a:t>.</a:t>
            </a:r>
          </a:p>
        </p:txBody>
      </p:sp>
      <p:pic>
        <p:nvPicPr>
          <p:cNvPr id="4" name="Picture 4" descr="http://img1.liveinternet.ru/images/attach/c/2/69/218/69218322_1294995787_bento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5497" y="304799"/>
            <a:ext cx="6373963" cy="4343401"/>
          </a:xfrm>
          <a:prstGeom prst="rect">
            <a:avLst/>
          </a:prstGeom>
          <a:noFill/>
        </p:spPr>
      </p:pic>
      <p:pic>
        <p:nvPicPr>
          <p:cNvPr id="3" name="Picture 2" descr="http://mtdata.ru/u1/photo032A/20889535105-0/origina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2200" y="3962400"/>
            <a:ext cx="7162800" cy="50999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1200" y="457200"/>
            <a:ext cx="5715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err="1">
                <a:solidFill>
                  <a:srgbClr val="002060"/>
                </a:solidFill>
              </a:rPr>
              <a:t>Торибэн</a:t>
            </a:r>
            <a:r>
              <a:rPr lang="ru-RU" sz="4000" b="1" dirty="0"/>
              <a:t>  — </a:t>
            </a:r>
            <a:endParaRPr lang="ru-RU" sz="4000" b="1" dirty="0" smtClean="0"/>
          </a:p>
          <a:p>
            <a:pPr algn="ctr"/>
            <a:r>
              <a:rPr lang="ru-RU" sz="4000" b="1" dirty="0" err="1" smtClean="0"/>
              <a:t>бэнто</a:t>
            </a:r>
            <a:r>
              <a:rPr lang="ru-RU" sz="4000" b="1" dirty="0" smtClean="0"/>
              <a:t> </a:t>
            </a:r>
            <a:r>
              <a:rPr lang="ru-RU" sz="4000" b="1" dirty="0"/>
              <a:t>с куриным мясом.</a:t>
            </a:r>
          </a:p>
        </p:txBody>
      </p:sp>
      <p:pic>
        <p:nvPicPr>
          <p:cNvPr id="3" name="Picture 2" descr="http://img0.liveinternet.ru/images/attach/b/3/41/235/41235353__1Lovely_Bento_by_RamaChan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0" y="3584562"/>
            <a:ext cx="7620000" cy="5407040"/>
          </a:xfrm>
          <a:prstGeom prst="rect">
            <a:avLst/>
          </a:prstGeom>
          <a:noFill/>
        </p:spPr>
      </p:pic>
      <p:pic>
        <p:nvPicPr>
          <p:cNvPr id="4" name="Picture 4" descr="http://img1.liveinternet.ru/images/attach/c/7/97/710/97710339_3437689_1265232868_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64400" y="304800"/>
            <a:ext cx="5740400" cy="462363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400" y="762000"/>
            <a:ext cx="65532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err="1">
                <a:solidFill>
                  <a:srgbClr val="002060"/>
                </a:solidFill>
              </a:rPr>
              <a:t>Дзюкубэн</a:t>
            </a:r>
            <a:r>
              <a:rPr lang="ru-RU" sz="3600" b="1" dirty="0"/>
              <a:t>  — </a:t>
            </a:r>
            <a:endParaRPr lang="ru-RU" sz="3600" b="1" dirty="0" smtClean="0"/>
          </a:p>
          <a:p>
            <a:pPr algn="ctr"/>
            <a:r>
              <a:rPr lang="ru-RU" sz="3600" b="1" dirty="0" err="1" smtClean="0"/>
              <a:t>бэнто</a:t>
            </a:r>
            <a:r>
              <a:rPr lang="ru-RU" sz="3600" b="1" dirty="0" smtClean="0"/>
              <a:t> </a:t>
            </a:r>
            <a:r>
              <a:rPr lang="ru-RU" sz="3600" b="1" dirty="0"/>
              <a:t>школьника.</a:t>
            </a:r>
          </a:p>
        </p:txBody>
      </p:sp>
      <p:pic>
        <p:nvPicPr>
          <p:cNvPr id="3" name="Picture 2" descr="http://lifeglobe.net/media/entry/3946/sakeb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7200" y="381000"/>
            <a:ext cx="5734050" cy="4294168"/>
          </a:xfrm>
          <a:prstGeom prst="rect">
            <a:avLst/>
          </a:prstGeom>
          <a:noFill/>
        </p:spPr>
      </p:pic>
      <p:pic>
        <p:nvPicPr>
          <p:cNvPr id="4" name="Picture 4" descr="http://i069.radikal.ru/1110/43/c1e1a3a855f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9169" y="4038600"/>
            <a:ext cx="6400431" cy="480614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5000" y="928670"/>
            <a:ext cx="5791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 smtClean="0"/>
              <a:t>Кярабэн</a:t>
            </a:r>
            <a:r>
              <a:rPr lang="en-US" altLang="ja-JP" sz="3600" b="1" dirty="0"/>
              <a:t> — </a:t>
            </a:r>
            <a:endParaRPr lang="ru-RU" altLang="ja-JP" sz="3600" b="1" dirty="0" smtClean="0"/>
          </a:p>
          <a:p>
            <a:pPr algn="ctr"/>
            <a:r>
              <a:rPr lang="ru-RU" sz="3600" b="1" dirty="0" err="1" smtClean="0"/>
              <a:t>бэнто</a:t>
            </a:r>
            <a:r>
              <a:rPr lang="ru-RU" sz="3600" b="1" dirty="0"/>
              <a:t>, сделанное в виде человечков или зверей.</a:t>
            </a:r>
          </a:p>
        </p:txBody>
      </p:sp>
      <p:pic>
        <p:nvPicPr>
          <p:cNvPr id="3" name="Picture 2" descr="http://i1.imageban.ru/out/2010/11/19/416db14ba8161cf98489b208991017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7200" y="228600"/>
            <a:ext cx="6019800" cy="4521723"/>
          </a:xfrm>
          <a:prstGeom prst="rect">
            <a:avLst/>
          </a:prstGeom>
          <a:noFill/>
        </p:spPr>
      </p:pic>
      <p:pic>
        <p:nvPicPr>
          <p:cNvPr id="5" name="Picture 2" descr="https://upload.wikimedia.org/wikipedia/commons/a/ad/Kyaraben_pand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200" y="4368800"/>
            <a:ext cx="6934200" cy="46228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vivas.ru/img/topic/17371/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467" y="304800"/>
            <a:ext cx="6286333" cy="4192936"/>
          </a:xfrm>
          <a:prstGeom prst="rect">
            <a:avLst/>
          </a:prstGeom>
          <a:noFill/>
        </p:spPr>
      </p:pic>
      <p:pic>
        <p:nvPicPr>
          <p:cNvPr id="3" name="Picture 4" descr="https://pp.vk.me/c618317/v618317902/1e9ed/WWGxw56IyH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16200" y="4648200"/>
            <a:ext cx="6019800" cy="4370376"/>
          </a:xfrm>
          <a:prstGeom prst="rect">
            <a:avLst/>
          </a:prstGeom>
          <a:noFill/>
        </p:spPr>
      </p:pic>
      <p:pic>
        <p:nvPicPr>
          <p:cNvPr id="4" name="Picture 2" descr="http://img.youtube.com/vi/p1WHKk9-boM/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12000" y="304800"/>
            <a:ext cx="5638800" cy="422910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04800"/>
            <a:ext cx="13004800" cy="2593528"/>
          </a:xfrm>
          <a:prstGeom prst="rect">
            <a:avLst/>
          </a:prstGeom>
        </p:spPr>
        <p:txBody>
          <a:bodyPr wrap="square" lIns="130046" tIns="65023" rIns="130046" bIns="65023">
            <a:spAutoFit/>
          </a:bodyPr>
          <a:lstStyle/>
          <a:p>
            <a:pPr algn="ctr"/>
            <a:r>
              <a:rPr lang="vi-VN" sz="3200" b="1" dirty="0" smtClean="0"/>
              <a:t>Бэнто́—</a:t>
            </a:r>
            <a:r>
              <a:rPr lang="vi-VN" sz="3200" b="1" dirty="0"/>
              <a:t> японский термин для однопорционной упакованной еды. </a:t>
            </a:r>
            <a:endParaRPr lang="ru-RU" sz="3200" b="1" dirty="0" smtClean="0"/>
          </a:p>
          <a:p>
            <a:pPr algn="ctr"/>
            <a:r>
              <a:rPr lang="vi-VN" sz="3200" b="1" dirty="0" smtClean="0"/>
              <a:t>Традиционно </a:t>
            </a:r>
            <a:r>
              <a:rPr lang="vi-VN" sz="3200" b="1" dirty="0"/>
              <a:t>бэнто </a:t>
            </a:r>
            <a:r>
              <a:rPr lang="vi-VN" sz="3200" b="1" dirty="0" smtClean="0"/>
              <a:t>включает</a:t>
            </a:r>
            <a:r>
              <a:rPr lang="ru-RU" sz="3200" b="1" dirty="0" smtClean="0"/>
              <a:t> </a:t>
            </a:r>
            <a:r>
              <a:rPr lang="vi-VN" sz="3200" b="1" dirty="0" smtClean="0"/>
              <a:t>рис</a:t>
            </a:r>
            <a:r>
              <a:rPr lang="vi-VN" sz="3200" b="1" dirty="0"/>
              <a:t>, рыбу или мясо и один или несколько видов нарезанных сырых или маринованных овощей в одной коробке с крышкой. </a:t>
            </a:r>
          </a:p>
        </p:txBody>
      </p:sp>
      <p:pic>
        <p:nvPicPr>
          <p:cNvPr id="2050" name="Picture 2" descr="http://mywishlist.ru/pic/i/wish/orig/003/454/95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0" y="2955727"/>
            <a:ext cx="6096000" cy="58816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upload.wikimedia.org/wikipedia/commons/thumb/2/2c/Bento_box.jpg/800px-Bento_bo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1" y="381000"/>
            <a:ext cx="8635999" cy="6477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1200" y="7239000"/>
            <a:ext cx="8481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>
                <a:solidFill>
                  <a:srgbClr val="002060"/>
                </a:solidFill>
              </a:rPr>
              <a:t>Бэнто</a:t>
            </a:r>
            <a:r>
              <a:rPr lang="ru-RU" sz="3600" b="1" dirty="0">
                <a:solidFill>
                  <a:srgbClr val="002060"/>
                </a:solidFill>
              </a:rPr>
              <a:t> за 500 </a:t>
            </a:r>
            <a:r>
              <a:rPr lang="ru-RU" sz="3600" b="1" dirty="0" smtClean="0">
                <a:solidFill>
                  <a:srgbClr val="002060"/>
                </a:solidFill>
              </a:rPr>
              <a:t>иен (313,69 рублей).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5000" y="457200"/>
            <a:ext cx="115824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Первые японские </a:t>
            </a:r>
            <a:r>
              <a:rPr lang="ru-RU" sz="3600" b="1" dirty="0" err="1" smtClean="0"/>
              <a:t>обенто</a:t>
            </a:r>
            <a:r>
              <a:rPr lang="ru-RU" sz="3600" b="1" dirty="0" smtClean="0"/>
              <a:t> известны ещё с периода </a:t>
            </a:r>
            <a:r>
              <a:rPr lang="ru-RU" sz="3600" b="1" dirty="0" err="1" smtClean="0"/>
              <a:t>Камакура</a:t>
            </a:r>
            <a:r>
              <a:rPr lang="ru-RU" sz="3600" b="1" dirty="0" smtClean="0"/>
              <a:t> (1185-1333), когда его использовали путешественники. </a:t>
            </a:r>
            <a:endParaRPr lang="ru-RU" sz="3600" b="1" dirty="0" smtClean="0"/>
          </a:p>
          <a:p>
            <a:pPr algn="ctr"/>
            <a:r>
              <a:rPr lang="ru-RU" sz="3600" b="1" dirty="0" smtClean="0"/>
              <a:t>Тогда </a:t>
            </a:r>
            <a:r>
              <a:rPr lang="ru-RU" sz="3600" b="1" dirty="0" smtClean="0"/>
              <a:t>варили и сушили рис, который получил название </a:t>
            </a:r>
            <a:r>
              <a:rPr lang="ru-RU" sz="3600" b="1" dirty="0" smtClean="0"/>
              <a:t>или </a:t>
            </a:r>
            <a:r>
              <a:rPr lang="en-US" sz="3600" b="1" dirty="0" smtClean="0"/>
              <a:t> </a:t>
            </a:r>
            <a:r>
              <a:rPr lang="en-US" sz="3600" b="1" i="1" dirty="0" smtClean="0"/>
              <a:t>«</a:t>
            </a:r>
            <a:r>
              <a:rPr lang="ru-RU" sz="3600" b="1" i="1" dirty="0" smtClean="0"/>
              <a:t>сушёная еда»</a:t>
            </a:r>
            <a:r>
              <a:rPr lang="ru-RU" sz="3600" b="1" dirty="0" smtClean="0"/>
              <a:t>. Его потом можно было бросить в горячую воду и получить сваренный рис. </a:t>
            </a:r>
            <a:endParaRPr lang="ru-RU" sz="3600" b="1" dirty="0" smtClean="0"/>
          </a:p>
          <a:p>
            <a:pPr algn="ctr"/>
            <a:r>
              <a:rPr lang="ru-RU" sz="3600" b="1" dirty="0" smtClean="0"/>
              <a:t>Своеобразный </a:t>
            </a:r>
            <a:r>
              <a:rPr lang="ru-RU" sz="3600" b="1" dirty="0" smtClean="0"/>
              <a:t>аналог современной еды быстрого приготовления. </a:t>
            </a:r>
            <a:endParaRPr lang="ru-RU" sz="3600" b="1" dirty="0" smtClean="0"/>
          </a:p>
          <a:p>
            <a:pPr algn="ctr"/>
            <a:r>
              <a:rPr lang="ru-RU" sz="3600" b="1" dirty="0" smtClean="0"/>
              <a:t>Затем </a:t>
            </a:r>
            <a:r>
              <a:rPr lang="ru-RU" sz="3600" b="1" dirty="0" smtClean="0"/>
              <a:t>появились лакированные коробочки, из которых стали есть рис во время любования ханами.</a:t>
            </a:r>
            <a:endParaRPr lang="ru-RU" sz="3600" b="1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750800" cy="3085971"/>
          </a:xfrm>
          <a:prstGeom prst="rect">
            <a:avLst/>
          </a:prstGeom>
        </p:spPr>
        <p:txBody>
          <a:bodyPr wrap="square" lIns="130046" tIns="65023" rIns="130046" bIns="65023">
            <a:spAutoFit/>
          </a:bodyPr>
          <a:lstStyle/>
          <a:p>
            <a:pPr algn="ctr"/>
            <a:r>
              <a:rPr lang="vi-VN" sz="3200" b="1" dirty="0" smtClean="0"/>
              <a:t>Коробки</a:t>
            </a:r>
            <a:r>
              <a:rPr lang="vi-VN" sz="3200" b="1" dirty="0"/>
              <a:t> </a:t>
            </a:r>
            <a:r>
              <a:rPr lang="vi-VN" sz="3200" b="1" dirty="0" smtClean="0"/>
              <a:t>могут </a:t>
            </a:r>
            <a:r>
              <a:rPr lang="vi-VN" sz="3200" b="1" dirty="0"/>
              <a:t>быть различными по форме и способу изготовления — от простых, изготовленных методами </a:t>
            </a:r>
            <a:r>
              <a:rPr lang="vi-VN" sz="3200" b="1" dirty="0" smtClean="0"/>
              <a:t>массового производства</a:t>
            </a:r>
            <a:r>
              <a:rPr lang="vi-VN" sz="3200" b="1" dirty="0"/>
              <a:t>, до контейнеров штучной работы, из редких пород дерева, лакированных, являющихся настоящими </a:t>
            </a:r>
            <a:r>
              <a:rPr lang="vi-VN" sz="3200" b="1" dirty="0" smtClean="0"/>
              <a:t>произведениями</a:t>
            </a:r>
            <a:r>
              <a:rPr lang="ru-RU" sz="3200" b="1" dirty="0" smtClean="0"/>
              <a:t> </a:t>
            </a:r>
            <a:r>
              <a:rPr lang="vi-VN" sz="3200" b="1" dirty="0" smtClean="0"/>
              <a:t>искусства.</a:t>
            </a:r>
            <a:endParaRPr lang="vi-VN" sz="3200" b="1" dirty="0"/>
          </a:p>
        </p:txBody>
      </p:sp>
      <p:pic>
        <p:nvPicPr>
          <p:cNvPr id="1026" name="Picture 2" descr="http://mywishlist.ru/pic/i/wish/orig/003/008/41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800" y="3543300"/>
            <a:ext cx="5486400" cy="5486400"/>
          </a:xfrm>
          <a:prstGeom prst="rect">
            <a:avLst/>
          </a:prstGeom>
          <a:noFill/>
        </p:spPr>
      </p:pic>
      <p:pic>
        <p:nvPicPr>
          <p:cNvPr id="1030" name="Picture 6" descr="http://mywishlist.ru/pic/i/wish/orig/002/293/090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35800" y="3048000"/>
            <a:ext cx="4191000" cy="4191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mywishlist.ru/pic/i/wish/orig/003/117/87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1200" y="228600"/>
            <a:ext cx="4762500" cy="4762500"/>
          </a:xfrm>
          <a:prstGeom prst="rect">
            <a:avLst/>
          </a:prstGeom>
          <a:noFill/>
        </p:spPr>
      </p:pic>
      <p:pic>
        <p:nvPicPr>
          <p:cNvPr id="29700" name="Picture 4" descr="http://rsc2.saatscommerce.com/img546ed5a0bc36e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93000" y="990600"/>
            <a:ext cx="4800600" cy="4493362"/>
          </a:xfrm>
          <a:prstGeom prst="rect">
            <a:avLst/>
          </a:prstGeom>
          <a:noFill/>
        </p:spPr>
      </p:pic>
      <p:pic>
        <p:nvPicPr>
          <p:cNvPr id="29702" name="Picture 6" descr="http://www.tlbox.com/wp-content/uploads/2014/04/Kotobuki-280-129-2-Tiered-Bento-Box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16200" y="4343400"/>
            <a:ext cx="4797425" cy="47974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57200" y="304800"/>
            <a:ext cx="122174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Основным ингредиентом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обенто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является рис. Но, учитывая, что японцы готовят много блюд, но малыми порциями, то в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обенто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 входят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рыба, овощи, птица,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тофу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, зелень, фрукты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 и даже несъедобные украшения для придания блюду эстетики. Обязательным условием является присутствие трёх цветов: красного, жёлтого и зелёного.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86BE7"/>
                </a:solidFill>
                <a:effectLst/>
                <a:latin typeface="+mn-lt"/>
                <a:cs typeface="Arial" pitchFamily="34" charset="0"/>
                <a:hlinkClick r:id="rId2"/>
              </a:rPr>
              <a:t>  </a:t>
            </a:r>
            <a:endParaRPr kumimoji="0" lang="ru-RU" sz="96000" b="1" i="0" u="none" strike="noStrike" cap="none" normalizeH="0" baseline="0" dirty="0" smtClean="0">
              <a:ln>
                <a:noFill/>
              </a:ln>
              <a:solidFill>
                <a:srgbClr val="186BE7"/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31746" name="Picture 2" descr="бенто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400" y="3352800"/>
            <a:ext cx="9040269" cy="5410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435600" y="7772400"/>
            <a:ext cx="1447800" cy="523220"/>
          </a:xfrm>
          <a:prstGeom prst="rect">
            <a:avLst/>
          </a:prstGeom>
          <a:solidFill>
            <a:srgbClr val="B3EB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  <a:latin typeface="Arial Rounded MT Bold" pitchFamily="34" charset="0"/>
              </a:rPr>
              <a:t>Green 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83000" y="7772400"/>
            <a:ext cx="1447800" cy="523220"/>
          </a:xfrm>
          <a:prstGeom prst="rect">
            <a:avLst/>
          </a:prstGeom>
          <a:solidFill>
            <a:schemeClr val="accent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 Rounded MT Bold" pitchFamily="34" charset="0"/>
              </a:rPr>
              <a:t>Black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83000" y="3591580"/>
            <a:ext cx="1447800" cy="523220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 Rounded MT Bold" pitchFamily="34" charset="0"/>
              </a:rPr>
              <a:t>Yellow</a:t>
            </a:r>
            <a:r>
              <a:rPr lang="en-US" sz="2800" b="1" dirty="0" smtClean="0">
                <a:solidFill>
                  <a:schemeClr val="bg1"/>
                </a:solidFill>
                <a:latin typeface="Arial Rounded MT Bold" pitchFamily="34" charset="0"/>
              </a:rPr>
              <a:t>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11800" y="3581400"/>
            <a:ext cx="1143000" cy="523220"/>
          </a:xfrm>
          <a:prstGeom prst="rect">
            <a:avLst/>
          </a:prstGeom>
          <a:solidFill>
            <a:srgbClr val="FF99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Arial Rounded MT Bold" pitchFamily="34" charset="0"/>
              </a:rPr>
              <a:t>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64400" y="76200"/>
            <a:ext cx="5588000" cy="6040626"/>
          </a:xfrm>
          <a:prstGeom prst="rect">
            <a:avLst/>
          </a:prstGeom>
        </p:spPr>
        <p:txBody>
          <a:bodyPr wrap="square" lIns="130046" tIns="65023" rIns="130046" bIns="65023">
            <a:spAutoFit/>
          </a:bodyPr>
          <a:lstStyle/>
          <a:p>
            <a:pPr algn="ctr"/>
            <a:r>
              <a:rPr lang="vi-VN" sz="3200" b="1" dirty="0" smtClean="0"/>
              <a:t>Бэнто </a:t>
            </a:r>
            <a:r>
              <a:rPr lang="vi-VN" sz="3200" b="1" dirty="0"/>
              <a:t>широко распространены среди школьников как обед, который можно нести </a:t>
            </a:r>
            <a:endParaRPr lang="ru-RU" sz="3200" b="1" dirty="0" smtClean="0"/>
          </a:p>
          <a:p>
            <a:pPr algn="ctr"/>
            <a:r>
              <a:rPr lang="vi-VN" sz="3200" b="1" dirty="0" smtClean="0"/>
              <a:t>с </a:t>
            </a:r>
            <a:r>
              <a:rPr lang="vi-VN" sz="3200" b="1" dirty="0"/>
              <a:t>собой. 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Г</a:t>
            </a:r>
            <a:r>
              <a:rPr lang="vi-VN" sz="3200" b="1" dirty="0" smtClean="0"/>
              <a:t>отовые </a:t>
            </a:r>
            <a:r>
              <a:rPr lang="vi-VN" sz="3200" b="1" dirty="0"/>
              <a:t>бэнто можно приобрести в продуктовых минимаркетах или в специальных магазинах </a:t>
            </a:r>
            <a:r>
              <a:rPr lang="vi-VN" sz="3200" b="1" dirty="0" smtClean="0"/>
              <a:t>в </a:t>
            </a:r>
            <a:r>
              <a:rPr lang="vi-VN" sz="3200" b="1" dirty="0"/>
              <a:t>любом месте </a:t>
            </a:r>
            <a:r>
              <a:rPr lang="vi-VN" sz="3200" b="1" dirty="0" smtClean="0"/>
              <a:t>Японии</a:t>
            </a:r>
            <a:r>
              <a:rPr lang="ru-RU" sz="3200" b="1" dirty="0" smtClean="0"/>
              <a:t>.</a:t>
            </a:r>
            <a:endParaRPr lang="vi-VN" sz="3200" b="1" dirty="0"/>
          </a:p>
        </p:txBody>
      </p:sp>
      <p:pic>
        <p:nvPicPr>
          <p:cNvPr id="28674" name="Picture 2" descr="http://cs622621.vk.me/v622621922/5829/UZjgcTftal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453" y="533400"/>
            <a:ext cx="7109947" cy="82486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krylatskoye.ru/content/photo/big/03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30800" y="381000"/>
            <a:ext cx="7620000" cy="5076826"/>
          </a:xfrm>
          <a:prstGeom prst="rect">
            <a:avLst/>
          </a:prstGeom>
          <a:noFill/>
        </p:spPr>
      </p:pic>
      <p:pic>
        <p:nvPicPr>
          <p:cNvPr id="30724" name="Picture 4" descr="http://zeltoday.ru/upload/resize_cache/iblock/881/480_340_2/881135403595cd3e95bb9d7b87ee83f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400" y="3886200"/>
            <a:ext cx="7261411" cy="514350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00" y="642918"/>
            <a:ext cx="7391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Тюка </a:t>
            </a:r>
            <a:r>
              <a:rPr lang="ru-RU" sz="3600" b="1" i="1" dirty="0" err="1">
                <a:solidFill>
                  <a:srgbClr val="002060"/>
                </a:solidFill>
              </a:rPr>
              <a:t>бэнто</a:t>
            </a:r>
            <a:r>
              <a:rPr lang="ru-RU" sz="3600" b="1" dirty="0">
                <a:solidFill>
                  <a:srgbClr val="002060"/>
                </a:solidFill>
              </a:rPr>
              <a:t> </a:t>
            </a:r>
            <a:r>
              <a:rPr lang="ru-RU" sz="3600" b="1" dirty="0"/>
              <a:t> </a:t>
            </a:r>
            <a:r>
              <a:rPr lang="ru-RU" sz="3600" b="1" dirty="0" smtClean="0"/>
              <a:t>—</a:t>
            </a:r>
          </a:p>
          <a:p>
            <a:pPr algn="ctr"/>
            <a:r>
              <a:rPr lang="ru-RU" sz="3600" b="1" dirty="0" smtClean="0"/>
              <a:t> </a:t>
            </a:r>
            <a:r>
              <a:rPr lang="ru-RU" sz="3600" b="1" dirty="0"/>
              <a:t>для этого вида </a:t>
            </a:r>
            <a:r>
              <a:rPr lang="ru-RU" sz="3600" b="1" dirty="0" err="1"/>
              <a:t>бэнто</a:t>
            </a:r>
            <a:r>
              <a:rPr lang="ru-RU" sz="3600" b="1" dirty="0"/>
              <a:t> используют китайскую еду.</a:t>
            </a:r>
          </a:p>
        </p:txBody>
      </p:sp>
      <p:pic>
        <p:nvPicPr>
          <p:cNvPr id="3" name="Picture 2" descr="http://3.bp.blogspot.com/-jU1khfzxrX0/Txb6rdRIJaI/AAAAAAAAAXc/DEptoF86JAI/s1600/43074165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400" y="3187902"/>
            <a:ext cx="6553200" cy="5727498"/>
          </a:xfrm>
          <a:prstGeom prst="rect">
            <a:avLst/>
          </a:prstGeom>
          <a:noFill/>
        </p:spPr>
      </p:pic>
      <p:pic>
        <p:nvPicPr>
          <p:cNvPr id="4" name="Picture 4" descr="http://www2.fotki.ykt.ru/albums/userpics/17824/cooking_cute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2381" y="228600"/>
            <a:ext cx="5554619" cy="54102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- Title Slide">
  <a:themeElements>
    <a:clrScheme name="Default - 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EFDD5"/>
      </a:accent1>
      <a:accent2>
        <a:srgbClr val="FFCC00"/>
      </a:accent2>
      <a:accent3>
        <a:srgbClr val="FFFFFF"/>
      </a:accent3>
      <a:accent4>
        <a:srgbClr val="000000"/>
      </a:accent4>
      <a:accent5>
        <a:srgbClr val="FEFEE7"/>
      </a:accent5>
      <a:accent6>
        <a:srgbClr val="E7B900"/>
      </a:accent6>
      <a:hlink>
        <a:srgbClr val="CC9900"/>
      </a:hlink>
      <a:folHlink>
        <a:srgbClr val="996633"/>
      </a:folHlink>
    </a:clrScheme>
    <a:fontScheme name="Default - Title Slide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EFDD5"/>
        </a:solidFill>
        <a:ln w="15875" cap="flat" cmpd="sng" algn="ctr">
          <a:solidFill>
            <a:srgbClr val="CDCDCD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eorgia" pitchFamily="18" charset="0"/>
            <a:sym typeface="Georgi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EFDD5"/>
        </a:solidFill>
        <a:ln w="15875" cap="flat" cmpd="sng" algn="ctr">
          <a:solidFill>
            <a:srgbClr val="CDCDCD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eorgia" pitchFamily="18" charset="0"/>
            <a:sym typeface="Georgia" pitchFamily="18" charset="0"/>
          </a:defRPr>
        </a:defPPr>
      </a:lstStyle>
    </a:lnDef>
  </a:objectDefaults>
  <a:extraClrSchemeLst>
    <a:extraClrScheme>
      <a:clrScheme name="Default - 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EFDD5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EFEE7"/>
        </a:accent5>
        <a:accent6>
          <a:srgbClr val="E7B9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- Title and Content">
  <a:themeElements>
    <a:clrScheme name="Default - Title and Conte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EFDD5"/>
      </a:accent1>
      <a:accent2>
        <a:srgbClr val="FFCC00"/>
      </a:accent2>
      <a:accent3>
        <a:srgbClr val="FFFFFF"/>
      </a:accent3>
      <a:accent4>
        <a:srgbClr val="000000"/>
      </a:accent4>
      <a:accent5>
        <a:srgbClr val="FEFEE7"/>
      </a:accent5>
      <a:accent6>
        <a:srgbClr val="E7B900"/>
      </a:accent6>
      <a:hlink>
        <a:srgbClr val="CC9900"/>
      </a:hlink>
      <a:folHlink>
        <a:srgbClr val="996633"/>
      </a:folHlink>
    </a:clrScheme>
    <a:fontScheme name="Default - Title and Content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EFDD5"/>
        </a:solidFill>
        <a:ln w="15875" cap="flat" cmpd="sng" algn="ctr">
          <a:solidFill>
            <a:srgbClr val="CDCDCD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eorgia" pitchFamily="18" charset="0"/>
            <a:sym typeface="Georgi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EFDD5"/>
        </a:solidFill>
        <a:ln w="15875" cap="flat" cmpd="sng" algn="ctr">
          <a:solidFill>
            <a:srgbClr val="CDCDCD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eorgia" pitchFamily="18" charset="0"/>
            <a:sym typeface="Georgia" pitchFamily="18" charset="0"/>
          </a:defRPr>
        </a:defPPr>
      </a:lstStyle>
    </a:lnDef>
  </a:objectDefaults>
  <a:extraClrSchemeLst>
    <a:extraClrScheme>
      <a:clrScheme name="Default - 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EFDD5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EFEE7"/>
        </a:accent5>
        <a:accent6>
          <a:srgbClr val="E7B9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Pages>0</Pages>
  <Words>97</Words>
  <Characters>0</Characters>
  <PresentationFormat>Произвольный</PresentationFormat>
  <Lines>0</Lines>
  <Paragraphs>36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Default - Title Slide</vt:lpstr>
      <vt:lpstr>Default - Title and Content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Ресторан</dc:title>
  <dc:creator>kurspresent.ru</dc:creator>
  <cp:lastModifiedBy>user</cp:lastModifiedBy>
  <cp:revision>11</cp:revision>
  <dcterms:modified xsi:type="dcterms:W3CDTF">2016-10-01T19:04:40Z</dcterms:modified>
</cp:coreProperties>
</file>