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67" r:id="rId4"/>
    <p:sldId id="269" r:id="rId5"/>
    <p:sldId id="271" r:id="rId6"/>
    <p:sldId id="272" r:id="rId7"/>
    <p:sldId id="273" r:id="rId8"/>
    <p:sldId id="259" r:id="rId9"/>
    <p:sldId id="270" r:id="rId10"/>
    <p:sldId id="274" r:id="rId11"/>
    <p:sldId id="260" r:id="rId12"/>
    <p:sldId id="261" r:id="rId13"/>
    <p:sldId id="262" r:id="rId14"/>
    <p:sldId id="275" r:id="rId15"/>
    <p:sldId id="263" r:id="rId16"/>
    <p:sldId id="265" r:id="rId17"/>
    <p:sldId id="268" r:id="rId18"/>
    <p:sldId id="277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5" d="100"/>
          <a:sy n="55" d="100"/>
        </p:scale>
        <p:origin x="-8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28A156-2C60-47A9-9DB6-FE93169C3C8E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895C3A-D28D-463C-99A4-8BEB0D22A81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vokruqsveta.ru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>
                    <a:lumMod val="10000"/>
                  </a:schemeClr>
                </a:solidFill>
              </a:rPr>
              <a:t>«ЖИВЫЕ СИМВОЛЫ ДАГЕСТАНА</a:t>
            </a:r>
            <a:endParaRPr lang="ru-RU" dirty="0">
              <a:solidFill>
                <a:schemeClr val="tx2">
                  <a:lumMod val="10000"/>
                </a:schemeClr>
              </a:solidFill>
            </a:endParaRPr>
          </a:p>
        </p:txBody>
      </p:sp>
      <p:pic>
        <p:nvPicPr>
          <p:cNvPr id="2054" name="Picture 6" descr="E:\Новая папка (3)\IMG_20220531_1514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412776"/>
            <a:ext cx="8424936" cy="51031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2" name="Picture 4" descr="Карта дагестана - векторные изображения, Карта дагестана картинки |  Depositphotos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1772816"/>
            <a:ext cx="2143125" cy="214312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>
                <a:solidFill>
                  <a:schemeClr val="tx2">
                    <a:lumMod val="10000"/>
                  </a:schemeClr>
                </a:solidFill>
              </a:rPr>
              <a:t>Красотел</a:t>
            </a:r>
            <a:r>
              <a:rPr lang="ru-RU" dirty="0" smtClean="0">
                <a:solidFill>
                  <a:schemeClr val="tx2">
                    <a:lumMod val="10000"/>
                  </a:schemeClr>
                </a:solidFill>
              </a:rPr>
              <a:t> пахучий</a:t>
            </a:r>
            <a:endParaRPr lang="ru-RU" dirty="0">
              <a:solidFill>
                <a:schemeClr val="tx2">
                  <a:lumMod val="10000"/>
                </a:schemeClr>
              </a:solidFill>
            </a:endParaRPr>
          </a:p>
        </p:txBody>
      </p:sp>
      <p:pic>
        <p:nvPicPr>
          <p:cNvPr id="29698" name="Picture 2" descr="H:\Новая папка (2)\IMG_20220708_13251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65921"/>
            <a:ext cx="5292080" cy="529208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364088" y="2132856"/>
            <a:ext cx="377991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крупный </a:t>
            </a:r>
            <a:r>
              <a:rPr lang="ru-RU" sz="2800" dirty="0" smtClean="0"/>
              <a:t>жук из </a:t>
            </a:r>
            <a:r>
              <a:rPr lang="ru-RU" sz="2800" dirty="0" smtClean="0"/>
              <a:t>семейства </a:t>
            </a:r>
            <a:r>
              <a:rPr lang="ru-RU" sz="2800" dirty="0" smtClean="0"/>
              <a:t>жужелиц. </a:t>
            </a:r>
            <a:r>
              <a:rPr lang="ru-RU" sz="2800" dirty="0" smtClean="0"/>
              <a:t>Отличается золотисто-сине-зелёными </a:t>
            </a:r>
            <a:r>
              <a:rPr lang="ru-RU" sz="2800" dirty="0" smtClean="0"/>
              <a:t>надкрыльям и, </a:t>
            </a:r>
            <a:r>
              <a:rPr lang="ru-RU" sz="2800" dirty="0" smtClean="0"/>
              <a:t>резким запахом, который жук издаёт в случае опасности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>
                    <a:lumMod val="10000"/>
                  </a:schemeClr>
                </a:solidFill>
              </a:rPr>
              <a:t>ТЮЛЬПАН ДВУХЦВЕТКОВЫЙ</a:t>
            </a:r>
            <a:endParaRPr lang="ru-RU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11</a:t>
            </a:fld>
            <a:endParaRPr lang="ru-RU"/>
          </a:p>
        </p:txBody>
      </p:sp>
      <p:pic>
        <p:nvPicPr>
          <p:cNvPr id="2050" name="Picture 2" descr="H:\k\Screenshot_2017-02-18-14-04-36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3068960"/>
            <a:ext cx="5057789" cy="3302081"/>
          </a:xfrm>
          <a:prstGeom prst="rect">
            <a:avLst/>
          </a:prstGeom>
          <a:noFill/>
        </p:spPr>
      </p:pic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0" y="1106182"/>
            <a:ext cx="914400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Уязвимый вид. Реликт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туранского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происхождения. В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Кизилюртовском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районе встречается в окрестностях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Чирюртовского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водохранилища (с. Старое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Миатли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Лимитирующие факторы: разрушение местообитаний, хозяйственное освоение территорий, выпас скота, изменение условий обитания, сбор цветов на букеты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Луковичный многолетник 10-20см высотой.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>
                    <a:lumMod val="10000"/>
                  </a:schemeClr>
                </a:solidFill>
              </a:rPr>
              <a:t>КАРАВАЙКА</a:t>
            </a:r>
            <a:endParaRPr lang="ru-RU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12</a:t>
            </a:fld>
            <a:endParaRPr lang="ru-RU"/>
          </a:p>
        </p:txBody>
      </p:sp>
      <p:pic>
        <p:nvPicPr>
          <p:cNvPr id="8194" name="Picture 2" descr="H:\k\Screenshot_2017-02-18-16-12-13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44824"/>
            <a:ext cx="6099025" cy="5013176"/>
          </a:xfrm>
          <a:prstGeom prst="rect">
            <a:avLst/>
          </a:prstGeom>
          <a:noFill/>
        </p:spPr>
      </p:pic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6084168" y="2282105"/>
            <a:ext cx="3059832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Редкий вид на периферии ареала. Кочующие и пролетные птицы встречаются по всей низменной части республики. Гнездится колониями, совместно с другими голенастыми и малыми бакланами.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>
                    <a:lumMod val="10000"/>
                  </a:schemeClr>
                </a:solidFill>
              </a:rPr>
              <a:t>ОСТРОУХАЯ НОЧНИЦА</a:t>
            </a:r>
            <a:endParaRPr lang="ru-RU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13</a:t>
            </a:fld>
            <a:endParaRPr lang="ru-RU"/>
          </a:p>
        </p:txBody>
      </p:sp>
      <p:pic>
        <p:nvPicPr>
          <p:cNvPr id="9218" name="Picture 2" descr="H:\k\Screenshot_2017-02-18-18-35-41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2492896"/>
            <a:ext cx="5680858" cy="4365104"/>
          </a:xfrm>
          <a:prstGeom prst="rect">
            <a:avLst/>
          </a:prstGeom>
          <a:noFill/>
        </p:spPr>
      </p:pic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5940152" y="1183620"/>
            <a:ext cx="3203848" cy="4431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Сокращающийся в численности вид. Тесно связана с пещерами, подземными убежищами. В Дагестане отмечена в с. Нечаевка. Охотится над лугами, дорогами, водоемами. В выводке 1 детеныш.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>
                    <a:lumMod val="10000"/>
                  </a:schemeClr>
                </a:solidFill>
              </a:rPr>
              <a:t>АДМИРАЛ</a:t>
            </a:r>
            <a:endParaRPr lang="ru-RU" dirty="0">
              <a:solidFill>
                <a:schemeClr val="tx2">
                  <a:lumMod val="10000"/>
                </a:schemeClr>
              </a:solidFill>
            </a:endParaRPr>
          </a:p>
        </p:txBody>
      </p:sp>
      <p:pic>
        <p:nvPicPr>
          <p:cNvPr id="30722" name="Picture 2" descr="H:\Биофак\20181030_15190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332037"/>
            <a:ext cx="6034617" cy="4525963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6084168" y="1844824"/>
            <a:ext cx="305983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дневная бабочка из семейства нимфалид .</a:t>
            </a:r>
            <a:r>
              <a:rPr lang="ru-RU" sz="2400" dirty="0" smtClean="0"/>
              <a:t> </a:t>
            </a:r>
            <a:r>
              <a:rPr lang="ru-RU" sz="2400" dirty="0" smtClean="0"/>
              <a:t>Размах крыльев достигает 5—6,5 см. Окраска крыльев тёмно-бурая, иногда почти чёрная, с ярко-красными полосами и белыми пятнами у вершины передних крыльев</a:t>
            </a:r>
            <a:endParaRPr lang="ru-RU" sz="24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15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chemeClr val="tx2">
                    <a:lumMod val="10000"/>
                  </a:schemeClr>
                </a:solidFill>
              </a:rPr>
              <a:t>ПОДАЛИРИЙ</a:t>
            </a:r>
            <a:endParaRPr lang="ru-RU" dirty="0">
              <a:solidFill>
                <a:schemeClr val="tx2">
                  <a:lumMod val="10000"/>
                </a:schemeClr>
              </a:solidFill>
            </a:endParaRPr>
          </a:p>
        </p:txBody>
      </p:sp>
      <p:pic>
        <p:nvPicPr>
          <p:cNvPr id="1026" name="Picture 2" descr="F:\Новая папка\Ь\DSC031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2492896"/>
            <a:ext cx="5820484" cy="4365104"/>
          </a:xfrm>
          <a:prstGeom prst="rect">
            <a:avLst/>
          </a:prstGeom>
          <a:noFill/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5868144" y="1108101"/>
            <a:ext cx="3275856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Сокращающийся в численности вид. Вид оседлый, дает одно поколение в год.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Бабочка нуждается в питании на цветках. Откладка яиц и питание гусениц происходит на терновнике, боярышнике, персике, яблоне, вишне, сливе. Зимует в стадии куколки.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16</a:t>
            </a:fld>
            <a:endParaRPr lang="ru-RU"/>
          </a:p>
        </p:txBody>
      </p:sp>
      <p:pic>
        <p:nvPicPr>
          <p:cNvPr id="11266" name="Picture 2" descr="H:\k\Screenshot_2017-02-24-09-25-4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79712"/>
            <a:ext cx="5616624" cy="6178288"/>
          </a:xfrm>
          <a:prstGeom prst="rect">
            <a:avLst/>
          </a:prstGeom>
          <a:noFill/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5580112" y="455819"/>
            <a:ext cx="3563888" cy="5601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Ведет древесный образ жизни. Представитель отряда хищных, семейства енотовых – сравнительно небольшое, стопоходящее животное. Голая ступня и длинные пальцы позволяют еноту отлично лазать поддеревьям, укрываясь в дуплах, его своеобразная привычка полоскать пищу в воде перед ее поеданием заслужила ему название прачки или полоскуна.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Еноты всеядные хищники. Размножаются раз в год. Ведет сумеречно-ночной образ жизни.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C:\Users\1\Downloads\06f1565d81cbb92d49fa44e67dd0017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1988840"/>
            <a:ext cx="5652120" cy="48691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ПЕРЕДНЕАЗИАТСКИЙ ЛЕОПАРД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1700808"/>
            <a:ext cx="457200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Переднеазиатский леопард — один из крупнейших подвидов леопардов в мире. Длина тела 126—171, до 183 см, длина хвоста 94 — 116 см. Средний вес самцов </a:t>
            </a:r>
            <a:r>
              <a:rPr lang="ru-RU" sz="2400" dirty="0" err="1" smtClean="0"/>
              <a:t>преднеазиатского</a:t>
            </a:r>
            <a:r>
              <a:rPr lang="ru-RU" sz="2400" dirty="0" smtClean="0"/>
              <a:t> леопарда варьируется от 25 до 50 кг, самки имеют  вес 30 кг.</a:t>
            </a:r>
          </a:p>
          <a:p>
            <a:r>
              <a:rPr lang="ru-RU" sz="2400" dirty="0" smtClean="0"/>
              <a:t>В Дагестане </a:t>
            </a:r>
            <a:r>
              <a:rPr lang="ru-RU" sz="2400" dirty="0" err="1" smtClean="0"/>
              <a:t>фотоловушка</a:t>
            </a:r>
            <a:r>
              <a:rPr lang="ru-RU" sz="2400" dirty="0" smtClean="0"/>
              <a:t> «поймала» переднеазиатского леопарда. Хищник прогуливался по территории природного парка «</a:t>
            </a:r>
            <a:r>
              <a:rPr lang="ru-RU" sz="2400" dirty="0" err="1" smtClean="0"/>
              <a:t>Хунзахский</a:t>
            </a:r>
            <a:r>
              <a:rPr lang="ru-RU" sz="2400" dirty="0" smtClean="0"/>
              <a:t>».</a:t>
            </a:r>
            <a:endParaRPr lang="ru-RU" sz="2400" dirty="0" smtClean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0" y="1336830"/>
            <a:ext cx="9144000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Абдурахманов Г.М. Красная книга Республики Дагестан.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Махачкала 2009.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552с.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Исмаилов Ш.И. и др. Фауна Дагестана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Птицы: Учебное пособие.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Ш.И. Исмаилов, Ш.К. Алиев, С.А. Сулейманов, И.М.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Исрапов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Махачкала: Издательство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Юпитер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2000.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432с.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Рамазанов Х.М. Уссурийский енот и енот полоскун в  Дагестане (биология и акклиматизация). Учебное пособие. Махачкала. Издательство типографии  ДНЦ РАН, 1999, -40с.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Яровенко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Ю.А.,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Муртазалиев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Р.А., Ильина Е.В.. Заповедные места Дагестана (экологический очерк биоценозов особо охраняемых природных территорий),Махачкала: Радуга 1, 2004. -96с.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Интернет ресурсы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www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.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vokruqsveta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.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ru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ru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wikipedia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orq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/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wiki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/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https://riadagestan.ru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3524085" y="-33010"/>
            <a:ext cx="209583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Литература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idx="4294967295"/>
          </p:nvPr>
        </p:nvSpPr>
        <p:spPr>
          <a:xfrm>
            <a:off x="539552" y="908719"/>
            <a:ext cx="8604448" cy="3672409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«Берегите эти земли, эти воды,</a:t>
            </a:r>
            <a:endParaRPr lang="ru-RU" sz="3200" dirty="0" smtClean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Даже малую былиночку любя.</a:t>
            </a:r>
            <a:endParaRPr lang="ru-RU" sz="3200" dirty="0" smtClean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Берегите всех зверей внутри природы, </a:t>
            </a:r>
            <a:endParaRPr lang="ru-RU" sz="3200" dirty="0" smtClean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Убивайте лишь зверей внутри себя!</a:t>
            </a:r>
            <a:endParaRPr lang="ru-RU" sz="3200" dirty="0" smtClean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200" b="1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Е.Евтушенко.</a:t>
            </a:r>
            <a:endParaRPr lang="ru-RU" sz="3200" dirty="0" smtClean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2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  <a:endParaRPr lang="ru-RU" sz="3200" dirty="0" smtClean="0">
              <a:solidFill>
                <a:schemeClr val="accent3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Дагестан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настоящее время на территории республики располагаются свыше 70 заповедников, заказников и особо охраняемых территорий, общая площадь которых составляет свыше 600 тысяч гектаров.</a:t>
            </a:r>
            <a:r>
              <a:rPr lang="ru-RU" sz="2400" dirty="0" smtClean="0">
                <a:solidFill>
                  <a:schemeClr val="tx2">
                    <a:lumMod val="10000"/>
                  </a:schemeClr>
                </a:solidFill>
              </a:rPr>
              <a:t>  Дагестан входит в число лидеров по количеству и разнообразию представленных в регионе животных. Из млекопитающих биологи насчитали здесь 89 видов, пресмыкающихся — 49 видов, а птиц — свыше 300 видов</a:t>
            </a:r>
            <a:endParaRPr lang="ru-RU" sz="2400" dirty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7409" name="Picture 1" descr="C:\Users\1\Downloads\0091-s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484784"/>
            <a:ext cx="3519350" cy="49411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КАЛУЖНИЦА</a:t>
            </a:r>
            <a:endParaRPr lang="ru-RU" dirty="0"/>
          </a:p>
        </p:txBody>
      </p:sp>
      <p:pic>
        <p:nvPicPr>
          <p:cNvPr id="24578" name="Picture 2" descr="E:\Новая папка (3)\IMG_20220531_15322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6792"/>
            <a:ext cx="3816424" cy="508856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995936" y="2204864"/>
            <a:ext cx="489654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Из цветков можно добывать жёлтую краску. Листья использовали в народной медицине при лечении ожогов и ран. Второстепенный </a:t>
            </a:r>
            <a:r>
              <a:rPr lang="ru-RU" sz="2400" dirty="0" smtClean="0"/>
              <a:t>медонос, </a:t>
            </a:r>
            <a:r>
              <a:rPr lang="ru-RU" sz="2400" dirty="0" smtClean="0"/>
              <a:t>пчёлы собирают </a:t>
            </a:r>
            <a:r>
              <a:rPr lang="ru-RU" sz="2400" dirty="0" smtClean="0"/>
              <a:t>нектар</a:t>
            </a:r>
            <a:r>
              <a:rPr lang="ru-RU" sz="2400" dirty="0" smtClean="0"/>
              <a:t> и </a:t>
            </a:r>
            <a:r>
              <a:rPr lang="ru-RU" sz="2400" dirty="0" smtClean="0"/>
              <a:t>пергу</a:t>
            </a:r>
            <a:r>
              <a:rPr lang="ru-RU" sz="2400" dirty="0" smtClean="0"/>
              <a:t> лимонно жёлтого </a:t>
            </a:r>
            <a:r>
              <a:rPr lang="ru-RU" sz="2400" dirty="0" smtClean="0"/>
              <a:t>цвета. </a:t>
            </a:r>
            <a:r>
              <a:rPr lang="ru-RU" sz="2400" dirty="0" err="1" smtClean="0"/>
              <a:t>Хунзахский</a:t>
            </a:r>
            <a:r>
              <a:rPr lang="ru-RU" sz="2400" dirty="0" smtClean="0"/>
              <a:t> район.</a:t>
            </a:r>
            <a:endParaRPr lang="ru-RU" sz="2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>
                    <a:lumMod val="10000"/>
                  </a:schemeClr>
                </a:solidFill>
              </a:rPr>
              <a:t>Гранат</a:t>
            </a:r>
            <a:endParaRPr lang="ru-RU" dirty="0">
              <a:solidFill>
                <a:schemeClr val="tx2">
                  <a:lumMod val="10000"/>
                </a:schemeClr>
              </a:solidFill>
            </a:endParaRPr>
          </a:p>
        </p:txBody>
      </p:sp>
      <p:pic>
        <p:nvPicPr>
          <p:cNvPr id="26626" name="Picture 2" descr="E:\IMG_20210621_131314~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38065"/>
            <a:ext cx="4139952" cy="551993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283968" y="1340768"/>
            <a:ext cx="486003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Листопадный плодовый </a:t>
            </a:r>
            <a:r>
              <a:rPr lang="ru-RU" sz="3600" dirty="0" smtClean="0"/>
              <a:t>кустарник</a:t>
            </a:r>
            <a:r>
              <a:rPr lang="ru-RU" sz="3600" dirty="0" smtClean="0"/>
              <a:t> или дерево, достигающий в высоту до 5—6 м.</a:t>
            </a:r>
            <a:endParaRPr lang="ru-RU" sz="3600" dirty="0"/>
          </a:p>
        </p:txBody>
      </p:sp>
      <p:pic>
        <p:nvPicPr>
          <p:cNvPr id="15362" name="Picture 2" descr="Гранат 0.5-0.9кг - купить с доставкой в Vprok.ru Перекрёсток по цене 179.00  руб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3558182"/>
            <a:ext cx="3836997" cy="32998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" name="Picture 3" descr="H:\Гуниб\20180724_1327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>
                <a:solidFill>
                  <a:schemeClr val="bg2"/>
                </a:solidFill>
              </a:rPr>
              <a:t>Пятнистый олень</a:t>
            </a:r>
            <a:endParaRPr lang="ru-RU" dirty="0">
              <a:solidFill>
                <a:schemeClr val="bg2"/>
              </a:solidFill>
            </a:endParaRPr>
          </a:p>
        </p:txBody>
      </p:sp>
      <p:pic>
        <p:nvPicPr>
          <p:cNvPr id="27650" name="Picture 2" descr="H:\Гуниб\20180724_13233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395282"/>
            <a:ext cx="3744416" cy="28083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КОЛОКОЛЬЧИК</a:t>
            </a:r>
            <a:endParaRPr lang="ru-RU" dirty="0"/>
          </a:p>
        </p:txBody>
      </p:sp>
      <p:pic>
        <p:nvPicPr>
          <p:cNvPr id="28674" name="Picture 2" descr="H:\Гуниб\20180725_09272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498246"/>
            <a:ext cx="3816424" cy="508856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644008" y="1628800"/>
            <a:ext cx="410445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 </a:t>
            </a:r>
            <a:r>
              <a:rPr lang="ru-RU" sz="2800" dirty="0" smtClean="0"/>
              <a:t>род исключительно</a:t>
            </a:r>
            <a:r>
              <a:rPr lang="ru-RU" sz="2800" dirty="0" smtClean="0"/>
              <a:t> </a:t>
            </a:r>
            <a:r>
              <a:rPr lang="ru-RU" sz="2800" dirty="0" smtClean="0"/>
              <a:t>травянистых растений</a:t>
            </a:r>
            <a:r>
              <a:rPr lang="ru-RU" sz="2800" dirty="0" smtClean="0"/>
              <a:t> из </a:t>
            </a:r>
            <a:r>
              <a:rPr lang="ru-RU" sz="2800" dirty="0" smtClean="0"/>
              <a:t>семейства </a:t>
            </a:r>
            <a:r>
              <a:rPr lang="ru-RU" sz="2800" u="sng" dirty="0" smtClean="0"/>
              <a:t>Колокольчиковые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139952" y="3068960"/>
            <a:ext cx="5004048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ru-RU" sz="2800" dirty="0" smtClean="0"/>
          </a:p>
          <a:p>
            <a:pPr algn="r"/>
            <a:endParaRPr lang="ru-RU" sz="2800" dirty="0" smtClean="0"/>
          </a:p>
          <a:p>
            <a:r>
              <a:rPr lang="ru-RU" sz="2400" dirty="0" smtClean="0"/>
              <a:t>Местообитания </a:t>
            </a:r>
            <a:r>
              <a:rPr lang="ru-RU" sz="2400" dirty="0" smtClean="0"/>
              <a:t>колокольчиков -</a:t>
            </a:r>
            <a:r>
              <a:rPr lang="ru-RU" sz="2400" dirty="0" smtClean="0"/>
              <a:t> луга</a:t>
            </a:r>
            <a:r>
              <a:rPr lang="ru-RU" sz="2400" dirty="0" smtClean="0"/>
              <a:t>, леса, степи, </a:t>
            </a:r>
            <a:r>
              <a:rPr lang="ru-RU" sz="2400" dirty="0" smtClean="0"/>
              <a:t>встречаются они </a:t>
            </a:r>
            <a:r>
              <a:rPr lang="ru-RU" sz="2400" dirty="0" smtClean="0"/>
              <a:t>также на пустынных и скальных участках</a:t>
            </a:r>
            <a:endParaRPr lang="ru-RU" sz="2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6275040" cy="1156990"/>
          </a:xfrm>
        </p:spPr>
        <p:txBody>
          <a:bodyPr/>
          <a:lstStyle/>
          <a:p>
            <a:r>
              <a:rPr lang="ru-RU" dirty="0" smtClean="0">
                <a:solidFill>
                  <a:schemeClr val="tx2">
                    <a:lumMod val="10000"/>
                  </a:schemeClr>
                </a:solidFill>
              </a:rPr>
              <a:t>КУБЫШКА ЖЕЛТАЯ</a:t>
            </a:r>
            <a:endParaRPr lang="ru-RU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8</a:t>
            </a:fld>
            <a:endParaRPr lang="ru-RU"/>
          </a:p>
        </p:txBody>
      </p:sp>
      <p:pic>
        <p:nvPicPr>
          <p:cNvPr id="4098" name="Picture 2" descr="H:\k\Screenshot_2017-02-18-15-06-27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57973"/>
            <a:ext cx="5868144" cy="4600027"/>
          </a:xfrm>
          <a:prstGeom prst="rect">
            <a:avLst/>
          </a:prstGeom>
          <a:noFill/>
        </p:spPr>
      </p:pic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6012160" y="541619"/>
            <a:ext cx="2952328" cy="532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Уязвимый вид. Травянистый водный многолетник с плавающими, сердцевидно-овальными, кожистыми листьями.. Листовая пластинка на длинном черешке и с глубокой клиновидной выемкой. Цветки одиночные, крупные, шаровидные, до 5 см в диаметре, с пятью крупными желтыми чашелистиками. Цветет в мае-июле.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>
                    <a:lumMod val="10000"/>
                  </a:schemeClr>
                </a:solidFill>
              </a:rPr>
              <a:t>Береза Радде</a:t>
            </a:r>
            <a:endParaRPr lang="ru-RU" dirty="0">
              <a:solidFill>
                <a:schemeClr val="tx2">
                  <a:lumMod val="10000"/>
                </a:schemeClr>
              </a:solidFill>
            </a:endParaRPr>
          </a:p>
        </p:txBody>
      </p:sp>
      <p:pic>
        <p:nvPicPr>
          <p:cNvPr id="25602" name="Picture 2" descr="E:\IMG_20190608_13555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32856"/>
            <a:ext cx="6300192" cy="472514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6300192" y="1916832"/>
            <a:ext cx="259228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Редкое растение, имеющее значительный </a:t>
            </a:r>
            <a:r>
              <a:rPr lang="ru-RU" sz="2400" dirty="0" smtClean="0"/>
              <a:t>ареал.  </a:t>
            </a:r>
            <a:r>
              <a:rPr lang="ru-RU" sz="2400" dirty="0" smtClean="0"/>
              <a:t>Занесено в Красную книгу </a:t>
            </a:r>
            <a:r>
              <a:rPr lang="ru-RU" sz="2400" dirty="0" smtClean="0"/>
              <a:t>России</a:t>
            </a:r>
            <a:r>
              <a:rPr lang="ru-RU" sz="2400" baseline="30000" dirty="0" smtClean="0"/>
              <a:t> </a:t>
            </a:r>
            <a:r>
              <a:rPr lang="ru-RU" sz="2400" dirty="0" smtClean="0"/>
              <a:t> </a:t>
            </a:r>
            <a:r>
              <a:rPr lang="ru-RU" sz="2400" dirty="0" smtClean="0"/>
              <a:t>В</a:t>
            </a:r>
            <a:r>
              <a:rPr lang="ru-RU" sz="2400" dirty="0" smtClean="0"/>
              <a:t>ерхний Гуниб. </a:t>
            </a:r>
            <a:endParaRPr lang="ru-RU" sz="2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</TotalTime>
  <Words>559</Words>
  <Application>Microsoft Office PowerPoint</Application>
  <PresentationFormat>Экран (4:3)</PresentationFormat>
  <Paragraphs>59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«ЖИВЫЕ СИМВОЛЫ ДАГЕСТАНА</vt:lpstr>
      <vt:lpstr>Слайд 2</vt:lpstr>
      <vt:lpstr>Дагестан</vt:lpstr>
      <vt:lpstr>КАЛУЖНИЦА</vt:lpstr>
      <vt:lpstr>Гранат</vt:lpstr>
      <vt:lpstr>Пятнистый олень</vt:lpstr>
      <vt:lpstr>КОЛОКОЛЬЧИК</vt:lpstr>
      <vt:lpstr>КУБЫШКА ЖЕЛТАЯ</vt:lpstr>
      <vt:lpstr>Береза Радде</vt:lpstr>
      <vt:lpstr>Красотел пахучий</vt:lpstr>
      <vt:lpstr>ТЮЛЬПАН ДВУХЦВЕТКОВЫЙ</vt:lpstr>
      <vt:lpstr>КАРАВАЙКА</vt:lpstr>
      <vt:lpstr>ОСТРОУХАЯ НОЧНИЦА</vt:lpstr>
      <vt:lpstr>АДМИРАЛ</vt:lpstr>
      <vt:lpstr>ПОДАЛИРИЙ</vt:lpstr>
      <vt:lpstr>Слайд 16</vt:lpstr>
      <vt:lpstr>ПЕРЕДНЕАЗИАТСКИЙ ЛЕОПАРД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27</cp:revision>
  <dcterms:created xsi:type="dcterms:W3CDTF">2023-02-14T04:20:48Z</dcterms:created>
  <dcterms:modified xsi:type="dcterms:W3CDTF">2023-02-14T17:12:09Z</dcterms:modified>
</cp:coreProperties>
</file>