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7.jpg" ContentType="image/unknown"/>
  <Override PartName="/ppt/media/image8.jpg" ContentType="image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17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212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318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328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55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54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70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96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2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18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9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7FC79496-6307-4D9B-94F4-199C3D90174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0739DB6-61F8-4F52-BC12-0AC2EF4D286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19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5FEC91-A91E-482A-A28E-FF3E8AF9A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120" y="2066017"/>
            <a:ext cx="11128160" cy="1463040"/>
          </a:xfrm>
        </p:spPr>
        <p:txBody>
          <a:bodyPr>
            <a:normAutofit fontScale="90000"/>
          </a:bodyPr>
          <a:lstStyle/>
          <a:p>
            <a:r>
              <a:rPr lang="ru-RU" dirty="0"/>
              <a:t>ГЛОБАЛЬНЫЕ КОМПЕТЕНЦИИ В СИСТЕМЕ ФУНКЦИОНАЛЬНОЙ ГРАМОТНОСТИ.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AD62F6-3A24-4F2F-A732-BB7DDEF265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Мартель Е.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№1 им.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А.А.Курбаева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896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64C70A8-727D-4FF5-9810-71C6F1668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6789" y="2218708"/>
            <a:ext cx="9720072" cy="149961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спорах рождается не только истина, но и умение уважительно относиться к мнению других людей.</a:t>
            </a:r>
          </a:p>
        </p:txBody>
      </p:sp>
    </p:spTree>
    <p:extLst>
      <p:ext uri="{BB962C8B-B14F-4D97-AF65-F5344CB8AC3E}">
        <p14:creationId xmlns:p14="http://schemas.microsoft.com/office/powerpoint/2010/main" val="140009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8D5DEC-6F6C-4D26-B99A-41FA720BE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Глобальная компетентность — это многогранная цель обучения на протяжении всей жизни.</a:t>
            </a:r>
            <a:endParaRPr lang="ru-RU" sz="4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2896FB1-2E5C-46A7-B51F-EE2A106581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50997" y="2286000"/>
            <a:ext cx="4666144" cy="4022725"/>
          </a:xfrm>
        </p:spPr>
      </p:pic>
    </p:spTree>
    <p:extLst>
      <p:ext uri="{BB962C8B-B14F-4D97-AF65-F5344CB8AC3E}">
        <p14:creationId xmlns:p14="http://schemas.microsoft.com/office/powerpoint/2010/main" val="54649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1A160B55-2D52-42CB-9EA5-0BFB833704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644" y="1917237"/>
            <a:ext cx="8247356" cy="4940763"/>
          </a:xfr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85AE7B02-D1E7-4950-AE87-C433C2AD0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9" y="732765"/>
            <a:ext cx="9720072" cy="1499616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исследовании PISA-2018 глобальные компетенции представлены как составляющие глобальной компетентности и рассматриваются как:</a:t>
            </a:r>
          </a:p>
        </p:txBody>
      </p:sp>
    </p:spTree>
    <p:extLst>
      <p:ext uri="{BB962C8B-B14F-4D97-AF65-F5344CB8AC3E}">
        <p14:creationId xmlns:p14="http://schemas.microsoft.com/office/powerpoint/2010/main" val="560029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38CE665D-A4D0-4CD3-AABC-1B11E79AF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248575"/>
            <a:ext cx="9720072" cy="1836257"/>
          </a:xfrm>
        </p:spPr>
        <p:txBody>
          <a:bodyPr>
            <a:normAutofit fontScale="90000"/>
          </a:bodyPr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Способность рассматривать вопросы и ситуации местного, глобального и межкультурного значения (например, бедность, экономическая взаимозависимость, миграция, неравенство, экологические риски, конфликты, культурные различия и стереотипы)</a:t>
            </a:r>
            <a:b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596AFFD2-665D-4CD6-8777-91CB319B9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Глобально компетентный человек обладает навыками и взглядами, необходимыми для жизни во взаимосвязанном мире, способен использовать знания о мире и критически мыслить при рассуждении о глобальных событиях. Сочетая знания, полученные при изучении школьных дисциплин, и приобретенные в школе способы мышления, такой человек способен задавать вопросы, анализировать информацию, объяснять явления и вырабатывать собственную позицию относительно местных, глобальных или межкультурных проблем. Он также демонстрируют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медиаграмотность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т.е. способность находить, анализировать и критически оценивать сообщения СМИ.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082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5EA16A-EC24-4DD8-9EF9-03BAA4C3B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способность понимать и ценить различные точки зрения и мировоззрения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E20124-CAB7-43D5-A87F-CC1866925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849731"/>
            <a:ext cx="9720071" cy="3835153"/>
          </a:xfrm>
        </p:spPr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Глобально компетентный человек способен рассматривать глобальные проблемы, а также взгляды и поведение других людей всесторонне. Он учитывает и ценит то, что позволяет преодолевать межкультурные различия и находить точки соприкосновения с представителями других культур (например, основные права человека, общий опыт).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549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40930-EB59-4A65-BA30-D70F6CB04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наладить позитивное взаимодействие с людьми разного национального, этнического, религиозного, социального или культурного происхождения или пола.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1D282D-6AF6-475C-8640-3A70E4A91E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42" y="3070138"/>
            <a:ext cx="9720072" cy="3531120"/>
          </a:xfrm>
        </p:spPr>
      </p:pic>
    </p:spTree>
    <p:extLst>
      <p:ext uri="{BB962C8B-B14F-4D97-AF65-F5344CB8AC3E}">
        <p14:creationId xmlns:p14="http://schemas.microsoft.com/office/powerpoint/2010/main" val="683281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8103986F-5325-4225-9480-9EBC081BFFC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556" y="1833524"/>
            <a:ext cx="4475201" cy="4475201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7D138-F502-44C6-A0AA-CC8D88F5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и склонность предпринимать конструктивные действия в направлении устойчивого развития и коллективного благополучия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AFA91D-7121-42EE-86FF-4B58E6197C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Глобально компетентный человек содействует улучшению условий жизни в своем сообществе, в построении более справедливого, мирного, инклюзивного и экологически устойчивого мира. Этот аспект отражает роль молодых людей как активных и ответственных членов общества и связан с их готовностью реагировать на ту или иную местную, глобальную или межкультурную проблему или ситуацию.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108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AB0F6E2-54E5-4D1E-94F7-AF4283F3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предметное содержание глобальной компетентности, подлежащее формированию и проверке в национальном мониторинге: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1DF8ADD-D333-4B6D-92E3-DECEAB4E373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b="1" u="sng" dirty="0"/>
              <a:t>5 класс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Человек и природа (аспекты: охрана природы, ответственное отношение к живой природе). Здоровье как ценность. Традиции и обычаи (аспекты: многообразие культур и идентификация с определенной культурой). Права человека как ценность. Семья (аспект: роль семьи в воспитании и образовании ребенка).</a:t>
            </a:r>
            <a:endParaRPr lang="ru-RU" b="1" u="sng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4260DA2-3DE6-4F46-B8AE-8E11D21531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u="sng" dirty="0"/>
              <a:t>7 класс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Основные причины возникновения глобальных проблем. Человек и природа (аспект: экологический кризис и его причины). Здоровье (аспект: глобальные проблемы и основы здорового образа жизни).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379332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54B9F-C34A-474B-9C8B-52794B0C7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Целенаправленное формирование глобальной компетентности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отвечать следующим условиям: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4CB75E4-1405-4331-A0DC-3AE9B9AA57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6486381" cy="40233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, serif"/>
              </a:rPr>
              <a:t>1. быть целостным и непрерывным с 5-го по 9-й классы основной школы;</a:t>
            </a:r>
            <a:endParaRPr lang="ru-RU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, serif"/>
              </a:rPr>
              <a:t>2. определять общие цели и дифференцировать задачи по их достижению на каждом этапе формирования (то есть в каждом классе основной школы);</a:t>
            </a:r>
            <a:endParaRPr lang="ru-RU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, serif"/>
              </a:rPr>
              <a:t>3. сочетать образовательные и воспитательные задачи;</a:t>
            </a:r>
            <a:endParaRPr lang="ru-RU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, serif"/>
              </a:rPr>
              <a:t>4. учитывать требования преемственности содержания и их последовательное усложнение;</a:t>
            </a:r>
            <a:endParaRPr lang="ru-RU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, serif"/>
              </a:rPr>
              <a:t>5. отбирать содержание с учетом возрастных особенностей школьников, накопленных ими контекстных знаний, а также «чувствительных» для российского общества вопросов;</a:t>
            </a:r>
            <a:endParaRPr lang="ru-RU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, serif"/>
              </a:rPr>
              <a:t>6. развивать метапредметные умения и способствовать достижению метапредметных образовательных результатов;</a:t>
            </a:r>
            <a:endParaRPr lang="ru-RU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555964B-7CB9-4ABF-859C-F300C44E05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438" y="1937861"/>
            <a:ext cx="4754562" cy="3795725"/>
          </a:xfrm>
        </p:spPr>
      </p:pic>
    </p:spTree>
    <p:extLst>
      <p:ext uri="{BB962C8B-B14F-4D97-AF65-F5344CB8AC3E}">
        <p14:creationId xmlns:p14="http://schemas.microsoft.com/office/powerpoint/2010/main" val="57889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71</TotalTime>
  <Words>531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Calibri</vt:lpstr>
      <vt:lpstr>Open Sans</vt:lpstr>
      <vt:lpstr>Times New Roman</vt:lpstr>
      <vt:lpstr>Times New Roman, serif</vt:lpstr>
      <vt:lpstr>Tw Cen MT</vt:lpstr>
      <vt:lpstr>Tw Cen MT Condensed</vt:lpstr>
      <vt:lpstr>Wingdings</vt:lpstr>
      <vt:lpstr>Wingdings 3</vt:lpstr>
      <vt:lpstr>Интеграл</vt:lpstr>
      <vt:lpstr>ГЛОБАЛЬНЫЕ КОМПЕТЕНЦИИ В СИСТЕМЕ ФУНКЦИОНАЛЬНОЙ ГРАМОТНОСТИ.</vt:lpstr>
      <vt:lpstr>Глобальная компетентность — это многогранная цель обучения на протяжении всей жизни.</vt:lpstr>
      <vt:lpstr>В исследовании PISA-2018 глобальные компетенции представлены как составляющие глобальной компетентности и рассматриваются как:</vt:lpstr>
      <vt:lpstr> Способность рассматривать вопросы и ситуации местного, глобального и межкультурного значения (например, бедность, экономическая взаимозависимость, миграция, неравенство, экологические риски, конфликты, культурные различия и стереотипы) </vt:lpstr>
      <vt:lpstr>способность понимать и ценить различные точки зрения и мировоззрения</vt:lpstr>
      <vt:lpstr>способность наладить позитивное взаимодействие с людьми разного национального, этнического, религиозного, социального или культурного происхождения или пола.</vt:lpstr>
      <vt:lpstr>способность и склонность предпринимать конструктивные действия в направлении устойчивого развития и коллективного благополучия</vt:lpstr>
      <vt:lpstr>предметное содержание глобальной компетентности, подлежащее формированию и проверке в национальном мониторинге:</vt:lpstr>
      <vt:lpstr>Целенаправленное формирование глобальной компетентности должно отвечать следующим условиям:</vt:lpstr>
      <vt:lpstr>В спорах рождается не только истина, но и умение уважительно относиться к мнению других людей.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ГЛОБАЛЬНЫЕ КОМПЕТЕНЦИИ В СИСТЕМЕ ФУНКЦИОНАЛЬНОЙ ГРАМОТНОСТИ.</dc:title>
  <dc:creator>Александра Калашникова</dc:creator>
  <cp:lastModifiedBy>Александра Калашникова</cp:lastModifiedBy>
  <cp:revision>2</cp:revision>
  <dcterms:created xsi:type="dcterms:W3CDTF">2021-12-28T16:34:28Z</dcterms:created>
  <dcterms:modified xsi:type="dcterms:W3CDTF">2023-07-06T11:23:43Z</dcterms:modified>
</cp:coreProperties>
</file>