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7" r:id="rId6"/>
    <p:sldId id="261" r:id="rId7"/>
    <p:sldId id="262" r:id="rId8"/>
    <p:sldId id="289" r:id="rId9"/>
    <p:sldId id="264" r:id="rId10"/>
    <p:sldId id="290" r:id="rId11"/>
    <p:sldId id="291" r:id="rId12"/>
    <p:sldId id="292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5" d="100"/>
          <a:sy n="75" d="100"/>
        </p:scale>
        <p:origin x="4032" y="3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2C48FB7-4632-4FB7-A822-C8EE7A1BCE57}" type="datetime1">
              <a:rPr lang="ru-RU" smtClean="0"/>
              <a:t>06.07.2023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7D626-816E-4770-8022-B9B504B09470}" type="datetime1">
              <a:rPr lang="ru-RU" smtClean="0"/>
              <a:pPr/>
              <a:t>06.07.2023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51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16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79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785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415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20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ыночное сравнение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Графический объект 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25" name="Объект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Объект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27" name="Объект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Два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20" name="Текст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7" name="Текст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8" name="Текст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9" name="Текст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1" name="Дата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2" name="Нижний колонтитул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24" name="Номер слайда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D46070C-E825-43D0-99F4-8B4614131131}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Текст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Год</a:t>
            </a:r>
          </a:p>
        </p:txBody>
      </p:sp>
      <p:sp>
        <p:nvSpPr>
          <p:cNvPr id="7" name="Текст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8" name="Текст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9" name="Текст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0" name="Текст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Год</a:t>
            </a:r>
          </a:p>
        </p:txBody>
      </p:sp>
      <p:sp>
        <p:nvSpPr>
          <p:cNvPr id="12" name="Текст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4" name="Текст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5" name="Текст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6" name="Текст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8" name="Текст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9" name="Текст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0" name="Текст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1" name="Текст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2" name="Текст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3" name="Текст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4" name="Текст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5" name="Текст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6" name="Текст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7" name="Текст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8" name="Текст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9" name="Текст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0" name="Текст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1" name="Текст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FFA35437-CCDE-4D92-B879-F23B329C8EC3}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6" name="Дата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37" name="Нижний колонтитул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38" name="Номер слайда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полнитель графического элемента SmartArt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6776"/>
            <a:ext cx="10515600" cy="369764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графический элемент SmartArt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6988B2D-0240-4256-8268-4B9FF1E72363}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8EEAAE1-3D04-41C3-B2D2-B3BEF34C3B27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команды: 4 человек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7" name="Рисунок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Рисунок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9" name="Рисунок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3248" y="5084524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692980" y="5099206"/>
            <a:ext cx="21357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83644" y="5099206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03525" y="5084524"/>
            <a:ext cx="2123742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команды: 8 человек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7" name="Рисунок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Рисунок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Autofit/>
          </a:bodyPr>
          <a:lstStyle>
            <a:lvl1pPr marL="0" indent="0" algn="l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9" name="Рисунок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5" name="Рисунок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4" name="Текст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2" name="Текст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9" name="Текст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3" name="Текст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0" name="Текст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4" name="Текст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1" name="Текст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5" name="Текст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одержимо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ADC2540D-94C4-405B-8607-0CEDD6F54B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4" name="Объект 10">
            <a:extLst>
              <a:ext uri="{FF2B5EF4-FFF2-40B4-BE49-F238E27FC236}">
                <a16:creationId xmlns:a16="http://schemas.microsoft.com/office/drawing/2014/main" id="{11C6EC54-ADFA-4CFF-9E9B-DC7E96C854C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0565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Объект 10">
            <a:extLst>
              <a:ext uri="{FF2B5EF4-FFF2-40B4-BE49-F238E27FC236}">
                <a16:creationId xmlns:a16="http://schemas.microsoft.com/office/drawing/2014/main" id="{1B6DD41C-FCE2-4AC6-A235-2FF1B905DAA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3011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21" name="Текст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9" name="Текст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Объект 10">
            <a:extLst>
              <a:ext uri="{FF2B5EF4-FFF2-40B4-BE49-F238E27FC236}">
                <a16:creationId xmlns:a16="http://schemas.microsoft.com/office/drawing/2014/main" id="{CEB4C3DB-E51E-4479-90C2-DFE5DB4B248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бъект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ата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2" name="Нижний колонтитул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24" name="Номер слайда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ключение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pic>
        <p:nvPicPr>
          <p:cNvPr id="6" name="Графический объект 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Дата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Повестка дн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Графический объект 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17" name="Текст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18" name="Текст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4" name="Текст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5" name="Текст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8256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6" name="Текст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7" name="Текст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Дата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20XX г.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>
            <a:lvl1pPr algn="l"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3 столбцами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1" name="Текст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Текст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2" name="Текст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3" name="Текст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Графический объект 6">
            <a:extLst>
              <a:ext uri="{FF2B5EF4-FFF2-40B4-BE49-F238E27FC236}">
                <a16:creationId xmlns:a16="http://schemas.microsoft.com/office/drawing/2014/main" id="{64D564EB-CA78-42C6-AD76-3C4E7B3AE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id="{1CFFBB3A-BDCF-4878-8D04-E8BB9A050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2 столбца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8" name="Текст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4" name="Текст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/>
              <a:t>‹#›</a:t>
            </a:fld>
            <a:endParaRPr lang="ru-RU" noProof="0"/>
          </a:p>
        </p:txBody>
      </p:sp>
      <p:pic>
        <p:nvPicPr>
          <p:cNvPr id="2" name="Графический объект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Вступлени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ата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pic>
        <p:nvPicPr>
          <p:cNvPr id="5" name="Графический объект 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Графический объект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екст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2" name="Текст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3" name="Текст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4" name="Текст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Дата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8" name="Нижний колонтитул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19" name="Номер слайда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1" name="Текст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 noProof="0"/>
              <a:t>Набор слайдов для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B5CEABB6-07DC-46E8-9B57-56EC44A396E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92" r:id="rId13"/>
    <p:sldLayoutId id="2147483681" r:id="rId14"/>
    <p:sldLayoutId id="2147483674" r:id="rId15"/>
    <p:sldLayoutId id="2147483675" r:id="rId16"/>
    <p:sldLayoutId id="2147483696" r:id="rId17"/>
    <p:sldLayoutId id="2147483677" r:id="rId18"/>
    <p:sldLayoutId id="2147483678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789" y="2779060"/>
            <a:ext cx="10775106" cy="2608728"/>
          </a:xfrm>
        </p:spPr>
        <p:txBody>
          <a:bodyPr rtlCol="0"/>
          <a:lstStyle/>
          <a:p>
            <a:pPr algn="ctr" rtl="0"/>
            <a:r>
              <a:rPr lang="ru-RU" b="1" dirty="0">
                <a:latin typeface="Arial Black" panose="020B0A04020102020204" pitchFamily="34" charset="0"/>
              </a:rPr>
              <a:t>«Основы религиозных культур и светской этики»</a:t>
            </a:r>
            <a:br>
              <a:rPr lang="ru-RU" b="1" dirty="0">
                <a:latin typeface="Arial Black" panose="020B0A04020102020204" pitchFamily="34" charset="0"/>
              </a:rPr>
            </a:br>
            <a:br>
              <a:rPr lang="ru-RU" b="1" dirty="0">
                <a:latin typeface="Arial Black" panose="020B0A04020102020204" pitchFamily="34" charset="0"/>
              </a:rPr>
            </a:br>
            <a:r>
              <a:rPr lang="ru-RU" b="1" dirty="0">
                <a:latin typeface="Arial Black" panose="020B0A04020102020204" pitchFamily="34" charset="0"/>
              </a:rPr>
              <a:t>учебный год 2023-2024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1020098"/>
          </a:xfrm>
        </p:spPr>
        <p:txBody>
          <a:bodyPr rtlCol="0"/>
          <a:lstStyle/>
          <a:p>
            <a:pPr rtl="0"/>
            <a:r>
              <a:rPr lang="ru-RU" dirty="0"/>
              <a:t>Учитель </a:t>
            </a:r>
            <a:r>
              <a:rPr lang="ru-RU"/>
              <a:t>начальных классов Мартель </a:t>
            </a:r>
            <a:r>
              <a:rPr lang="ru-RU" dirty="0"/>
              <a:t>Е.С.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435" y="136525"/>
            <a:ext cx="9556377" cy="1736408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/>
              <a:t>ФГОС НОО-2021</a:t>
            </a:r>
            <a:br>
              <a:rPr lang="ru-RU" dirty="0"/>
            </a:br>
            <a:r>
              <a:rPr lang="ru-RU" dirty="0"/>
              <a:t>Утверждён приказом министерства просвещения России от 31.05.2021 г. №286 (вступил в действие с 01 сентября 2022 года)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046" y="2115671"/>
            <a:ext cx="9359153" cy="4605803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 </a:t>
            </a:r>
            <a:r>
              <a:rPr lang="ru-RU" sz="2400" dirty="0"/>
              <a:t>В учебный план входят обязательные для изучения модули:</a:t>
            </a:r>
          </a:p>
          <a:p>
            <a:pPr rtl="0"/>
            <a:r>
              <a:rPr lang="ru-RU" sz="2400" b="1" dirty="0"/>
              <a:t>ОРКСЭ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r>
              <a:rPr lang="ru-RU" sz="2400" b="1" dirty="0"/>
              <a:t>«Основы православной культуры»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r>
              <a:rPr lang="ru-RU" sz="2400" b="1" dirty="0"/>
              <a:t>«Основы иудейской культуры»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r>
              <a:rPr lang="ru-RU" sz="2400" b="1" dirty="0"/>
              <a:t>«Основы буддийской культуры»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r>
              <a:rPr lang="ru-RU" sz="2400" b="1" dirty="0"/>
              <a:t>«Основы исламской культуры»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r>
              <a:rPr lang="ru-RU" sz="2400" b="1" dirty="0"/>
              <a:t>«Основы религиозных культур народов России»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r>
              <a:rPr lang="ru-RU" sz="2400" b="1" dirty="0"/>
              <a:t>«Основы светской этики»</a:t>
            </a:r>
          </a:p>
          <a:p>
            <a:pPr marL="342900" indent="-342900" rtl="0">
              <a:buFont typeface="Wingdings" panose="05000000000000000000" pitchFamily="2" charset="2"/>
              <a:buChar char="v"/>
            </a:pPr>
            <a:endParaRPr lang="ru-RU" sz="2400" b="1" dirty="0"/>
          </a:p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49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08C79-A4AC-4B5D-92DF-600737E4D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634" y="394447"/>
            <a:ext cx="10515599" cy="6212541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3200" dirty="0"/>
              <a:t>При изучении предметной области «Основы религиозных культур и светской этики» выбор одного из учебных модулей </a:t>
            </a:r>
            <a:r>
              <a:rPr lang="ru-RU" sz="3200" dirty="0">
                <a:solidFill>
                  <a:srgbClr val="FF0000"/>
                </a:solidFill>
              </a:rPr>
              <a:t>осуществляется по заявлению родителей (законных представителей) несовершеннолетних обучающихся.</a:t>
            </a: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5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258895"/>
            <a:ext cx="8421688" cy="1325563"/>
          </a:xfrm>
        </p:spPr>
        <p:txBody>
          <a:bodyPr rtlCol="0"/>
          <a:lstStyle/>
          <a:p>
            <a:pPr rtl="0"/>
            <a:r>
              <a:rPr lang="ru-RU" b="1" u="sng" dirty="0"/>
              <a:t>Порядок выбора</a:t>
            </a:r>
            <a:br>
              <a:rPr lang="ru-RU" b="1" u="sng" dirty="0"/>
            </a:br>
            <a:r>
              <a:rPr lang="ru-RU" b="1" u="sng" dirty="0"/>
              <a:t>модуля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0635" y="1645618"/>
            <a:ext cx="4916295" cy="36512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ru-RU" sz="2800" dirty="0"/>
              <a:t>Довести информацию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1C80FB-53F9-42EE-B1E6-D0F998EC5D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18348" y="2174469"/>
            <a:ext cx="4031030" cy="1057308"/>
          </a:xfrm>
        </p:spPr>
        <p:txBody>
          <a:bodyPr rtlCol="0"/>
          <a:lstStyle/>
          <a:p>
            <a:pPr rtl="0"/>
            <a:r>
              <a:rPr lang="ru-RU" dirty="0"/>
              <a:t>Информационное письмо от администрации образовательной организации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1BA2B5-6A90-4204-ABDD-7183FBB03A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09129" y="1666219"/>
            <a:ext cx="5844989" cy="610816"/>
          </a:xfrm>
        </p:spPr>
        <p:txBody>
          <a:bodyPr rtlCol="0">
            <a:noAutofit/>
          </a:bodyPr>
          <a:lstStyle/>
          <a:p>
            <a:pPr rtl="0"/>
            <a:r>
              <a:rPr lang="ru-RU" sz="2800" dirty="0"/>
              <a:t>Выявить возможные вопросы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868F40F8-BF35-45E9-B3DD-5436362D746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94627" y="3037911"/>
            <a:ext cx="4342314" cy="610816"/>
          </a:xfrm>
        </p:spPr>
        <p:txBody>
          <a:bodyPr rtlCol="0">
            <a:normAutofit/>
          </a:bodyPr>
          <a:lstStyle/>
          <a:p>
            <a:pPr rtl="0"/>
            <a:r>
              <a:rPr lang="ru-RU" sz="2800" dirty="0"/>
              <a:t>Не склонять к выбору</a:t>
            </a:r>
          </a:p>
        </p:txBody>
      </p:sp>
      <p:sp>
        <p:nvSpPr>
          <p:cNvPr id="82" name="Номер слайда 81">
            <a:extLst>
              <a:ext uri="{FF2B5EF4-FFF2-40B4-BE49-F238E27FC236}">
                <a16:creationId xmlns:a16="http://schemas.microsoft.com/office/drawing/2014/main" id="{CE36A058-BEC2-4BC5-A467-F2EB2A36505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9CE6DCED-4927-FCFC-E93A-1007302A77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21343" y="3020451"/>
            <a:ext cx="5674657" cy="2653925"/>
          </a:xfrm>
        </p:spPr>
        <p:txBody>
          <a:bodyPr>
            <a:normAutofit/>
          </a:bodyPr>
          <a:lstStyle/>
          <a:p>
            <a:r>
              <a:rPr lang="ru-RU" dirty="0"/>
              <a:t>Информация о дате родительского собрания в классе с указанием темы собрания должна быть размещена на сайте образовательной организации не позднее чем за 7 дней до даты проведения родительского собрания</a:t>
            </a:r>
          </a:p>
        </p:txBody>
      </p: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3101" y="1494935"/>
            <a:ext cx="10456264" cy="50313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dirty="0"/>
              <a:t>На родительском собрании класса должны быть приглашены и присутствовать: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dirty="0"/>
              <a:t>родители (законные представители) обучающихся в классе;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dirty="0"/>
              <a:t>ответственный за выбор представитель администрации;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dirty="0"/>
              <a:t>классный руководитель;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dirty="0"/>
              <a:t>педагоги, которые предусматриваются в качестве учителей по модулям курса ОРКСЭ;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dirty="0"/>
              <a:t>представитель родительского комитета в образовательной организации;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dirty="0"/>
              <a:t>выразившие желание участвовать в собрании официальные представители централизованных религиозных организаций.</a:t>
            </a:r>
          </a:p>
        </p:txBody>
      </p:sp>
      <p:sp>
        <p:nvSpPr>
          <p:cNvPr id="22" name="Номер слайда 21">
            <a:extLst>
              <a:ext uri="{FF2B5EF4-FFF2-40B4-BE49-F238E27FC236}">
                <a16:creationId xmlns:a16="http://schemas.microsoft.com/office/drawing/2014/main" id="{5D1BD041-3428-4D62-934F-F3FF6D36F90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679A7CCF-CE4E-8D40-BA6C-E75F523D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68499"/>
            <a:ext cx="10521362" cy="1325563"/>
          </a:xfrm>
        </p:spPr>
        <p:txBody>
          <a:bodyPr/>
          <a:lstStyle/>
          <a:p>
            <a:r>
              <a:rPr lang="ru-RU" dirty="0"/>
              <a:t>Проведение родительского собрания</a:t>
            </a:r>
          </a:p>
        </p:txBody>
      </p:sp>
    </p:spTree>
    <p:extLst>
      <p:ext uri="{BB962C8B-B14F-4D97-AF65-F5344CB8AC3E}">
        <p14:creationId xmlns:p14="http://schemas.microsoft.com/office/powerpoint/2010/main" val="184494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E1C88-627C-4655-A4FB-0BB02EDB0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5" y="466726"/>
            <a:ext cx="9171454" cy="1204912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b="1" dirty="0"/>
              <a:t>Структура родительского собрания</a:t>
            </a:r>
            <a:br>
              <a:rPr lang="ru-RU" b="1" dirty="0"/>
            </a:br>
            <a:r>
              <a:rPr lang="ru-RU" b="1" dirty="0"/>
              <a:t>(собрание можно провести для нескольких классов одновременно)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3634FE-ADF0-4BC3-A0A9-447EA9DD0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4" y="1909482"/>
            <a:ext cx="8463243" cy="46168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 algn="ctr" rtl="0">
              <a:buFont typeface="Wingdings" panose="05000000000000000000" pitchFamily="2" charset="2"/>
              <a:buChar char="q"/>
            </a:pPr>
            <a:r>
              <a:rPr lang="ru-RU" sz="3200" dirty="0"/>
              <a:t>Выступление ответственного или руководителя ОО</a:t>
            </a:r>
          </a:p>
          <a:p>
            <a:pPr marL="457200" indent="-457200" algn="ctr" rtl="0">
              <a:buFont typeface="Wingdings" panose="05000000000000000000" pitchFamily="2" charset="2"/>
              <a:buChar char="q"/>
            </a:pPr>
            <a:r>
              <a:rPr lang="ru-RU" sz="3200" dirty="0"/>
              <a:t>Представление учителей </a:t>
            </a:r>
          </a:p>
          <a:p>
            <a:pPr marL="457200" indent="-457200" algn="ctr" rtl="0">
              <a:buFont typeface="Wingdings" panose="05000000000000000000" pitchFamily="2" charset="2"/>
              <a:buChar char="q"/>
            </a:pPr>
            <a:r>
              <a:rPr lang="ru-RU" sz="3200" dirty="0"/>
              <a:t>Ответы на вопросы</a:t>
            </a:r>
          </a:p>
          <a:p>
            <a:pPr marL="457200" indent="-457200" algn="ctr" rtl="0">
              <a:buFont typeface="Wingdings" panose="05000000000000000000" pitchFamily="2" charset="2"/>
              <a:buChar char="q"/>
            </a:pPr>
            <a:r>
              <a:rPr lang="ru-RU" sz="3200" dirty="0"/>
              <a:t>Заполнение личных заявлений</a:t>
            </a:r>
          </a:p>
          <a:p>
            <a:pPr marL="457200" indent="-457200" algn="ctr" rtl="0">
              <a:buFont typeface="Wingdings" panose="05000000000000000000" pitchFamily="2" charset="2"/>
              <a:buChar char="q"/>
            </a:pPr>
            <a:r>
              <a:rPr lang="ru-RU" sz="3200" dirty="0"/>
              <a:t>Сбор и проверка </a:t>
            </a:r>
          </a:p>
          <a:p>
            <a:pPr rtl="0"/>
            <a:endParaRPr lang="ru-RU" noProof="1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3C3221-5F04-4CA7-A86A-EEA8566A1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3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040E46DF-3A61-19C7-8780-6765DA265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9943166" cy="1136930"/>
          </a:xfrm>
        </p:spPr>
        <p:txBody>
          <a:bodyPr/>
          <a:lstStyle/>
          <a:p>
            <a:pPr algn="ctr"/>
            <a:r>
              <a:rPr lang="ru-RU" b="1" i="0" dirty="0">
                <a:solidFill>
                  <a:srgbClr val="212121"/>
                </a:solidFill>
                <a:effectLst/>
                <a:latin typeface="Arimo"/>
              </a:rPr>
              <a:t>Что может помешать свободному выбору ОРКСЭ родителями и как этого избежать?</a:t>
            </a:r>
            <a:endParaRPr lang="ru-RU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D4A68014-8E1A-D5DB-A896-C529BC477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711388"/>
            <a:ext cx="9943166" cy="2223247"/>
          </a:xfrm>
        </p:spPr>
        <p:txBody>
          <a:bodyPr>
            <a:noAutofit/>
          </a:bodyPr>
          <a:lstStyle/>
          <a:p>
            <a:r>
              <a:rPr lang="ru-RU" sz="3200" b="0" i="0" dirty="0">
                <a:solidFill>
                  <a:srgbClr val="212121"/>
                </a:solidFill>
                <a:effectLst/>
                <a:latin typeface="Arimo"/>
              </a:rPr>
              <a:t>Базовая проблема при выборе модуля ОРКСЭ родителями может звучать так: </a:t>
            </a:r>
            <a:r>
              <a:rPr lang="ru-RU" sz="3200" b="1" i="0" dirty="0">
                <a:solidFill>
                  <a:srgbClr val="212121"/>
                </a:solidFill>
                <a:effectLst/>
                <a:latin typeface="Arimo"/>
              </a:rPr>
              <a:t>не был выявлен их запрос на изучение религиозной культуры</a:t>
            </a:r>
            <a:r>
              <a:rPr lang="ru-RU" sz="3200" b="0" i="0" dirty="0">
                <a:solidFill>
                  <a:srgbClr val="212121"/>
                </a:solidFill>
                <a:effectLst/>
                <a:latin typeface="Arimo"/>
              </a:rPr>
              <a:t>. При этом, возможно, был нарушен регламент проведения родительских собраний, т. е. не проведена работа с родителями, родители не были должным образом проинформированы и мотивированы, поэтому они не понимают, для чего им выбирать модуль.</a:t>
            </a:r>
            <a:endParaRPr lang="ru-RU" sz="320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FA55F6-F7F1-608A-660B-FFE1416B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5653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35">
            <a:extLst>
              <a:ext uri="{FF2B5EF4-FFF2-40B4-BE49-F238E27FC236}">
                <a16:creationId xmlns:a16="http://schemas.microsoft.com/office/drawing/2014/main" id="{C300903D-E777-5763-1696-7977D509E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81" y="475129"/>
            <a:ext cx="11564471" cy="5881221"/>
          </a:xfrm>
        </p:spPr>
        <p:txBody>
          <a:bodyPr/>
          <a:lstStyle/>
          <a:p>
            <a:pPr algn="l"/>
            <a:r>
              <a:rPr lang="ru-RU" b="1" i="0" dirty="0">
                <a:solidFill>
                  <a:srgbClr val="212121"/>
                </a:solidFill>
                <a:effectLst/>
                <a:latin typeface="Arimo"/>
              </a:rPr>
              <a:t>Вторая важная проблема — это осуществление коллективного, а не индивидуального выбора</a:t>
            </a:r>
            <a:r>
              <a:rPr lang="ru-RU" b="0" i="0" dirty="0">
                <a:solidFill>
                  <a:srgbClr val="212121"/>
                </a:solidFill>
                <a:effectLst/>
                <a:latin typeface="Arimo"/>
              </a:rPr>
              <a:t>. Возможно, выбор был спровоцирован классным руководителем, завучем или директором. Это становится видно, когда почти все родители выбирают один модуль. </a:t>
            </a:r>
            <a:r>
              <a:rPr lang="ru-RU" b="0" i="0" dirty="0">
                <a:solidFill>
                  <a:srgbClr val="FF0000"/>
                </a:solidFill>
                <a:effectLst/>
                <a:latin typeface="Arimo"/>
              </a:rPr>
              <a:t>Поэтому руководителям в школе необходимо проанализировать и исключить ситуацию коллективного выбора.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AF4789-ED31-0A90-5D55-893D11E5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ru-RU" noProof="0" smtClean="0"/>
              <a:t>8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6202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Объект 27">
            <a:extLst>
              <a:ext uri="{FF2B5EF4-FFF2-40B4-BE49-F238E27FC236}">
                <a16:creationId xmlns:a16="http://schemas.microsoft.com/office/drawing/2014/main" id="{30D49EDE-A56E-9B54-DCE1-48C1914FBA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17499" y="123705"/>
            <a:ext cx="4159621" cy="6592615"/>
          </a:xfrm>
        </p:spPr>
      </p:pic>
      <p:pic>
        <p:nvPicPr>
          <p:cNvPr id="30" name="Объект 29">
            <a:extLst>
              <a:ext uri="{FF2B5EF4-FFF2-40B4-BE49-F238E27FC236}">
                <a16:creationId xmlns:a16="http://schemas.microsoft.com/office/drawing/2014/main" id="{37974AF3-3651-342B-5174-D2347A7C4C7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929719" y="136525"/>
            <a:ext cx="4159621" cy="6579795"/>
          </a:xfrm>
        </p:spPr>
      </p:pic>
      <p:sp>
        <p:nvSpPr>
          <p:cNvPr id="21" name="Номер слайда 20">
            <a:extLst>
              <a:ext uri="{FF2B5EF4-FFF2-40B4-BE49-F238E27FC236}">
                <a16:creationId xmlns:a16="http://schemas.microsoft.com/office/drawing/2014/main" id="{60319E73-E048-835F-97C2-D262AA1A4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ru-RU" noProof="0" smtClean="0"/>
              <a:t>9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60533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Одиночная линия">
  <a:themeElements>
    <a:clrScheme name="Custom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F4EF"/>
      </a:accent1>
      <a:accent2>
        <a:srgbClr val="F7F6F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9043_TF56180624_Win32" id="{67C9E7EB-4B67-47D2-AC94-A62F98E9F47B}" vid="{DA75A8E3-E007-44ED-9BA5-5388846DD69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2BC90D6-94CF-42F7-AAC4-9CF6824C54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CF2EF3-001F-4BE9-81B3-86ECBBF942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97B18F-50BC-4F30-8373-93489E845F8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Минималистичная светлая презентация</Template>
  <TotalTime>124</TotalTime>
  <Words>392</Words>
  <Application>Microsoft Office PowerPoint</Application>
  <PresentationFormat>Широкоэкранный</PresentationFormat>
  <Paragraphs>49</Paragraphs>
  <Slides>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Arimo</vt:lpstr>
      <vt:lpstr>Calibri</vt:lpstr>
      <vt:lpstr>Wingdings</vt:lpstr>
      <vt:lpstr>Одиночная линия</vt:lpstr>
      <vt:lpstr>«Основы религиозных культур и светской этики»  учебный год 2023-2024</vt:lpstr>
      <vt:lpstr>ФГОС НОО-2021 Утверждён приказом министерства просвещения России от 31.05.2021 г. №286 (вступил в действие с 01 сентября 2022 года)</vt:lpstr>
      <vt:lpstr>При изучении предметной области «Основы религиозных культур и светской этики» выбор одного из учебных модулей осуществляется по заявлению родителей (законных представителей) несовершеннолетних обучающихся.</vt:lpstr>
      <vt:lpstr>Порядок выбора модуля</vt:lpstr>
      <vt:lpstr>Проведение родительского собрания</vt:lpstr>
      <vt:lpstr>Структура родительского собрания (собрание можно провести для нескольких классов одновременно)</vt:lpstr>
      <vt:lpstr>Что может помешать свободному выбору ОРКСЭ родителями и как этого избежать?</vt:lpstr>
      <vt:lpstr>Вторая важная проблема — это осуществление коллективного, а не индивидуального выбора. Возможно, выбор был спровоцирован классным руководителем, завучем или директором. Это становится видно, когда почти все родители выбирают один модуль. Поэтому руководителям в школе необходимо проанализировать и исключить ситуацию коллективного выбора.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«Основы религиозных культур и светской этики»  учебный год 2023-2024</dc:title>
  <dc:creator>Александра Калашникова</dc:creator>
  <cp:lastModifiedBy>Александра Калашникова</cp:lastModifiedBy>
  <cp:revision>3</cp:revision>
  <dcterms:created xsi:type="dcterms:W3CDTF">2023-03-25T11:33:15Z</dcterms:created>
  <dcterms:modified xsi:type="dcterms:W3CDTF">2023-07-06T11:41:28Z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