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883"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2627811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89601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280866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4180193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171207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3892264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27848685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1097501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222921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4A25827-547D-4D52-A42B-8373676FD041}" type="datetimeFigureOut">
              <a:rPr lang="ru-RU" smtClean="0"/>
              <a:t>11.04.2022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1896817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4A25827-547D-4D52-A42B-8373676FD041}" type="datetimeFigureOut">
              <a:rPr lang="ru-RU" smtClean="0"/>
              <a:t>11.04.2022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701687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4A25827-547D-4D52-A42B-8373676FD041}" type="datetimeFigureOut">
              <a:rPr lang="ru-RU" smtClean="0"/>
              <a:t>11.04.2022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498149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4A25827-547D-4D52-A42B-8373676FD041}" type="datetimeFigureOut">
              <a:rPr lang="ru-RU" smtClean="0"/>
              <a:t>11.04.2022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502995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A25827-547D-4D52-A42B-8373676FD041}" type="datetimeFigureOut">
              <a:rPr lang="ru-RU" smtClean="0"/>
              <a:t>11.04.2022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3113514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24A25827-547D-4D52-A42B-8373676FD041}" type="datetimeFigureOut">
              <a:rPr lang="ru-RU" smtClean="0"/>
              <a:t>11.04.2022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13070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4A25827-547D-4D52-A42B-8373676FD041}" type="datetimeFigureOut">
              <a:rPr lang="ru-RU" smtClean="0"/>
              <a:t>11.04.2022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77EB771-2299-451A-A502-78C8D7CFE044}" type="slidenum">
              <a:rPr lang="ru-RU" smtClean="0"/>
              <a:t>‹#›</a:t>
            </a:fld>
            <a:endParaRPr lang="ru-RU"/>
          </a:p>
        </p:txBody>
      </p:sp>
    </p:spTree>
    <p:extLst>
      <p:ext uri="{BB962C8B-B14F-4D97-AF65-F5344CB8AC3E}">
        <p14:creationId xmlns:p14="http://schemas.microsoft.com/office/powerpoint/2010/main" val="2940188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4A25827-547D-4D52-A42B-8373676FD041}" type="datetimeFigureOut">
              <a:rPr lang="ru-RU" smtClean="0"/>
              <a:t>11.04.2022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77EB771-2299-451A-A502-78C8D7CFE044}" type="slidenum">
              <a:rPr lang="ru-RU" smtClean="0"/>
              <a:t>‹#›</a:t>
            </a:fld>
            <a:endParaRPr lang="ru-RU"/>
          </a:p>
        </p:txBody>
      </p:sp>
    </p:spTree>
    <p:extLst>
      <p:ext uri="{BB962C8B-B14F-4D97-AF65-F5344CB8AC3E}">
        <p14:creationId xmlns:p14="http://schemas.microsoft.com/office/powerpoint/2010/main" val="232709524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36E7B08-82CC-4B6D-9E27-EE18D3D61C0C}"/>
              </a:ext>
            </a:extLst>
          </p:cNvPr>
          <p:cNvSpPr>
            <a:spLocks noGrp="1"/>
          </p:cNvSpPr>
          <p:nvPr>
            <p:ph type="ctrTitle"/>
          </p:nvPr>
        </p:nvSpPr>
        <p:spPr>
          <a:xfrm>
            <a:off x="192820" y="440899"/>
            <a:ext cx="10058400" cy="3566160"/>
          </a:xfrm>
        </p:spPr>
        <p:txBody>
          <a:bodyPr>
            <a:normAutofit/>
          </a:bodyPr>
          <a:lstStyle/>
          <a:p>
            <a:pPr algn="ctr"/>
            <a:r>
              <a:rPr lang="ru-RU" sz="6600" dirty="0">
                <a:latin typeface="Times New Roman" panose="02020603050405020304" pitchFamily="18" charset="0"/>
                <a:cs typeface="Times New Roman" panose="02020603050405020304" pitchFamily="18" charset="0"/>
              </a:rPr>
              <a:t>Развитие познавательной деятельности</a:t>
            </a:r>
          </a:p>
        </p:txBody>
      </p:sp>
      <p:sp>
        <p:nvSpPr>
          <p:cNvPr id="3" name="Подзаголовок 2">
            <a:extLst>
              <a:ext uri="{FF2B5EF4-FFF2-40B4-BE49-F238E27FC236}">
                <a16:creationId xmlns:a16="http://schemas.microsoft.com/office/drawing/2014/main" id="{761DC3E3-F302-4522-B729-4842930D87EB}"/>
              </a:ext>
            </a:extLst>
          </p:cNvPr>
          <p:cNvSpPr>
            <a:spLocks noGrp="1"/>
          </p:cNvSpPr>
          <p:nvPr>
            <p:ph type="subTitle" idx="1"/>
          </p:nvPr>
        </p:nvSpPr>
        <p:spPr>
          <a:xfrm>
            <a:off x="8458201" y="5589220"/>
            <a:ext cx="4287078" cy="1655762"/>
          </a:xfrm>
        </p:spPr>
        <p:txBody>
          <a:bodyPr>
            <a:normAutofit/>
          </a:bodyPr>
          <a:lstStyle/>
          <a:p>
            <a:pPr algn="ctr"/>
            <a:r>
              <a:rPr lang="ru-RU" sz="1700" dirty="0">
                <a:solidFill>
                  <a:schemeClr val="tx1"/>
                </a:solidFill>
                <a:latin typeface="Times New Roman" panose="02020603050405020304" pitchFamily="18" charset="0"/>
                <a:cs typeface="Times New Roman" panose="02020603050405020304" pitchFamily="18" charset="0"/>
              </a:rPr>
              <a:t>Подготовила студентка 3 курса </a:t>
            </a:r>
          </a:p>
          <a:p>
            <a:pPr algn="ctr"/>
            <a:r>
              <a:rPr lang="ru-RU" sz="1700" dirty="0">
                <a:solidFill>
                  <a:schemeClr val="tx1"/>
                </a:solidFill>
                <a:latin typeface="Times New Roman" panose="02020603050405020304" pitchFamily="18" charset="0"/>
                <a:cs typeface="Times New Roman" panose="02020603050405020304" pitchFamily="18" charset="0"/>
              </a:rPr>
              <a:t>ЗФО ППФ СП</a:t>
            </a:r>
          </a:p>
          <a:p>
            <a:pPr algn="ctr"/>
            <a:r>
              <a:rPr lang="ru-RU" sz="1700" dirty="0">
                <a:solidFill>
                  <a:schemeClr val="tx1"/>
                </a:solidFill>
                <a:latin typeface="Times New Roman" panose="02020603050405020304" pitchFamily="18" charset="0"/>
                <a:cs typeface="Times New Roman" panose="02020603050405020304" pitchFamily="18" charset="0"/>
              </a:rPr>
              <a:t> Исаева Виктория Витальевна</a:t>
            </a:r>
          </a:p>
          <a:p>
            <a:endParaRPr lang="ru-RU" dirty="0"/>
          </a:p>
        </p:txBody>
      </p:sp>
    </p:spTree>
    <p:extLst>
      <p:ext uri="{BB962C8B-B14F-4D97-AF65-F5344CB8AC3E}">
        <p14:creationId xmlns:p14="http://schemas.microsoft.com/office/powerpoint/2010/main" val="2170214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D92F9B5-53BD-4A5D-9429-CD102EB3312A}"/>
              </a:ext>
            </a:extLst>
          </p:cNvPr>
          <p:cNvSpPr txBox="1"/>
          <p:nvPr/>
        </p:nvSpPr>
        <p:spPr>
          <a:xfrm>
            <a:off x="258417" y="452473"/>
            <a:ext cx="9968948" cy="2554545"/>
          </a:xfrm>
          <a:prstGeom prst="rect">
            <a:avLst/>
          </a:prstGeom>
          <a:noFill/>
        </p:spPr>
        <p:txBody>
          <a:bodyPr wrap="square">
            <a:spAutoFit/>
          </a:bodyPr>
          <a:lstStyle/>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В последнее время в дошкольном образовании широко используется </a:t>
            </a:r>
            <a:r>
              <a:rPr lang="ru-RU" sz="2000" b="1" i="0" dirty="0">
                <a:solidFill>
                  <a:srgbClr val="8E44AD"/>
                </a:solidFill>
                <a:effectLst/>
                <a:latin typeface="Times New Roman" panose="02020603050405020304" pitchFamily="18" charset="0"/>
                <a:cs typeface="Times New Roman" panose="02020603050405020304" pitchFamily="18" charset="0"/>
              </a:rPr>
              <a:t>исследовательская деятельность,</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которая в наиболее полном, развернутом виде предполагает следующее:</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ребенок выделяет и ставит проблему, которую необходимо разрешить;</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предлагает возможные решения;</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проверяет эти возможные решения, исходя из данных;</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делает выводы в соответствии с результатами проверки;</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применяет выводы к новым данным;</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 делает обобщения.</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26F4E5DA-7D7A-42EA-B48F-CF5B97991B55}"/>
              </a:ext>
            </a:extLst>
          </p:cNvPr>
          <p:cNvPicPr>
            <a:picLocks noChangeAspect="1"/>
          </p:cNvPicPr>
          <p:nvPr/>
        </p:nvPicPr>
        <p:blipFill>
          <a:blip r:embed="rId2"/>
          <a:stretch>
            <a:fillRect/>
          </a:stretch>
        </p:blipFill>
        <p:spPr>
          <a:xfrm>
            <a:off x="2912164" y="2844774"/>
            <a:ext cx="5793974" cy="37320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2530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7A51A2-0872-4D18-A5BC-4D5F482ED9BC}"/>
              </a:ext>
            </a:extLst>
          </p:cNvPr>
          <p:cNvSpPr txBox="1"/>
          <p:nvPr/>
        </p:nvSpPr>
        <p:spPr>
          <a:xfrm>
            <a:off x="437322" y="556666"/>
            <a:ext cx="8984974" cy="2246769"/>
          </a:xfrm>
          <a:prstGeom prst="rect">
            <a:avLst/>
          </a:prstGeom>
          <a:noFill/>
        </p:spPr>
        <p:txBody>
          <a:bodyPr wrap="square">
            <a:spAutoFit/>
          </a:bodyPr>
          <a:lstStyle/>
          <a:p>
            <a:r>
              <a:rPr lang="ru-RU" sz="2000" b="0" i="0" dirty="0">
                <a:solidFill>
                  <a:srgbClr val="000000"/>
                </a:solidFill>
                <a:effectLst/>
                <a:latin typeface="Times New Roman" panose="02020603050405020304" pitchFamily="18" charset="0"/>
                <a:cs typeface="Times New Roman" panose="02020603050405020304" pitchFamily="18" charset="0"/>
              </a:rPr>
              <a:t>Таким образом, используя экспериментирование, познавательные задачи и проектную деятельность при решении проблемы познавательного развития детей дошкольного возраста, педагог обеспечивает стадийный переход, качественные изменения в развитии познавательной деятельности: от любопытства до познавательной активности. Важный момент, влияющий на развитие познавательных способностей - наличие у детей интереса к познавательной деятельности, познавательной мотивации. </a:t>
            </a:r>
            <a:endParaRPr lang="ru-RU" sz="20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9ED55ED-BF6C-47AC-803F-6487DD328026}"/>
              </a:ext>
            </a:extLst>
          </p:cNvPr>
          <p:cNvSpPr txBox="1"/>
          <p:nvPr/>
        </p:nvSpPr>
        <p:spPr>
          <a:xfrm>
            <a:off x="437322" y="2803435"/>
            <a:ext cx="8895522" cy="3785652"/>
          </a:xfrm>
          <a:prstGeom prst="rect">
            <a:avLst/>
          </a:prstGeom>
          <a:noFill/>
        </p:spPr>
        <p:txBody>
          <a:bodyPr wrap="square">
            <a:spAutoFit/>
          </a:bodyPr>
          <a:lstStyle/>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Отмеченные стадии познавательного развития не существуют изолированно друг от друга; на практике они представляют собой чрезвычайно сложные сочетания и взаимосвязи и характеризуют познавательное развитие ребенка как эволюционный процесс.</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1" i="0" dirty="0">
                <a:solidFill>
                  <a:srgbClr val="000000"/>
                </a:solidFill>
                <a:effectLst/>
                <a:latin typeface="Times New Roman" panose="02020603050405020304" pitchFamily="18" charset="0"/>
                <a:cs typeface="Times New Roman" panose="02020603050405020304" pitchFamily="18" charset="0"/>
              </a:rPr>
              <a:t>В завершении</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можно отметить, что организация познавательной деятельности чётко отражена и интегрируется с остальными формами работы в течение дня (прогулка, режимные моменты, групповая - подгрупповая, совместная деятельность). Таким образом, познавательная деятельность детей – это такая работа, которая  выполняется как без непосредственного участия  воспитателя, так и с ним, при этом ребенок сознательно стремится достигнуть поставленной цели, употребляя свои усилия и выражая в той или иной форме результат умственных или физических действий.</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3049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07822F4-C8A6-497F-A204-8448B763C71B}"/>
              </a:ext>
            </a:extLst>
          </p:cNvPr>
          <p:cNvSpPr>
            <a:spLocks noGrp="1"/>
          </p:cNvSpPr>
          <p:nvPr>
            <p:ph type="title"/>
          </p:nvPr>
        </p:nvSpPr>
        <p:spPr>
          <a:xfrm>
            <a:off x="428856" y="547757"/>
            <a:ext cx="8596668" cy="1320800"/>
          </a:xfrm>
        </p:spPr>
        <p:txBody>
          <a:bodyPr>
            <a:noAutofit/>
          </a:bodyPr>
          <a:lstStyle/>
          <a:p>
            <a:pPr algn="ctr"/>
            <a:r>
              <a:rPr lang="ru-RU" sz="4400" dirty="0">
                <a:latin typeface="Times New Roman" panose="02020603050405020304" pitchFamily="18" charset="0"/>
                <a:cs typeface="Times New Roman" panose="02020603050405020304" pitchFamily="18" charset="0"/>
              </a:rPr>
              <a:t>Развитие познавательной активности младших школьников</a:t>
            </a:r>
          </a:p>
        </p:txBody>
      </p:sp>
      <p:pic>
        <p:nvPicPr>
          <p:cNvPr id="3" name="Рисунок 2">
            <a:extLst>
              <a:ext uri="{FF2B5EF4-FFF2-40B4-BE49-F238E27FC236}">
                <a16:creationId xmlns:a16="http://schemas.microsoft.com/office/drawing/2014/main" id="{1AA9FCCD-CFB8-48D1-A8B8-97F0E17EAE6C}"/>
              </a:ext>
            </a:extLst>
          </p:cNvPr>
          <p:cNvPicPr>
            <a:picLocks noChangeAspect="1"/>
          </p:cNvPicPr>
          <p:nvPr/>
        </p:nvPicPr>
        <p:blipFill>
          <a:blip r:embed="rId2"/>
          <a:stretch>
            <a:fillRect/>
          </a:stretch>
        </p:blipFill>
        <p:spPr>
          <a:xfrm>
            <a:off x="1570381" y="2227469"/>
            <a:ext cx="6351106" cy="42340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62694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758D66-014C-40A3-A6F5-67507D643957}"/>
              </a:ext>
            </a:extLst>
          </p:cNvPr>
          <p:cNvSpPr>
            <a:spLocks noGrp="1"/>
          </p:cNvSpPr>
          <p:nvPr>
            <p:ph type="title"/>
          </p:nvPr>
        </p:nvSpPr>
        <p:spPr/>
        <p:txBody>
          <a:bodyPr/>
          <a:lstStyle/>
          <a:p>
            <a:endParaRPr lang="ru-RU" dirty="0"/>
          </a:p>
        </p:txBody>
      </p:sp>
      <p:sp>
        <p:nvSpPr>
          <p:cNvPr id="4" name="TextBox 3">
            <a:extLst>
              <a:ext uri="{FF2B5EF4-FFF2-40B4-BE49-F238E27FC236}">
                <a16:creationId xmlns:a16="http://schemas.microsoft.com/office/drawing/2014/main" id="{BCDDEA2C-FF0B-49F3-9653-14BD89FB15AD}"/>
              </a:ext>
            </a:extLst>
          </p:cNvPr>
          <p:cNvSpPr txBox="1"/>
          <p:nvPr/>
        </p:nvSpPr>
        <p:spPr>
          <a:xfrm>
            <a:off x="248662" y="1005504"/>
            <a:ext cx="11380304"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Большинство педагогов и психологов аргументировало, что процесс обучения усваивается намного эффективнее, если у  младших </a:t>
            </a:r>
            <a:r>
              <a:rPr lang="ru-RU" sz="2000" b="1" i="0" dirty="0">
                <a:solidFill>
                  <a:srgbClr val="111111"/>
                </a:solidFill>
                <a:effectLst/>
                <a:latin typeface="Times New Roman" panose="02020603050405020304" pitchFamily="18" charset="0"/>
                <a:cs typeface="Times New Roman" panose="02020603050405020304" pitchFamily="18" charset="0"/>
              </a:rPr>
              <a:t>школьников</a:t>
            </a:r>
            <a:r>
              <a:rPr lang="ru-RU" sz="2000" b="0" i="0" dirty="0">
                <a:solidFill>
                  <a:srgbClr val="111111"/>
                </a:solidFill>
                <a:effectLst/>
                <a:latin typeface="Times New Roman" panose="02020603050405020304" pitchFamily="18" charset="0"/>
                <a:cs typeface="Times New Roman" panose="02020603050405020304" pitchFamily="18" charset="0"/>
              </a:rPr>
              <a:t> достаточно высокая планка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познавательной активности.</a:t>
            </a:r>
            <a:endParaRPr lang="ru-RU" sz="20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8F7730D0-497F-42A7-94F3-1BF0E1D63B3E}"/>
              </a:ext>
            </a:extLst>
          </p:cNvPr>
          <p:cNvSpPr txBox="1"/>
          <p:nvPr/>
        </p:nvSpPr>
        <p:spPr>
          <a:xfrm>
            <a:off x="288418" y="2207081"/>
            <a:ext cx="11285699" cy="707886"/>
          </a:xfrm>
          <a:prstGeom prst="rect">
            <a:avLst/>
          </a:prstGeom>
          <a:noFill/>
        </p:spPr>
        <p:txBody>
          <a:bodyPr wrap="square">
            <a:spAutoFit/>
          </a:bodyPr>
          <a:lstStyle/>
          <a:p>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Познавательная активность у младших школьников</a:t>
            </a:r>
            <a:r>
              <a:rPr lang="ru-RU" sz="2000" b="0" i="0" dirty="0">
                <a:solidFill>
                  <a:srgbClr val="111111"/>
                </a:solidFill>
                <a:effectLst/>
                <a:latin typeface="Times New Roman" panose="02020603050405020304" pitchFamily="18" charset="0"/>
                <a:cs typeface="Times New Roman" panose="02020603050405020304" pitchFamily="18" charset="0"/>
              </a:rPr>
              <a:t> произвольно не появляется, она является результатом целенаправленных педагогических действий </a:t>
            </a:r>
            <a:endParaRPr lang="ru-RU" sz="20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8FB22AD-62A5-4638-BCED-DF2AA607706F}"/>
              </a:ext>
            </a:extLst>
          </p:cNvPr>
          <p:cNvSpPr txBox="1"/>
          <p:nvPr/>
        </p:nvSpPr>
        <p:spPr>
          <a:xfrm>
            <a:off x="288418" y="3226988"/>
            <a:ext cx="10977586" cy="707886"/>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Многие психологи полагают, что дети </a:t>
            </a:r>
            <a:r>
              <a:rPr lang="ru-RU" sz="2000" b="1" i="0" dirty="0">
                <a:solidFill>
                  <a:srgbClr val="111111"/>
                </a:solidFill>
                <a:effectLst/>
                <a:latin typeface="Times New Roman" panose="02020603050405020304" pitchFamily="18" charset="0"/>
                <a:cs typeface="Times New Roman" panose="02020603050405020304" pitchFamily="18" charset="0"/>
              </a:rPr>
              <a:t>младшего школьного</a:t>
            </a:r>
            <a:r>
              <a:rPr lang="ru-RU" sz="2000" b="0" i="0" dirty="0">
                <a:solidFill>
                  <a:srgbClr val="111111"/>
                </a:solidFill>
                <a:effectLst/>
                <a:latin typeface="Times New Roman" panose="02020603050405020304" pitchFamily="18" charset="0"/>
                <a:cs typeface="Times New Roman" panose="02020603050405020304" pitchFamily="18" charset="0"/>
              </a:rPr>
              <a:t> возраста несут в себе большие нереализованные возможности в постижении окружающего мира</a:t>
            </a:r>
            <a:endParaRPr lang="ru-RU" sz="20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AF5B00C-0F37-4DE3-8C21-4EA16D8D59E8}"/>
              </a:ext>
            </a:extLst>
          </p:cNvPr>
          <p:cNvSpPr txBox="1"/>
          <p:nvPr/>
        </p:nvSpPr>
        <p:spPr>
          <a:xfrm>
            <a:off x="248662" y="4116409"/>
            <a:ext cx="10748986" cy="1631216"/>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Успех в </a:t>
            </a:r>
            <a:r>
              <a:rPr lang="ru-RU" sz="2000" b="1" i="0" dirty="0">
                <a:solidFill>
                  <a:srgbClr val="111111"/>
                </a:solidFill>
                <a:effectLst/>
                <a:latin typeface="Times New Roman" panose="02020603050405020304" pitchFamily="18" charset="0"/>
                <a:cs typeface="Times New Roman" panose="02020603050405020304" pitchFamily="18" charset="0"/>
              </a:rPr>
              <a:t>развитии познавательной активности школьников</a:t>
            </a:r>
            <a:r>
              <a:rPr lang="ru-RU" sz="2000" b="0" i="0" dirty="0">
                <a:solidFill>
                  <a:srgbClr val="111111"/>
                </a:solidFill>
                <a:effectLst/>
                <a:latin typeface="Times New Roman" panose="02020603050405020304" pitchFamily="18" charset="0"/>
                <a:cs typeface="Times New Roman" panose="02020603050405020304" pitchFamily="18" charset="0"/>
              </a:rPr>
              <a:t> заключается в присутствии постоянной учебной мотивации. Отрицательное отношение к обучению появляется при недостатке успехов. В </a:t>
            </a:r>
            <a:r>
              <a:rPr lang="ru-RU" sz="2000" b="1" i="0" dirty="0">
                <a:solidFill>
                  <a:srgbClr val="111111"/>
                </a:solidFill>
                <a:effectLst/>
                <a:latin typeface="Times New Roman" panose="02020603050405020304" pitchFamily="18" charset="0"/>
                <a:cs typeface="Times New Roman" panose="02020603050405020304" pitchFamily="18" charset="0"/>
              </a:rPr>
              <a:t>школе</a:t>
            </a:r>
            <a:r>
              <a:rPr lang="ru-RU" sz="2000" b="0" i="0" dirty="0">
                <a:solidFill>
                  <a:srgbClr val="111111"/>
                </a:solidFill>
                <a:effectLst/>
                <a:latin typeface="Times New Roman" panose="02020603050405020304" pitchFamily="18" charset="0"/>
                <a:cs typeface="Times New Roman" panose="02020603050405020304" pitchFamily="18" charset="0"/>
              </a:rPr>
              <a:t> часто случается ситуация, когда </a:t>
            </a:r>
            <a:r>
              <a:rPr lang="ru-RU" sz="2000" b="1" i="0" dirty="0">
                <a:solidFill>
                  <a:srgbClr val="111111"/>
                </a:solidFill>
                <a:effectLst/>
                <a:latin typeface="Times New Roman" panose="02020603050405020304" pitchFamily="18" charset="0"/>
                <a:cs typeface="Times New Roman" panose="02020603050405020304" pitchFamily="18" charset="0"/>
              </a:rPr>
              <a:t>школьники младшего</a:t>
            </a:r>
            <a:r>
              <a:rPr lang="ru-RU" sz="2000" b="0" i="0" dirty="0">
                <a:solidFill>
                  <a:srgbClr val="111111"/>
                </a:solidFill>
                <a:effectLst/>
                <a:latin typeface="Times New Roman" panose="02020603050405020304" pitchFamily="18" charset="0"/>
                <a:cs typeface="Times New Roman" panose="02020603050405020304" pitchFamily="18" charset="0"/>
              </a:rPr>
              <a:t> возраста достигают особенного успеха. Например, правильно ответил на трудный вопрос, сказал интересную мысль, нашел необычное решение. Это может иметь огромное значение</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6339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44F8611-FD82-45BF-AFD7-BE7436DC0BE3}"/>
              </a:ext>
            </a:extLst>
          </p:cNvPr>
          <p:cNvSpPr>
            <a:spLocks noGrp="1"/>
          </p:cNvSpPr>
          <p:nvPr>
            <p:ph type="title"/>
          </p:nvPr>
        </p:nvSpPr>
        <p:spPr/>
        <p:txBody>
          <a:bodyPr/>
          <a:lstStyle/>
          <a:p>
            <a:endParaRPr lang="ru-RU"/>
          </a:p>
        </p:txBody>
      </p:sp>
      <p:sp>
        <p:nvSpPr>
          <p:cNvPr id="4" name="TextBox 3">
            <a:extLst>
              <a:ext uri="{FF2B5EF4-FFF2-40B4-BE49-F238E27FC236}">
                <a16:creationId xmlns:a16="http://schemas.microsoft.com/office/drawing/2014/main" id="{6390DA36-A6D4-482D-81BC-A56D439521CA}"/>
              </a:ext>
            </a:extLst>
          </p:cNvPr>
          <p:cNvSpPr txBox="1"/>
          <p:nvPr/>
        </p:nvSpPr>
        <p:spPr>
          <a:xfrm>
            <a:off x="269150" y="337817"/>
            <a:ext cx="9004852"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Дети </a:t>
            </a:r>
            <a:r>
              <a:rPr lang="ru-RU" sz="2000" b="1" i="0" dirty="0">
                <a:solidFill>
                  <a:srgbClr val="111111"/>
                </a:solidFill>
                <a:effectLst/>
                <a:latin typeface="Times New Roman" panose="02020603050405020304" pitchFamily="18" charset="0"/>
                <a:cs typeface="Times New Roman" panose="02020603050405020304" pitchFamily="18" charset="0"/>
              </a:rPr>
              <a:t>младшего школьного</a:t>
            </a:r>
            <a:r>
              <a:rPr lang="ru-RU" sz="2000" b="0" i="0" dirty="0">
                <a:solidFill>
                  <a:srgbClr val="111111"/>
                </a:solidFill>
                <a:effectLst/>
                <a:latin typeface="Times New Roman" panose="02020603050405020304" pitchFamily="18" charset="0"/>
                <a:cs typeface="Times New Roman" panose="02020603050405020304" pitchFamily="18" charset="0"/>
              </a:rPr>
              <a:t> возраста в отличие от детей </a:t>
            </a:r>
            <a:r>
              <a:rPr lang="ru-RU" sz="2000" b="1" i="0" dirty="0">
                <a:solidFill>
                  <a:srgbClr val="111111"/>
                </a:solidFill>
                <a:effectLst/>
                <a:latin typeface="Times New Roman" panose="02020603050405020304" pitchFamily="18" charset="0"/>
                <a:cs typeface="Times New Roman" panose="02020603050405020304" pitchFamily="18" charset="0"/>
              </a:rPr>
              <a:t>дошкольного</a:t>
            </a:r>
            <a:r>
              <a:rPr lang="ru-RU" sz="2000" b="0" i="0" dirty="0">
                <a:solidFill>
                  <a:srgbClr val="111111"/>
                </a:solidFill>
                <a:effectLst/>
                <a:latin typeface="Times New Roman" panose="02020603050405020304" pitchFamily="18" charset="0"/>
                <a:cs typeface="Times New Roman" panose="02020603050405020304" pitchFamily="18" charset="0"/>
              </a:rPr>
              <a:t> чаще прибегают к наглядно-образным и логическим способам мышления. Это объединено с увеличением запаса знаний и способов их обработки</a:t>
            </a:r>
            <a:endParaRPr lang="ru-RU" sz="20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C11F0BE-EEC6-4D3A-9D6B-40E4133EFF3F}"/>
              </a:ext>
            </a:extLst>
          </p:cNvPr>
          <p:cNvSpPr txBox="1"/>
          <p:nvPr/>
        </p:nvSpPr>
        <p:spPr>
          <a:xfrm>
            <a:off x="269150" y="1444827"/>
            <a:ext cx="8640941"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Таким образом, в процессе обучения важным является не столько объем этих знаний, сколько их качество, умение детей употреблять данные знания во внутреннем плане, в уме</a:t>
            </a:r>
            <a:endParaRPr lang="ru-RU" sz="20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92B899C4-7E71-4E15-9CAC-9556A7254821}"/>
              </a:ext>
            </a:extLst>
          </p:cNvPr>
          <p:cNvSpPr txBox="1"/>
          <p:nvPr/>
        </p:nvSpPr>
        <p:spPr>
          <a:xfrm>
            <a:off x="269150" y="2551837"/>
            <a:ext cx="8720454" cy="1323439"/>
          </a:xfrm>
          <a:prstGeom prst="rect">
            <a:avLst/>
          </a:prstGeom>
          <a:noFill/>
        </p:spPr>
        <p:txBody>
          <a:bodyPr wrap="square">
            <a:spAutoFit/>
          </a:bodyPr>
          <a:lstStyle/>
          <a:p>
            <a:r>
              <a:rPr lang="ru-RU" sz="2000" b="1" i="0" dirty="0">
                <a:solidFill>
                  <a:srgbClr val="111111"/>
                </a:solidFill>
                <a:effectLst/>
                <a:latin typeface="Times New Roman" panose="02020603050405020304" pitchFamily="18" charset="0"/>
                <a:cs typeface="Times New Roman" panose="02020603050405020304" pitchFamily="18" charset="0"/>
              </a:rPr>
              <a:t>Младший школьный</a:t>
            </a:r>
            <a:r>
              <a:rPr lang="ru-RU" sz="2000" b="0" i="0" dirty="0">
                <a:solidFill>
                  <a:srgbClr val="111111"/>
                </a:solidFill>
                <a:effectLst/>
                <a:latin typeface="Times New Roman" panose="02020603050405020304" pitchFamily="18" charset="0"/>
                <a:cs typeface="Times New Roman" panose="02020603050405020304" pitchFamily="18" charset="0"/>
              </a:rPr>
              <a:t> возраст считается таким периодом в жизни человека, в котором создаются наиболее благоприятные условия для формирования у ребенка определенных психологических свойств и видов поведения. Именно этот период связан с </a:t>
            </a:r>
            <a:r>
              <a:rPr lang="ru-RU" sz="2000" b="1" i="0" dirty="0">
                <a:solidFill>
                  <a:srgbClr val="111111"/>
                </a:solidFill>
                <a:effectLst/>
                <a:latin typeface="Times New Roman" panose="02020603050405020304" pitchFamily="18" charset="0"/>
                <a:cs typeface="Times New Roman" panose="02020603050405020304" pitchFamily="18" charset="0"/>
              </a:rPr>
              <a:t>развитием</a:t>
            </a:r>
            <a:r>
              <a:rPr lang="ru-RU" sz="2000" b="0" i="0" dirty="0">
                <a:solidFill>
                  <a:srgbClr val="111111"/>
                </a:solidFill>
                <a:effectLst/>
                <a:latin typeface="Times New Roman" panose="02020603050405020304" pitchFamily="18" charset="0"/>
                <a:cs typeface="Times New Roman" panose="02020603050405020304" pitchFamily="18" charset="0"/>
              </a:rPr>
              <a:t> наглядно-образных форм мышления</a:t>
            </a:r>
            <a:endParaRPr lang="ru-RU" sz="20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F468BBC2-9324-4F75-86AC-686335D6EADE}"/>
              </a:ext>
            </a:extLst>
          </p:cNvPr>
          <p:cNvSpPr txBox="1"/>
          <p:nvPr/>
        </p:nvSpPr>
        <p:spPr>
          <a:xfrm>
            <a:off x="269150" y="4027220"/>
            <a:ext cx="8894728" cy="1323439"/>
          </a:xfrm>
          <a:prstGeom prst="rect">
            <a:avLst/>
          </a:prstGeom>
          <a:noFill/>
        </p:spPr>
        <p:txBody>
          <a:bodyPr wrap="square">
            <a:spAutoFit/>
          </a:bodyPr>
          <a:lstStyle/>
          <a:p>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Познавательный</a:t>
            </a:r>
            <a:r>
              <a:rPr lang="ru-RU" sz="2000" b="0" i="0" dirty="0">
                <a:solidFill>
                  <a:srgbClr val="111111"/>
                </a:solidFill>
                <a:effectLst/>
                <a:latin typeface="Times New Roman" panose="02020603050405020304" pitchFamily="18" charset="0"/>
                <a:cs typeface="Times New Roman" panose="02020603050405020304" pitchFamily="18" charset="0"/>
              </a:rPr>
              <a:t> интерес нужно формировать. </a:t>
            </a:r>
            <a:r>
              <a:rPr lang="ru-RU" sz="2000" b="1" i="0" dirty="0">
                <a:solidFill>
                  <a:srgbClr val="111111"/>
                </a:solidFill>
                <a:effectLst/>
                <a:latin typeface="Times New Roman" panose="02020603050405020304" pitchFamily="18" charset="0"/>
                <a:cs typeface="Times New Roman" panose="02020603050405020304" pitchFamily="18" charset="0"/>
              </a:rPr>
              <a:t>Активность</a:t>
            </a:r>
            <a:r>
              <a:rPr lang="ru-RU" sz="2000" b="0" i="0" dirty="0">
                <a:solidFill>
                  <a:srgbClr val="111111"/>
                </a:solidFill>
                <a:effectLst/>
                <a:latin typeface="Times New Roman" panose="02020603050405020304" pitchFamily="18" charset="0"/>
                <a:cs typeface="Times New Roman" panose="02020603050405020304" pitchFamily="18" charset="0"/>
              </a:rPr>
              <a:t> ребенка в различных видах его деятельности тоже необходимо вырабатывать, т. к. процесс </a:t>
            </a:r>
            <a:r>
              <a:rPr lang="ru-RU" sz="2000" b="1" i="0" dirty="0">
                <a:solidFill>
                  <a:srgbClr val="111111"/>
                </a:solidFill>
                <a:effectLst/>
                <a:latin typeface="Times New Roman" panose="02020603050405020304" pitchFamily="18" charset="0"/>
                <a:cs typeface="Times New Roman" panose="02020603050405020304" pitchFamily="18" charset="0"/>
              </a:rPr>
              <a:t>познания у детей младшего школьного</a:t>
            </a:r>
            <a:r>
              <a:rPr lang="ru-RU" sz="2000" b="0" i="0" dirty="0">
                <a:solidFill>
                  <a:srgbClr val="111111"/>
                </a:solidFill>
                <a:effectLst/>
                <a:latin typeface="Times New Roman" panose="02020603050405020304" pitchFamily="18" charset="0"/>
                <a:cs typeface="Times New Roman" panose="02020603050405020304" pitchFamily="18" charset="0"/>
              </a:rPr>
              <a:t> возраста не всегда целенаправлен, в основном шаток </a:t>
            </a:r>
            <a:endParaRPr lang="ru-RU" sz="20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A69D2F9E-0362-4F95-8B2A-3A5E84F597CC}"/>
              </a:ext>
            </a:extLst>
          </p:cNvPr>
          <p:cNvSpPr txBox="1"/>
          <p:nvPr/>
        </p:nvSpPr>
        <p:spPr>
          <a:xfrm>
            <a:off x="214088" y="5413173"/>
            <a:ext cx="9004851"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Одним из элементов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познавательной активности младших школьников является ИКТ</a:t>
            </a:r>
            <a:r>
              <a:rPr lang="ru-RU" sz="2000" b="0" i="0" dirty="0">
                <a:solidFill>
                  <a:srgbClr val="111111"/>
                </a:solidFill>
                <a:effectLst/>
                <a:latin typeface="Times New Roman" panose="02020603050405020304" pitchFamily="18" charset="0"/>
                <a:cs typeface="Times New Roman" panose="02020603050405020304" pitchFamily="18" charset="0"/>
              </a:rPr>
              <a:t>, что обеспечивает </a:t>
            </a:r>
            <a:r>
              <a:rPr lang="ru-RU" sz="2000" b="1" i="0" dirty="0">
                <a:solidFill>
                  <a:srgbClr val="111111"/>
                </a:solidFill>
                <a:effectLst/>
                <a:latin typeface="Times New Roman" panose="02020603050405020304" pitchFamily="18" charset="0"/>
                <a:cs typeface="Times New Roman" panose="02020603050405020304" pitchFamily="18" charset="0"/>
              </a:rPr>
              <a:t>развитие познавательного интереса</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1" i="0" dirty="0">
                <a:solidFill>
                  <a:srgbClr val="111111"/>
                </a:solidFill>
                <a:effectLst/>
                <a:latin typeface="Times New Roman" panose="02020603050405020304" pitchFamily="18" charset="0"/>
                <a:cs typeface="Times New Roman" panose="02020603050405020304" pitchFamily="18" charset="0"/>
              </a:rPr>
              <a:t>активизируют</a:t>
            </a:r>
            <a:r>
              <a:rPr lang="ru-RU" sz="2000" b="0" i="0" dirty="0">
                <a:solidFill>
                  <a:srgbClr val="111111"/>
                </a:solidFill>
                <a:effectLst/>
                <a:latin typeface="Times New Roman" panose="02020603050405020304" pitchFamily="18" charset="0"/>
                <a:cs typeface="Times New Roman" panose="02020603050405020304" pitchFamily="18" charset="0"/>
              </a:rPr>
              <a:t> мыслительную деятельность обучающегося.</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5582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46BC51E-9C9C-4421-A130-901BCE9A5E7A}"/>
              </a:ext>
            </a:extLst>
          </p:cNvPr>
          <p:cNvSpPr>
            <a:spLocks noGrp="1"/>
          </p:cNvSpPr>
          <p:nvPr>
            <p:ph type="title"/>
          </p:nvPr>
        </p:nvSpPr>
        <p:spPr>
          <a:xfrm>
            <a:off x="667395" y="726636"/>
            <a:ext cx="8596668" cy="1320800"/>
          </a:xfrm>
        </p:spPr>
        <p:txBody>
          <a:bodyPr/>
          <a:lstStyle/>
          <a:p>
            <a:endParaRPr lang="ru-RU"/>
          </a:p>
        </p:txBody>
      </p:sp>
      <p:sp>
        <p:nvSpPr>
          <p:cNvPr id="4" name="TextBox 3">
            <a:extLst>
              <a:ext uri="{FF2B5EF4-FFF2-40B4-BE49-F238E27FC236}">
                <a16:creationId xmlns:a16="http://schemas.microsoft.com/office/drawing/2014/main" id="{FD8E7D66-37CE-43F1-9818-D629607CE6BE}"/>
              </a:ext>
            </a:extLst>
          </p:cNvPr>
          <p:cNvSpPr txBox="1"/>
          <p:nvPr/>
        </p:nvSpPr>
        <p:spPr>
          <a:xfrm>
            <a:off x="219454" y="416220"/>
            <a:ext cx="9342782" cy="1631216"/>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Для эффективного увеличения степени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познавательной активности школьников</a:t>
            </a:r>
            <a:r>
              <a:rPr lang="ru-RU" sz="2000" b="0" i="0" dirty="0">
                <a:solidFill>
                  <a:srgbClr val="111111"/>
                </a:solidFill>
                <a:effectLst/>
                <a:latin typeface="Times New Roman" panose="02020603050405020304" pitchFamily="18" charset="0"/>
                <a:cs typeface="Times New Roman" panose="02020603050405020304" pitchFamily="18" charset="0"/>
              </a:rPr>
              <a:t> и ускорения системы овладения знаниями, умениями и навыками необходимо организовать индивидуальную работу. Умения и навыки различного вида вырабатываются в процессе самостоятельной работы. Главное раскрыть учащимся, с какой целью им предоставляется это или другое задание</a:t>
            </a:r>
            <a:endParaRPr lang="ru-RU" sz="20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8ED2A30-7229-4E2F-A01D-0AEC06939310}"/>
              </a:ext>
            </a:extLst>
          </p:cNvPr>
          <p:cNvSpPr txBox="1"/>
          <p:nvPr/>
        </p:nvSpPr>
        <p:spPr>
          <a:xfrm>
            <a:off x="219454" y="2047436"/>
            <a:ext cx="9342782" cy="2246769"/>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Следующим элементом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познавательной активности детей младшего школьного</a:t>
            </a:r>
            <a:r>
              <a:rPr lang="ru-RU" sz="2000" b="0" i="0" dirty="0">
                <a:solidFill>
                  <a:srgbClr val="111111"/>
                </a:solidFill>
                <a:effectLst/>
                <a:latin typeface="Times New Roman" panose="02020603050405020304" pitchFamily="18" charset="0"/>
                <a:cs typeface="Times New Roman" panose="02020603050405020304" pitchFamily="18" charset="0"/>
              </a:rPr>
              <a:t> возраста являются интегративные уроки. Они считаются частным проявлением интегрального подхода к педагогическому процессу, сущность которого раскрывается через такие признаки, как целостность, многосторонность и единая образовательно-мировоззренческая направленность всех приемов и методов воспитания, преемственность и последовательность в содержании, планомерность и согласованность в организации.</a:t>
            </a:r>
            <a:endParaRPr lang="ru-RU" sz="2000" dirty="0">
              <a:latin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id="{A6A1F3AB-9581-4B25-9150-4A7194AD3F3C}"/>
              </a:ext>
            </a:extLst>
          </p:cNvPr>
          <p:cNvPicPr>
            <a:picLocks noChangeAspect="1"/>
          </p:cNvPicPr>
          <p:nvPr/>
        </p:nvPicPr>
        <p:blipFill>
          <a:blip r:embed="rId2"/>
          <a:stretch>
            <a:fillRect/>
          </a:stretch>
        </p:blipFill>
        <p:spPr>
          <a:xfrm>
            <a:off x="4373217" y="4033077"/>
            <a:ext cx="4043570" cy="269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79219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1428D2-F5DA-4BCD-939B-104205819A55}"/>
              </a:ext>
            </a:extLst>
          </p:cNvPr>
          <p:cNvSpPr>
            <a:spLocks noGrp="1"/>
          </p:cNvSpPr>
          <p:nvPr>
            <p:ph type="title"/>
          </p:nvPr>
        </p:nvSpPr>
        <p:spPr/>
        <p:txBody>
          <a:bodyPr/>
          <a:lstStyle/>
          <a:p>
            <a:endParaRPr lang="ru-RU" dirty="0"/>
          </a:p>
        </p:txBody>
      </p:sp>
      <p:sp>
        <p:nvSpPr>
          <p:cNvPr id="4" name="TextBox 3">
            <a:extLst>
              <a:ext uri="{FF2B5EF4-FFF2-40B4-BE49-F238E27FC236}">
                <a16:creationId xmlns:a16="http://schemas.microsoft.com/office/drawing/2014/main" id="{04F06005-F96F-4146-81E8-C8DB08518B30}"/>
              </a:ext>
            </a:extLst>
          </p:cNvPr>
          <p:cNvSpPr txBox="1"/>
          <p:nvPr/>
        </p:nvSpPr>
        <p:spPr>
          <a:xfrm>
            <a:off x="478776" y="406905"/>
            <a:ext cx="9631017"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Еще одним элементом формирования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познавательной активности младших школьников</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u="sng" dirty="0">
                <a:solidFill>
                  <a:srgbClr val="111111"/>
                </a:solidFill>
                <a:effectLst/>
                <a:latin typeface="Times New Roman" panose="02020603050405020304" pitchFamily="18" charset="0"/>
                <a:cs typeface="Times New Roman" panose="02020603050405020304" pitchFamily="18" charset="0"/>
              </a:rPr>
              <a:t>является проведение внеурочных занятий по направлениям</a:t>
            </a:r>
            <a:r>
              <a:rPr lang="ru-RU" sz="2000" b="0" i="0" dirty="0">
                <a:solidFill>
                  <a:srgbClr val="111111"/>
                </a:solidFill>
                <a:effectLst/>
                <a:latin typeface="Times New Roman" panose="02020603050405020304" pitchFamily="18" charset="0"/>
                <a:cs typeface="Times New Roman" panose="02020603050405020304" pitchFamily="18" charset="0"/>
              </a:rPr>
              <a:t>: спортивно-оздоровительное, художественно-эстетическое, </a:t>
            </a:r>
            <a:r>
              <a:rPr lang="ru-RU" sz="2000" b="1" i="0" dirty="0">
                <a:solidFill>
                  <a:srgbClr val="111111"/>
                </a:solidFill>
                <a:effectLst/>
                <a:latin typeface="Times New Roman" panose="02020603050405020304" pitchFamily="18" charset="0"/>
                <a:cs typeface="Times New Roman" panose="02020603050405020304" pitchFamily="18" charset="0"/>
              </a:rPr>
              <a:t>научно-познавательное </a:t>
            </a:r>
            <a:endParaRPr lang="ru-RU" sz="20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4292D9F-D050-47BD-8E8B-DEB5267119C2}"/>
              </a:ext>
            </a:extLst>
          </p:cNvPr>
          <p:cNvSpPr txBox="1"/>
          <p:nvPr/>
        </p:nvSpPr>
        <p:spPr>
          <a:xfrm>
            <a:off x="478776" y="1777831"/>
            <a:ext cx="9113843" cy="1015663"/>
          </a:xfrm>
          <a:prstGeom prst="rect">
            <a:avLst/>
          </a:prstGeom>
          <a:noFill/>
        </p:spPr>
        <p:txBody>
          <a:bodyPr wrap="square">
            <a:spAutoFit/>
          </a:bodyPr>
          <a:lstStyle/>
          <a:p>
            <a:r>
              <a:rPr lang="ru-RU" sz="2000" b="0" i="0" dirty="0">
                <a:solidFill>
                  <a:srgbClr val="111111"/>
                </a:solidFill>
                <a:effectLst/>
                <a:latin typeface="Times New Roman" panose="02020603050405020304" pitchFamily="18" charset="0"/>
                <a:cs typeface="Times New Roman" panose="02020603050405020304" pitchFamily="18" charset="0"/>
              </a:rPr>
              <a:t>Данные занятия внеурочной деятельности устремлены на воспитательные результаты, усиление получаемых </a:t>
            </a:r>
            <a:r>
              <a:rPr lang="ru-RU" sz="2000" b="1" i="0" dirty="0">
                <a:solidFill>
                  <a:srgbClr val="111111"/>
                </a:solidFill>
                <a:effectLst/>
                <a:latin typeface="Times New Roman" panose="02020603050405020304" pitchFamily="18" charset="0"/>
                <a:cs typeface="Times New Roman" panose="02020603050405020304" pitchFamily="18" charset="0"/>
              </a:rPr>
              <a:t>школьниками знаний</a:t>
            </a:r>
            <a:r>
              <a:rPr lang="ru-RU" sz="2000" b="0" i="0" dirty="0">
                <a:solidFill>
                  <a:srgbClr val="111111"/>
                </a:solidFill>
                <a:effectLst/>
                <a:latin typeface="Times New Roman" panose="02020603050405020304" pitchFamily="18" charset="0"/>
                <a:cs typeface="Times New Roman" panose="02020603050405020304" pitchFamily="18" charset="0"/>
              </a:rPr>
              <a:t>, вырабатывание творческих и </a:t>
            </a:r>
            <a:r>
              <a:rPr lang="ru-RU" sz="2000" b="1" i="0" dirty="0">
                <a:solidFill>
                  <a:srgbClr val="111111"/>
                </a:solidFill>
                <a:effectLst/>
                <a:latin typeface="Times New Roman" panose="02020603050405020304" pitchFamily="18" charset="0"/>
                <a:cs typeface="Times New Roman" panose="02020603050405020304" pitchFamily="18" charset="0"/>
              </a:rPr>
              <a:t>познавательных способностей</a:t>
            </a:r>
            <a:endParaRPr lang="ru-RU" sz="20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1DAE59D-41AA-40EF-8D90-4FF975AF71DA}"/>
              </a:ext>
            </a:extLst>
          </p:cNvPr>
          <p:cNvSpPr txBox="1"/>
          <p:nvPr/>
        </p:nvSpPr>
        <p:spPr>
          <a:xfrm>
            <a:off x="478776" y="3084784"/>
            <a:ext cx="8993782" cy="2246769"/>
          </a:xfrm>
          <a:prstGeom prst="rect">
            <a:avLst/>
          </a:prstGeom>
          <a:noFill/>
        </p:spPr>
        <p:txBody>
          <a:bodyPr wrap="square">
            <a:spAutoFit/>
          </a:bodyPr>
          <a:lstStyle/>
          <a:p>
            <a:r>
              <a:rPr lang="ru-RU" sz="2000" b="0" i="0" dirty="0">
                <a:effectLst/>
                <a:latin typeface="Times New Roman" panose="02020603050405020304" pitchFamily="18" charset="0"/>
                <a:cs typeface="Times New Roman" panose="02020603050405020304" pitchFamily="18" charset="0"/>
              </a:rPr>
              <a:t>Таким образом, младший школьный возраст является наиболее ответственным этапом школьного детства. Полноценное проживание этого возраста, его позитивные приобретения являются необходимым основанием, на котором выстраивается дальнейшее развитие ребенка как активного субъекта познаний и деятельности. Основная задача взрослых в работе с детьми младшего школьного возраста — </a:t>
            </a:r>
            <a:r>
              <a:rPr lang="ru-RU" sz="2000" b="0" i="1" dirty="0">
                <a:effectLst/>
                <a:latin typeface="Times New Roman" panose="02020603050405020304" pitchFamily="18" charset="0"/>
                <a:cs typeface="Times New Roman" panose="02020603050405020304" pitchFamily="18" charset="0"/>
              </a:rPr>
              <a:t>создание оптимальных условий для раскрытия и реализации возможностей детей с учетом индивидуальности каждого ребенка. </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8535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5FDA9F6-89FA-41A7-BAFF-A7BACFE1DC7D}"/>
              </a:ext>
            </a:extLst>
          </p:cNvPr>
          <p:cNvPicPr>
            <a:picLocks noChangeAspect="1"/>
          </p:cNvPicPr>
          <p:nvPr/>
        </p:nvPicPr>
        <p:blipFill>
          <a:blip r:embed="rId2"/>
          <a:stretch>
            <a:fillRect/>
          </a:stretch>
        </p:blipFill>
        <p:spPr>
          <a:xfrm>
            <a:off x="496958" y="333579"/>
            <a:ext cx="8627164" cy="58303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7880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079F059-81E9-46EC-B2FB-21DCD602D0AF}"/>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39D5D8AD-CF10-4741-8C01-DFB334517518}"/>
              </a:ext>
            </a:extLst>
          </p:cNvPr>
          <p:cNvSpPr>
            <a:spLocks noGrp="1"/>
          </p:cNvSpPr>
          <p:nvPr>
            <p:ph idx="1"/>
          </p:nvPr>
        </p:nvSpPr>
        <p:spPr>
          <a:xfrm>
            <a:off x="280946" y="329280"/>
            <a:ext cx="10058400" cy="1881440"/>
          </a:xfrm>
        </p:spPr>
        <p:txBody>
          <a:bodyPr/>
          <a:lstStyle/>
          <a:p>
            <a:r>
              <a:rPr lang="ru-RU" b="1" i="0" dirty="0">
                <a:solidFill>
                  <a:srgbClr val="000000"/>
                </a:solidFill>
                <a:effectLst/>
                <a:latin typeface="Times New Roman" panose="02020603050405020304" pitchFamily="18" charset="0"/>
              </a:rPr>
              <a:t>Познавательная деятельность детей </a:t>
            </a:r>
            <a:r>
              <a:rPr lang="ru-RU" b="0" i="0" dirty="0">
                <a:solidFill>
                  <a:srgbClr val="000000"/>
                </a:solidFill>
                <a:effectLst/>
                <a:latin typeface="Times New Roman" panose="02020603050405020304" pitchFamily="18" charset="0"/>
              </a:rPr>
              <a:t>– это активное изучение ребёнком окружающей действительности, в процессе которого он приобретает  знания, познает  законы  существования  окружающего мира и  учится не только взаимодействовать с ним, но и целенаправленно воздействовать на него. Для осуществления ребёнком данной деятельности взрослому необходимо усвоить и рационально использовать компоненты познавательного развития.</a:t>
            </a:r>
            <a:endParaRPr lang="ru-RU" dirty="0"/>
          </a:p>
        </p:txBody>
      </p:sp>
      <p:pic>
        <p:nvPicPr>
          <p:cNvPr id="5" name="Рисунок 4">
            <a:extLst>
              <a:ext uri="{FF2B5EF4-FFF2-40B4-BE49-F238E27FC236}">
                <a16:creationId xmlns:a16="http://schemas.microsoft.com/office/drawing/2014/main" id="{7470C8EC-EF99-4E92-B6F1-DBEF49A8D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132" y="2491040"/>
            <a:ext cx="7531071" cy="37674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2822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30B6FE0-E872-45D0-9C4A-BA8AAE9733E2}"/>
              </a:ext>
            </a:extLst>
          </p:cNvPr>
          <p:cNvSpPr>
            <a:spLocks noGrp="1"/>
          </p:cNvSpPr>
          <p:nvPr>
            <p:ph type="title"/>
          </p:nvPr>
        </p:nvSpPr>
        <p:spPr/>
        <p:txBody>
          <a:bodyPr/>
          <a:lstStyle/>
          <a:p>
            <a:endParaRPr lang="ru-RU"/>
          </a:p>
        </p:txBody>
      </p:sp>
      <p:sp>
        <p:nvSpPr>
          <p:cNvPr id="4" name="TextBox 3">
            <a:extLst>
              <a:ext uri="{FF2B5EF4-FFF2-40B4-BE49-F238E27FC236}">
                <a16:creationId xmlns:a16="http://schemas.microsoft.com/office/drawing/2014/main" id="{B3BCA6B4-1A41-4452-A5DF-6CBA6AA01DD8}"/>
              </a:ext>
            </a:extLst>
          </p:cNvPr>
          <p:cNvSpPr txBox="1"/>
          <p:nvPr/>
        </p:nvSpPr>
        <p:spPr>
          <a:xfrm>
            <a:off x="586409" y="251795"/>
            <a:ext cx="10356574" cy="2308324"/>
          </a:xfrm>
          <a:prstGeom prst="rect">
            <a:avLst/>
          </a:prstGeom>
          <a:noFill/>
        </p:spPr>
        <p:txBody>
          <a:bodyPr wrap="square">
            <a:spAutoFit/>
          </a:bodyPr>
          <a:lstStyle/>
          <a:p>
            <a:r>
              <a:rPr lang="ru-RU" b="0" i="0" dirty="0">
                <a:solidFill>
                  <a:srgbClr val="111111"/>
                </a:solidFill>
                <a:effectLst/>
                <a:latin typeface="Times New Roman" panose="02020603050405020304" pitchFamily="18" charset="0"/>
                <a:cs typeface="Times New Roman" panose="02020603050405020304" pitchFamily="18" charset="0"/>
              </a:rPr>
              <a:t>Детство – незабываемая, интересная пора. Пора поисков, исследований, вопросов, экспериментов. Пора «почемучек». Так любя </a:t>
            </a:r>
            <a:r>
              <a:rPr lang="ru-RU" dirty="0">
                <a:solidFill>
                  <a:srgbClr val="111111"/>
                </a:solidFill>
                <a:latin typeface="Times New Roman" panose="02020603050405020304" pitchFamily="18" charset="0"/>
                <a:cs typeface="Times New Roman" panose="02020603050405020304" pitchFamily="18" charset="0"/>
              </a:rPr>
              <a:t>родители </a:t>
            </a:r>
            <a:r>
              <a:rPr lang="ru-RU" b="0" i="0" dirty="0">
                <a:solidFill>
                  <a:srgbClr val="111111"/>
                </a:solidFill>
                <a:effectLst/>
                <a:latin typeface="Times New Roman" panose="02020603050405020304" pitchFamily="18" charset="0"/>
                <a:cs typeface="Times New Roman" panose="02020603050405020304" pitchFamily="18" charset="0"/>
              </a:rPr>
              <a:t>называют своих детей, которые жадно ищут ответы на терзающие их вопросы. Малыш - природный исследователь окружающего мира, а этот мир открывается ребенку через его личные ощущения, действия, переживания, через его, пусть еще такой маленький, но жизненный опыт. На сегодняшний день развитие познавательных способностей, активности детей дошкольного возраста – одна из актуальных проблем современности. Очень важно развить у ребёнка мышление, внимание, речь, пробудить интерес к окружающему миру, сформировать умение делать открытие и удивляться им.</a:t>
            </a:r>
            <a:endParaRPr lang="ru-RU"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29D927B-13FE-433C-ADD6-D1DB5F28E702}"/>
              </a:ext>
            </a:extLst>
          </p:cNvPr>
          <p:cNvSpPr txBox="1"/>
          <p:nvPr/>
        </p:nvSpPr>
        <p:spPr>
          <a:xfrm>
            <a:off x="357808" y="2690312"/>
            <a:ext cx="12003157" cy="2308324"/>
          </a:xfrm>
          <a:prstGeom prst="rect">
            <a:avLst/>
          </a:prstGeom>
          <a:noFill/>
        </p:spPr>
        <p:txBody>
          <a:bodyPr wrap="square">
            <a:spAutoFit/>
          </a:bodyPr>
          <a:lstStyle/>
          <a:p>
            <a:pPr algn="ctr"/>
            <a:r>
              <a:rPr lang="ru-RU" sz="2400" b="0" i="0" u="sng" dirty="0">
                <a:solidFill>
                  <a:srgbClr val="000000"/>
                </a:solidFill>
                <a:effectLst/>
                <a:latin typeface="Times New Roman" panose="02020603050405020304" pitchFamily="18" charset="0"/>
                <a:cs typeface="Times New Roman" panose="02020603050405020304" pitchFamily="18" charset="0"/>
              </a:rPr>
              <a:t>Познавательное развитие ребенка дошкольного возраста как эволюционный процесс проходит несколько стадий</a:t>
            </a:r>
            <a:r>
              <a:rPr lang="ru-RU" b="0" i="0" u="sng" dirty="0">
                <a:solidFill>
                  <a:srgbClr val="000000"/>
                </a:solidFill>
                <a:effectLst/>
                <a:latin typeface="inherit"/>
              </a:rPr>
              <a:t>: </a:t>
            </a:r>
          </a:p>
          <a:p>
            <a:pPr marL="285750" indent="-285750">
              <a:buFont typeface="Wingdings" panose="05000000000000000000" pitchFamily="2" charset="2"/>
              <a:buChar char="v"/>
            </a:pPr>
            <a:r>
              <a:rPr lang="ru-RU" sz="2400" dirty="0">
                <a:solidFill>
                  <a:srgbClr val="000000"/>
                </a:solidFill>
                <a:latin typeface="Times New Roman" panose="02020603050405020304" pitchFamily="18" charset="0"/>
                <a:cs typeface="Times New Roman" panose="02020603050405020304" pitchFamily="18" charset="0"/>
              </a:rPr>
              <a:t>Любопытство;</a:t>
            </a:r>
          </a:p>
          <a:p>
            <a:pPr marL="285750" indent="-285750">
              <a:buFont typeface="Wingdings" panose="05000000000000000000" pitchFamily="2" charset="2"/>
              <a:buChar char="v"/>
            </a:pPr>
            <a:r>
              <a:rPr lang="ru-RU" sz="2400" dirty="0">
                <a:solidFill>
                  <a:srgbClr val="000000"/>
                </a:solidFill>
                <a:latin typeface="Times New Roman" panose="02020603050405020304" pitchFamily="18" charset="0"/>
                <a:cs typeface="Times New Roman" panose="02020603050405020304" pitchFamily="18" charset="0"/>
              </a:rPr>
              <a:t>Любознательность;</a:t>
            </a:r>
          </a:p>
          <a:p>
            <a:pPr marL="285750" indent="-285750">
              <a:buFont typeface="Wingdings" panose="05000000000000000000" pitchFamily="2" charset="2"/>
              <a:buChar char="v"/>
            </a:pPr>
            <a:r>
              <a:rPr lang="ru-RU" sz="2400" dirty="0">
                <a:solidFill>
                  <a:srgbClr val="000000"/>
                </a:solidFill>
                <a:latin typeface="Times New Roman" panose="02020603050405020304" pitchFamily="18" charset="0"/>
                <a:cs typeface="Times New Roman" panose="02020603050405020304" pitchFamily="18" charset="0"/>
              </a:rPr>
              <a:t>Стадия развития познавательного интереса;</a:t>
            </a:r>
          </a:p>
          <a:p>
            <a:pPr marL="285750" indent="-285750">
              <a:buFont typeface="Wingdings" panose="05000000000000000000" pitchFamily="2" charset="2"/>
              <a:buChar char="v"/>
            </a:pPr>
            <a:r>
              <a:rPr lang="ru-RU" sz="2400" dirty="0">
                <a:solidFill>
                  <a:srgbClr val="000000"/>
                </a:solidFill>
                <a:latin typeface="Times New Roman" panose="02020603050405020304" pitchFamily="18" charset="0"/>
                <a:cs typeface="Times New Roman" panose="02020603050405020304" pitchFamily="18" charset="0"/>
              </a:rPr>
              <a:t>Стадия развития познавательной активности.</a:t>
            </a:r>
            <a:endParaRPr lang="ru-RU" sz="2400" dirty="0">
              <a:latin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id="{B2825FB2-4CAC-4B41-A3CB-87CD6DC9A89B}"/>
              </a:ext>
            </a:extLst>
          </p:cNvPr>
          <p:cNvPicPr>
            <a:picLocks noChangeAspect="1"/>
          </p:cNvPicPr>
          <p:nvPr/>
        </p:nvPicPr>
        <p:blipFill>
          <a:blip r:embed="rId2"/>
          <a:stretch>
            <a:fillRect/>
          </a:stretch>
        </p:blipFill>
        <p:spPr>
          <a:xfrm>
            <a:off x="7205870" y="3767641"/>
            <a:ext cx="3399182" cy="25626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99816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F59147-8860-4239-9F1C-C1D33EF3CB56}"/>
              </a:ext>
            </a:extLst>
          </p:cNvPr>
          <p:cNvSpPr>
            <a:spLocks noGrp="1"/>
          </p:cNvSpPr>
          <p:nvPr>
            <p:ph type="title"/>
          </p:nvPr>
        </p:nvSpPr>
        <p:spPr/>
        <p:txBody>
          <a:bodyPr/>
          <a:lstStyle/>
          <a:p>
            <a:endParaRPr lang="ru-RU"/>
          </a:p>
        </p:txBody>
      </p:sp>
      <p:sp>
        <p:nvSpPr>
          <p:cNvPr id="4" name="TextBox 3">
            <a:extLst>
              <a:ext uri="{FF2B5EF4-FFF2-40B4-BE49-F238E27FC236}">
                <a16:creationId xmlns:a16="http://schemas.microsoft.com/office/drawing/2014/main" id="{B9EAEEA0-9618-4D07-992D-C2A5E47E5B51}"/>
              </a:ext>
            </a:extLst>
          </p:cNvPr>
          <p:cNvSpPr txBox="1"/>
          <p:nvPr/>
        </p:nvSpPr>
        <p:spPr>
          <a:xfrm>
            <a:off x="188842" y="146615"/>
            <a:ext cx="9959009" cy="2246769"/>
          </a:xfrm>
          <a:prstGeom prst="rect">
            <a:avLst/>
          </a:prstGeom>
          <a:noFill/>
        </p:spPr>
        <p:txBody>
          <a:bodyPr wrap="square">
            <a:spAutoFit/>
          </a:bodyPr>
          <a:lstStyle/>
          <a:p>
            <a:r>
              <a:rPr lang="ru-RU" sz="2000" b="0" i="0" dirty="0">
                <a:solidFill>
                  <a:srgbClr val="000000"/>
                </a:solidFill>
                <a:effectLst/>
                <a:latin typeface="Times New Roman" panose="02020603050405020304" pitchFamily="18" charset="0"/>
                <a:cs typeface="Times New Roman" panose="02020603050405020304" pitchFamily="18" charset="0"/>
              </a:rPr>
              <a:t>Так, на </a:t>
            </a:r>
            <a:r>
              <a:rPr lang="ru-RU" sz="2000" b="1" i="0" dirty="0">
                <a:solidFill>
                  <a:srgbClr val="9B59B6"/>
                </a:solidFill>
                <a:effectLst/>
                <a:latin typeface="Times New Roman" panose="02020603050405020304" pitchFamily="18" charset="0"/>
                <a:cs typeface="Times New Roman" panose="02020603050405020304" pitchFamily="18" charset="0"/>
              </a:rPr>
              <a:t>стадии любопытства</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дошкольник довольствуется лишь первоначальной ориентировкой, связанной с занимательностью, яркостью, необычностью самого предмета. </a:t>
            </a:r>
            <a:r>
              <a:rPr lang="ru-RU" sz="2000" b="1" i="0" dirty="0">
                <a:solidFill>
                  <a:srgbClr val="8E44AD"/>
                </a:solidFill>
                <a:effectLst/>
                <a:latin typeface="Times New Roman" panose="02020603050405020304" pitchFamily="18" charset="0"/>
                <a:cs typeface="Times New Roman" panose="02020603050405020304" pitchFamily="18" charset="0"/>
              </a:rPr>
              <a:t>Любознательность</a:t>
            </a:r>
            <a:r>
              <a:rPr lang="ru-RU" sz="2000" b="1"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представляет собой ценное состояние личности, активное видение мира, характеризующееся стремлением ребенка дошкольного возраста проникнуть за пределы первоначально усмотренного и воспринятого, на этой стадии проявляются сильные эмоции удивления, радости познания, восторга, удовлетворенности деятельностью. </a:t>
            </a:r>
            <a:endParaRPr lang="ru-RU" sz="20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9AE2D7CA-98B8-482B-9240-7A1EBF52B0CD}"/>
              </a:ext>
            </a:extLst>
          </p:cNvPr>
          <p:cNvPicPr>
            <a:picLocks noChangeAspect="1"/>
          </p:cNvPicPr>
          <p:nvPr/>
        </p:nvPicPr>
        <p:blipFill>
          <a:blip r:embed="rId2"/>
          <a:stretch>
            <a:fillRect/>
          </a:stretch>
        </p:blipFill>
        <p:spPr>
          <a:xfrm>
            <a:off x="2464904" y="2247621"/>
            <a:ext cx="6370983" cy="42446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99947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F21D6E-3B3A-4769-A52B-4DC34FDE34F1}"/>
              </a:ext>
            </a:extLst>
          </p:cNvPr>
          <p:cNvSpPr txBox="1"/>
          <p:nvPr/>
        </p:nvSpPr>
        <p:spPr>
          <a:xfrm>
            <a:off x="207065" y="625933"/>
            <a:ext cx="11777869" cy="1538883"/>
          </a:xfrm>
          <a:prstGeom prst="rect">
            <a:avLst/>
          </a:prstGeom>
          <a:noFill/>
        </p:spPr>
        <p:txBody>
          <a:bodyPr wrap="square">
            <a:spAutoFit/>
          </a:bodyPr>
          <a:lstStyle/>
          <a:p>
            <a:r>
              <a:rPr lang="ru-RU" sz="1800" b="0" i="0" dirty="0">
                <a:solidFill>
                  <a:srgbClr val="000000"/>
                </a:solidFill>
                <a:effectLst/>
                <a:latin typeface="Times New Roman" panose="02020603050405020304" pitchFamily="18" charset="0"/>
                <a:cs typeface="Times New Roman" panose="02020603050405020304" pitchFamily="18" charset="0"/>
              </a:rPr>
              <a:t>Новым качеством познавательного развития детей дошкольного возраста является </a:t>
            </a:r>
            <a:r>
              <a:rPr lang="ru-RU" sz="2000" b="1" i="0" dirty="0">
                <a:solidFill>
                  <a:srgbClr val="8E44AD"/>
                </a:solidFill>
                <a:effectLst/>
                <a:latin typeface="Times New Roman" panose="02020603050405020304" pitchFamily="18" charset="0"/>
                <a:cs typeface="Times New Roman" panose="02020603050405020304" pitchFamily="18" charset="0"/>
              </a:rPr>
              <a:t>познавательный интерес</a:t>
            </a:r>
            <a:r>
              <a:rPr lang="ru-RU" sz="1800" b="0" i="0" dirty="0">
                <a:solidFill>
                  <a:srgbClr val="8E44AD"/>
                </a:solidFill>
                <a:effectLst/>
                <a:latin typeface="Times New Roman" panose="02020603050405020304" pitchFamily="18" charset="0"/>
                <a:cs typeface="Times New Roman" panose="02020603050405020304" pitchFamily="18" charset="0"/>
              </a:rPr>
              <a:t>,</a:t>
            </a:r>
            <a:r>
              <a:rPr lang="ru-RU" sz="1800" b="0" i="0" dirty="0">
                <a:solidFill>
                  <a:srgbClr val="000000"/>
                </a:solidFill>
                <a:effectLst/>
                <a:latin typeface="Times New Roman" panose="02020603050405020304" pitchFamily="18" charset="0"/>
                <a:cs typeface="Times New Roman" panose="02020603050405020304" pitchFamily="18" charset="0"/>
              </a:rPr>
              <a:t> характеризующийся повышенной устойчивостью, ясной избирательной нацеленностью на познаваемый предмет, ценной мотивацией, в которой главное место занимают познавательные мотивы; познавательный интерес содействует проникновению дошкольника в сущностные отношения, связи, закономерности освоения действительности. </a:t>
            </a:r>
            <a:endParaRPr lang="ru-RU"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92DCE10-B929-4709-B3EB-C92CB5D8E739}"/>
              </a:ext>
            </a:extLst>
          </p:cNvPr>
          <p:cNvSpPr txBox="1"/>
          <p:nvPr/>
        </p:nvSpPr>
        <p:spPr>
          <a:xfrm>
            <a:off x="207065" y="2513989"/>
            <a:ext cx="11610561" cy="1292662"/>
          </a:xfrm>
          <a:prstGeom prst="rect">
            <a:avLst/>
          </a:prstGeom>
          <a:noFill/>
        </p:spPr>
        <p:txBody>
          <a:bodyPr wrap="square">
            <a:spAutoFit/>
          </a:bodyPr>
          <a:lstStyle/>
          <a:p>
            <a:r>
              <a:rPr lang="ru-RU" sz="1800" b="0" i="0" dirty="0">
                <a:solidFill>
                  <a:srgbClr val="000000"/>
                </a:solidFill>
                <a:effectLst/>
                <a:latin typeface="Times New Roman" panose="02020603050405020304" pitchFamily="18" charset="0"/>
                <a:cs typeface="Times New Roman" panose="02020603050405020304" pitchFamily="18" charset="0"/>
              </a:rPr>
              <a:t>К высокому уровню познавательного развития детей дошкольного возраста мы относим </a:t>
            </a:r>
            <a:r>
              <a:rPr lang="ru-RU" sz="2000" b="1" i="0" dirty="0">
                <a:solidFill>
                  <a:srgbClr val="8E44AD"/>
                </a:solidFill>
                <a:effectLst/>
                <a:latin typeface="Times New Roman" panose="02020603050405020304" pitchFamily="18" charset="0"/>
                <a:cs typeface="Times New Roman" panose="02020603050405020304" pitchFamily="18" charset="0"/>
              </a:rPr>
              <a:t>познавательную активность</a:t>
            </a:r>
            <a:r>
              <a:rPr lang="ru-RU" sz="1800" b="0" i="0" dirty="0">
                <a:solidFill>
                  <a:srgbClr val="8E44AD"/>
                </a:solidFill>
                <a:effectLst/>
                <a:latin typeface="Times New Roman" panose="02020603050405020304" pitchFamily="18" charset="0"/>
                <a:cs typeface="Times New Roman" panose="02020603050405020304" pitchFamily="18" charset="0"/>
              </a:rPr>
              <a:t>,</a:t>
            </a:r>
            <a:r>
              <a:rPr lang="ru-RU" sz="1800" b="0" i="0" dirty="0">
                <a:solidFill>
                  <a:srgbClr val="000000"/>
                </a:solidFill>
                <a:effectLst/>
                <a:latin typeface="Times New Roman" panose="02020603050405020304" pitchFamily="18" charset="0"/>
                <a:cs typeface="Times New Roman" panose="02020603050405020304" pitchFamily="18" charset="0"/>
              </a:rPr>
              <a:t> основой развития которой служит целостный акт познавательной деятельности. Источником познавательной активности является </a:t>
            </a:r>
            <a:r>
              <a:rPr lang="ru-RU" sz="2000" b="1" i="0" dirty="0">
                <a:solidFill>
                  <a:srgbClr val="8E44AD"/>
                </a:solidFill>
                <a:effectLst/>
                <a:latin typeface="Times New Roman" panose="02020603050405020304" pitchFamily="18" charset="0"/>
                <a:cs typeface="Times New Roman" panose="02020603050405020304" pitchFamily="18" charset="0"/>
              </a:rPr>
              <a:t>познавательная потребность</a:t>
            </a:r>
            <a:r>
              <a:rPr lang="ru-RU" sz="1800" b="0" i="0" dirty="0">
                <a:solidFill>
                  <a:srgbClr val="000000"/>
                </a:solidFill>
                <a:effectLst/>
                <a:latin typeface="Times New Roman" panose="02020603050405020304" pitchFamily="18" charset="0"/>
                <a:cs typeface="Times New Roman" panose="02020603050405020304" pitchFamily="18" charset="0"/>
              </a:rPr>
              <a:t>, и процесс удовлетворения этой потребности осуществляется как поиск, направляемый на выявление, открытие неизвестного и его усвоение.</a:t>
            </a:r>
            <a:endParaRPr lang="ru-RU"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2F16851D-5E8E-4866-AE10-9F3C87180035}"/>
              </a:ext>
            </a:extLst>
          </p:cNvPr>
          <p:cNvSpPr txBox="1"/>
          <p:nvPr/>
        </p:nvSpPr>
        <p:spPr>
          <a:xfrm>
            <a:off x="207065" y="4504996"/>
            <a:ext cx="11322326" cy="954107"/>
          </a:xfrm>
          <a:prstGeom prst="rect">
            <a:avLst/>
          </a:prstGeom>
          <a:noFill/>
        </p:spPr>
        <p:txBody>
          <a:bodyPr wrap="square">
            <a:spAutoFit/>
          </a:bodyPr>
          <a:lstStyle/>
          <a:p>
            <a:r>
              <a:rPr lang="ru-RU" sz="1800" b="0" i="0" dirty="0">
                <a:solidFill>
                  <a:srgbClr val="000000"/>
                </a:solidFill>
                <a:effectLst/>
                <a:latin typeface="Times New Roman" panose="02020603050405020304" pitchFamily="18" charset="0"/>
                <a:cs typeface="Times New Roman" panose="02020603050405020304" pitchFamily="18" charset="0"/>
              </a:rPr>
              <a:t>В работе с дошкольниками используются </a:t>
            </a:r>
            <a:r>
              <a:rPr lang="ru-RU" sz="2000" b="1" i="0" dirty="0">
                <a:solidFill>
                  <a:srgbClr val="8E44AD"/>
                </a:solidFill>
                <a:effectLst/>
                <a:latin typeface="Times New Roman" panose="02020603050405020304" pitchFamily="18" charset="0"/>
                <a:cs typeface="Times New Roman" panose="02020603050405020304" pitchFamily="18" charset="0"/>
              </a:rPr>
              <a:t>познавательные задачи</a:t>
            </a:r>
            <a:r>
              <a:rPr lang="ru-RU" sz="2000" b="1" i="0" dirty="0">
                <a:solidFill>
                  <a:srgbClr val="000000"/>
                </a:solidFill>
                <a:effectLst/>
                <a:latin typeface="Times New Roman" panose="02020603050405020304" pitchFamily="18" charset="0"/>
                <a:cs typeface="Times New Roman" panose="02020603050405020304" pitchFamily="18" charset="0"/>
              </a:rPr>
              <a:t>,</a:t>
            </a:r>
            <a:r>
              <a:rPr lang="ru-RU" b="0" i="0" dirty="0">
                <a:solidFill>
                  <a:srgbClr val="111111"/>
                </a:solidFill>
                <a:effectLst/>
                <a:latin typeface="Times New Roman" panose="02020603050405020304" pitchFamily="18" charset="0"/>
                <a:cs typeface="Times New Roman" panose="02020603050405020304" pitchFamily="18" charset="0"/>
              </a:rPr>
              <a:t> </a:t>
            </a:r>
            <a:r>
              <a:rPr lang="ru-RU" sz="1800" b="0" i="0" dirty="0">
                <a:solidFill>
                  <a:srgbClr val="000000"/>
                </a:solidFill>
                <a:effectLst/>
                <a:latin typeface="Times New Roman" panose="02020603050405020304" pitchFamily="18" charset="0"/>
                <a:cs typeface="Times New Roman" panose="02020603050405020304" pitchFamily="18" charset="0"/>
              </a:rPr>
              <a:t>под которыми понимаются учебные задания, предполагающие наличие поисковых знаний, способов (умений) и стимуляцию активного использования в обучении связей, отношений, доказательств.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4590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180E32E-5FA9-46E0-BA05-E8B85E2DC1BF}"/>
              </a:ext>
            </a:extLst>
          </p:cNvPr>
          <p:cNvSpPr>
            <a:spLocks noGrp="1"/>
          </p:cNvSpPr>
          <p:nvPr>
            <p:ph type="title"/>
          </p:nvPr>
        </p:nvSpPr>
        <p:spPr>
          <a:xfrm>
            <a:off x="259891" y="549965"/>
            <a:ext cx="11090596" cy="1320800"/>
          </a:xfrm>
        </p:spPr>
        <p:txBody>
          <a:bodyPr/>
          <a:lstStyle/>
          <a:p>
            <a:r>
              <a:rPr lang="ru-RU" b="0" i="0" dirty="0">
                <a:solidFill>
                  <a:srgbClr val="000000"/>
                </a:solidFill>
                <a:effectLst/>
                <a:latin typeface="Times New Roman" panose="02020603050405020304" pitchFamily="18" charset="0"/>
                <a:cs typeface="Times New Roman" panose="02020603050405020304" pitchFamily="18" charset="0"/>
              </a:rPr>
              <a:t>Примерами познавательных задач могут быть следующие:</a:t>
            </a:r>
            <a:endParaRPr lang="ru-RU"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33FA072-E749-4683-9D52-E53B97AD13A6}"/>
              </a:ext>
            </a:extLst>
          </p:cNvPr>
          <p:cNvSpPr txBox="1"/>
          <p:nvPr/>
        </p:nvSpPr>
        <p:spPr>
          <a:xfrm>
            <a:off x="259891" y="1950278"/>
            <a:ext cx="10575235" cy="3477875"/>
          </a:xfrm>
          <a:prstGeom prst="rect">
            <a:avLst/>
          </a:prstGeom>
          <a:noFill/>
        </p:spPr>
        <p:txBody>
          <a:bodyPr wrap="square">
            <a:spAutoFit/>
          </a:bodyPr>
          <a:lstStyle/>
          <a:p>
            <a:pPr algn="just">
              <a:spcAft>
                <a:spcPts val="0"/>
              </a:spcAft>
            </a:pPr>
            <a:r>
              <a:rPr lang="ru-RU" sz="2000" b="1" i="0" dirty="0">
                <a:solidFill>
                  <a:srgbClr val="8E44AD"/>
                </a:solidFill>
                <a:effectLst/>
                <a:latin typeface="Times New Roman" panose="02020603050405020304" pitchFamily="18" charset="0"/>
                <a:cs typeface="Times New Roman" panose="02020603050405020304" pitchFamily="18" charset="0"/>
              </a:rPr>
              <a:t>Неживая природа</a:t>
            </a:r>
            <a:r>
              <a:rPr lang="ru-RU" sz="2000" b="0" i="0" dirty="0">
                <a:solidFill>
                  <a:srgbClr val="8E44AD"/>
                </a:solidFill>
                <a:effectLst/>
                <a:latin typeface="Times New Roman" panose="02020603050405020304" pitchFamily="18" charset="0"/>
                <a:cs typeface="Times New Roman" panose="02020603050405020304" pitchFamily="18" charset="0"/>
              </a:rPr>
              <a:t>:</a:t>
            </a:r>
            <a:r>
              <a:rPr lang="ru-RU" sz="2000" b="0" i="0" dirty="0">
                <a:solidFill>
                  <a:srgbClr val="000000"/>
                </a:solidFill>
                <a:effectLst/>
                <a:latin typeface="Times New Roman" panose="02020603050405020304" pitchFamily="18" charset="0"/>
                <a:cs typeface="Times New Roman" panose="02020603050405020304" pitchFamily="18" charset="0"/>
              </a:rPr>
              <a:t> почему качаются ветви деревьев? Почему на земле лужи? Почему замёрзла вода на улице? Почему снег тает в помещении? Почему снег бывает липким? Почему летом и весной идёт дождь, а зимой снег? Почему весной почва к полудню оттаивает, а к вечеру замерзает? и т.д.</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1" i="0" dirty="0">
                <a:solidFill>
                  <a:srgbClr val="8E44AD"/>
                </a:solidFill>
                <a:effectLst/>
                <a:latin typeface="Times New Roman" panose="02020603050405020304" pitchFamily="18" charset="0"/>
                <a:cs typeface="Times New Roman" panose="02020603050405020304" pitchFamily="18" charset="0"/>
              </a:rPr>
              <a:t>Живая природа</a:t>
            </a:r>
            <a:r>
              <a:rPr lang="ru-RU" sz="2000" b="0" i="0" dirty="0">
                <a:solidFill>
                  <a:srgbClr val="8E44AD"/>
                </a:solidFill>
                <a:effectLst/>
                <a:latin typeface="Times New Roman" panose="02020603050405020304" pitchFamily="18" charset="0"/>
                <a:cs typeface="Times New Roman" panose="02020603050405020304" pitchFamily="18" charset="0"/>
              </a:rPr>
              <a:t>:</a:t>
            </a:r>
            <a:r>
              <a:rPr lang="ru-RU" sz="2000" b="0" i="0" dirty="0">
                <a:solidFill>
                  <a:srgbClr val="000000"/>
                </a:solidFill>
                <a:effectLst/>
                <a:latin typeface="Times New Roman" panose="02020603050405020304" pitchFamily="18" charset="0"/>
                <a:cs typeface="Times New Roman" panose="02020603050405020304" pitchFamily="18" charset="0"/>
              </a:rPr>
              <a:t> могут ли растения расти без света (влаги, тепла)? Почему растения весной быстро растут? Почему осенью растения увядают, желтеют, теряют листья? Почему кактус поливают редко, а бальзамин часто? Почему рыба плавает? и т.д. После принятия детьми познавательной задачи под руководством воспитателя осуществляется её анализ: выявление известного и неизвестного. В результате анализа дети выдвигают предположения о возможном течении явления природы и его причинах. Их предположения бывают правильными и ошибочными, часто противоречивыми.</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7913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CCE606-356D-45D0-B01B-EE59E668A918}"/>
              </a:ext>
            </a:extLst>
          </p:cNvPr>
          <p:cNvSpPr>
            <a:spLocks noGrp="1"/>
          </p:cNvSpPr>
          <p:nvPr>
            <p:ph type="title"/>
          </p:nvPr>
        </p:nvSpPr>
        <p:spPr/>
        <p:txBody>
          <a:bodyPr/>
          <a:lstStyle/>
          <a:p>
            <a:endParaRPr lang="ru-RU"/>
          </a:p>
        </p:txBody>
      </p:sp>
      <p:sp>
        <p:nvSpPr>
          <p:cNvPr id="4" name="TextBox 3">
            <a:extLst>
              <a:ext uri="{FF2B5EF4-FFF2-40B4-BE49-F238E27FC236}">
                <a16:creationId xmlns:a16="http://schemas.microsoft.com/office/drawing/2014/main" id="{76271C56-E6C5-4B7F-B28E-51B85EA0AC55}"/>
              </a:ext>
            </a:extLst>
          </p:cNvPr>
          <p:cNvSpPr txBox="1"/>
          <p:nvPr/>
        </p:nvSpPr>
        <p:spPr>
          <a:xfrm>
            <a:off x="198783" y="304034"/>
            <a:ext cx="11439939" cy="2246769"/>
          </a:xfrm>
          <a:prstGeom prst="rect">
            <a:avLst/>
          </a:prstGeom>
          <a:noFill/>
        </p:spPr>
        <p:txBody>
          <a:bodyPr wrap="square">
            <a:spAutoFit/>
          </a:bodyPr>
          <a:lstStyle/>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Актуальным методом познавательного развития детей дошкольного возраста является </a:t>
            </a:r>
            <a:r>
              <a:rPr lang="ru-RU" sz="2000" b="1" i="0" dirty="0">
                <a:solidFill>
                  <a:srgbClr val="8E44AD"/>
                </a:solidFill>
                <a:effectLst/>
                <a:latin typeface="Times New Roman" panose="02020603050405020304" pitchFamily="18" charset="0"/>
                <a:cs typeface="Times New Roman" panose="02020603050405020304" pitchFamily="18" charset="0"/>
              </a:rPr>
              <a:t>экспериментирование</a:t>
            </a:r>
            <a:r>
              <a:rPr lang="ru-RU" sz="2000" b="1" i="0" dirty="0">
                <a:solidFill>
                  <a:srgbClr val="000000"/>
                </a:solidFill>
                <a:effectLst/>
                <a:latin typeface="Times New Roman" panose="02020603050405020304" pitchFamily="18" charset="0"/>
                <a:cs typeface="Times New Roman" panose="02020603050405020304" pitchFamily="18" charset="0"/>
              </a:rPr>
              <a:t>,</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которое рассматривается как практическая деятельность поискового характера, направленная на познание свойств, качеств предметов и материалов, связей и зависимостей явлений.</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В экспериментировании дошкольник выступает в роли исследователя, который самостоятельно и активно познаёт окружающий мир, используя разнообразные формы воздействия на него. В процессе экспериментирования ребёнок осваивает позицию субъекта познания и деятельности.</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96D5FF97-9DAB-4A8E-97CC-D0945DFDE9E5}"/>
              </a:ext>
            </a:extLst>
          </p:cNvPr>
          <p:cNvPicPr>
            <a:picLocks noChangeAspect="1"/>
          </p:cNvPicPr>
          <p:nvPr/>
        </p:nvPicPr>
        <p:blipFill>
          <a:blip r:embed="rId2"/>
          <a:stretch>
            <a:fillRect/>
          </a:stretch>
        </p:blipFill>
        <p:spPr>
          <a:xfrm>
            <a:off x="1729409" y="2659070"/>
            <a:ext cx="6924260" cy="38948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69282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D999B7-B698-44AB-B510-8BE754DFEF55}"/>
              </a:ext>
            </a:extLst>
          </p:cNvPr>
          <p:cNvSpPr>
            <a:spLocks noGrp="1"/>
          </p:cNvSpPr>
          <p:nvPr>
            <p:ph type="title"/>
          </p:nvPr>
        </p:nvSpPr>
        <p:spPr/>
        <p:txBody>
          <a:bodyPr/>
          <a:lstStyle/>
          <a:p>
            <a:endParaRPr lang="ru-RU"/>
          </a:p>
        </p:txBody>
      </p:sp>
      <p:sp>
        <p:nvSpPr>
          <p:cNvPr id="4" name="TextBox 3">
            <a:extLst>
              <a:ext uri="{FF2B5EF4-FFF2-40B4-BE49-F238E27FC236}">
                <a16:creationId xmlns:a16="http://schemas.microsoft.com/office/drawing/2014/main" id="{0752C273-A3D7-4E09-BA2B-775006F5F27C}"/>
              </a:ext>
            </a:extLst>
          </p:cNvPr>
          <p:cNvSpPr txBox="1"/>
          <p:nvPr/>
        </p:nvSpPr>
        <p:spPr>
          <a:xfrm>
            <a:off x="347870" y="310732"/>
            <a:ext cx="11166796" cy="1323439"/>
          </a:xfrm>
          <a:prstGeom prst="rect">
            <a:avLst/>
          </a:prstGeom>
          <a:noFill/>
        </p:spPr>
        <p:txBody>
          <a:bodyPr wrap="square">
            <a:spAutoFit/>
          </a:bodyPr>
          <a:lstStyle/>
          <a:p>
            <a:r>
              <a:rPr lang="ru-RU" sz="2000" b="0" i="0" dirty="0">
                <a:solidFill>
                  <a:srgbClr val="000000"/>
                </a:solidFill>
                <a:effectLst/>
                <a:latin typeface="Times New Roman" panose="02020603050405020304" pitchFamily="18" charset="0"/>
                <a:cs typeface="Times New Roman" panose="02020603050405020304" pitchFamily="18" charset="0"/>
              </a:rPr>
              <a:t>К эффективным методам познавательного развития дошкольников относится </a:t>
            </a:r>
            <a:r>
              <a:rPr lang="ru-RU" sz="2000" b="1" i="0" dirty="0">
                <a:solidFill>
                  <a:srgbClr val="8E44AD"/>
                </a:solidFill>
                <a:effectLst/>
                <a:latin typeface="Times New Roman" panose="02020603050405020304" pitchFamily="18" charset="0"/>
                <a:cs typeface="Times New Roman" panose="02020603050405020304" pitchFamily="18" charset="0"/>
              </a:rPr>
              <a:t>проектная</a:t>
            </a:r>
            <a:r>
              <a:rPr lang="ru-RU" sz="2000" b="0" i="0" dirty="0">
                <a:solidFill>
                  <a:srgbClr val="8E44AD"/>
                </a:solidFill>
                <a:effectLst/>
                <a:latin typeface="Times New Roman" panose="02020603050405020304" pitchFamily="18" charset="0"/>
                <a:cs typeface="Times New Roman" panose="02020603050405020304" pitchFamily="18" charset="0"/>
              </a:rPr>
              <a:t> </a:t>
            </a:r>
            <a:r>
              <a:rPr lang="ru-RU" sz="2000" b="1" i="0" dirty="0">
                <a:solidFill>
                  <a:srgbClr val="8E44AD"/>
                </a:solidFill>
                <a:effectLst/>
                <a:latin typeface="Times New Roman" panose="02020603050405020304" pitchFamily="18" charset="0"/>
                <a:cs typeface="Times New Roman" panose="02020603050405020304" pitchFamily="18" charset="0"/>
              </a:rPr>
              <a:t>деятельность</a:t>
            </a:r>
            <a:r>
              <a:rPr lang="ru-RU" sz="2000" b="0" i="0" dirty="0">
                <a:solidFill>
                  <a:srgbClr val="8E44AD"/>
                </a:solidFill>
                <a:effectLst/>
                <a:latin typeface="Times New Roman" panose="02020603050405020304" pitchFamily="18" charset="0"/>
                <a:cs typeface="Times New Roman" panose="02020603050405020304" pitchFamily="18" charset="0"/>
              </a:rPr>
              <a:t>,</a:t>
            </a:r>
            <a:r>
              <a:rPr lang="ru-RU" sz="2000" b="0" i="0" dirty="0">
                <a:solidFill>
                  <a:srgbClr val="000000"/>
                </a:solidFill>
                <a:effectLst/>
                <a:latin typeface="Times New Roman" panose="02020603050405020304" pitchFamily="18" charset="0"/>
                <a:cs typeface="Times New Roman" panose="02020603050405020304" pitchFamily="18" charset="0"/>
              </a:rPr>
              <a:t> обеспечивающая развитие познавательных интересов детей, умений самостоятельно конструировать свои знания и ориентироваться в информационном пространстве, развитие критического мышления.</a:t>
            </a:r>
            <a:endParaRPr lang="ru-RU" sz="20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517B8F8E-DCA1-4A09-9426-B035B6E4C98C}"/>
              </a:ext>
            </a:extLst>
          </p:cNvPr>
          <p:cNvSpPr txBox="1"/>
          <p:nvPr/>
        </p:nvSpPr>
        <p:spPr>
          <a:xfrm>
            <a:off x="347870" y="1930400"/>
            <a:ext cx="11300791" cy="2246769"/>
          </a:xfrm>
          <a:prstGeom prst="rect">
            <a:avLst/>
          </a:prstGeom>
          <a:noFill/>
        </p:spPr>
        <p:txBody>
          <a:bodyPr wrap="square">
            <a:spAutoFit/>
          </a:bodyPr>
          <a:lstStyle/>
          <a:p>
            <a:pPr algn="just">
              <a:spcAft>
                <a:spcPts val="0"/>
              </a:spcAft>
            </a:pPr>
            <a:r>
              <a:rPr lang="ru-RU" sz="2000" b="1" i="0" u="sng" dirty="0">
                <a:solidFill>
                  <a:srgbClr val="000000"/>
                </a:solidFill>
                <a:effectLst/>
                <a:latin typeface="Times New Roman" panose="02020603050405020304" pitchFamily="18" charset="0"/>
                <a:cs typeface="Times New Roman" panose="02020603050405020304" pitchFamily="18" charset="0"/>
              </a:rPr>
              <a:t>В практике современных дошкольных организаций используются следующие типы проектов</a:t>
            </a:r>
            <a:r>
              <a:rPr lang="ru-RU" sz="2000" b="0" i="0" u="sng" dirty="0">
                <a:solidFill>
                  <a:srgbClr val="000000"/>
                </a:solidFill>
                <a:effectLst/>
                <a:latin typeface="Times New Roman" panose="02020603050405020304" pitchFamily="18" charset="0"/>
                <a:cs typeface="Times New Roman" panose="02020603050405020304" pitchFamily="18" charset="0"/>
              </a:rPr>
              <a:t>:</a:t>
            </a:r>
          </a:p>
          <a:p>
            <a:pPr algn="just">
              <a:spcAft>
                <a:spcPts val="0"/>
              </a:spcAft>
            </a:pPr>
            <a:endParaRPr lang="ru-RU" sz="2000" b="0" i="0" u="sng"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a:t>
            </a:r>
            <a:r>
              <a:rPr lang="ru-RU" sz="2000" b="1" i="0" dirty="0">
                <a:solidFill>
                  <a:srgbClr val="3300CC"/>
                </a:solidFill>
                <a:effectLst/>
                <a:latin typeface="Times New Roman" panose="02020603050405020304" pitchFamily="18" charset="0"/>
                <a:cs typeface="Times New Roman" panose="02020603050405020304" pitchFamily="18" charset="0"/>
              </a:rPr>
              <a:t>Исследовательские проекты</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(они требуют хорошо продуманной структуры, полностью подчинены логике исследования, предполагают выдвижение предположения решения обозначенной проблемы, разработку путей ее решения, в том числе экспериментальных, опытных. Дети экспериментируют, проводят опыты, обсуждают полученные результаты, делают выводы, оформляют результаты исследования);</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4D206DB-8941-4AAC-BEA9-661ACEFCC3DD}"/>
              </a:ext>
            </a:extLst>
          </p:cNvPr>
          <p:cNvSpPr txBox="1"/>
          <p:nvPr/>
        </p:nvSpPr>
        <p:spPr>
          <a:xfrm>
            <a:off x="347869" y="4217075"/>
            <a:ext cx="11300791" cy="1631216"/>
          </a:xfrm>
          <a:prstGeom prst="rect">
            <a:avLst/>
          </a:prstGeom>
          <a:noFill/>
        </p:spPr>
        <p:txBody>
          <a:bodyPr wrap="square">
            <a:spAutoFit/>
          </a:bodyPr>
          <a:lstStyle/>
          <a:p>
            <a:r>
              <a:rPr lang="ru-RU" sz="2000" b="1" i="0" dirty="0">
                <a:solidFill>
                  <a:srgbClr val="3300CC"/>
                </a:solidFill>
                <a:effectLst/>
                <a:latin typeface="Times New Roman" panose="02020603050405020304" pitchFamily="18" charset="0"/>
                <a:cs typeface="Times New Roman" panose="02020603050405020304" pitchFamily="18" charset="0"/>
              </a:rPr>
              <a:t>Творческие проекты</a:t>
            </a:r>
            <a:r>
              <a:rPr lang="ru-RU" sz="2000" b="0" i="0" dirty="0">
                <a:solidFill>
                  <a:srgbClr val="3300CC"/>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(как правило, данные типы проектов не имеют детально проработанной структуры совместной деятельности участников, она только намечается и далее развивается, подчиняясь жанру конечного результата, который может быть оформлен как сценарий видеофильма, драматизации, программы праздника, альбома. Представление же результатов может проходить в форме праздника, видеофильма, драматизации, спортивной игры, развлечения);</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157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9CD147-F8EB-4C11-880A-E4D8896537CE}"/>
              </a:ext>
            </a:extLst>
          </p:cNvPr>
          <p:cNvSpPr txBox="1"/>
          <p:nvPr/>
        </p:nvSpPr>
        <p:spPr>
          <a:xfrm>
            <a:off x="168965" y="1406031"/>
            <a:ext cx="11608904" cy="3170099"/>
          </a:xfrm>
          <a:prstGeom prst="rect">
            <a:avLst/>
          </a:prstGeom>
          <a:noFill/>
        </p:spPr>
        <p:txBody>
          <a:bodyPr wrap="square">
            <a:spAutoFit/>
          </a:bodyPr>
          <a:lstStyle/>
          <a:p>
            <a:pPr algn="just">
              <a:spcAft>
                <a:spcPts val="0"/>
              </a:spcAft>
            </a:pPr>
            <a:r>
              <a:rPr lang="ru-RU" sz="1100" b="0" i="0" dirty="0">
                <a:solidFill>
                  <a:srgbClr val="000000"/>
                </a:solidFill>
                <a:effectLst/>
                <a:latin typeface="Symbol" panose="05050102010706020507" pitchFamily="18" charset="2"/>
              </a:rPr>
              <a:t>·</a:t>
            </a:r>
            <a:r>
              <a:rPr lang="ru-RU" sz="2000" b="1" i="0" dirty="0">
                <a:solidFill>
                  <a:srgbClr val="3300CC"/>
                </a:solidFill>
                <a:effectLst/>
                <a:latin typeface="Times New Roman" panose="02020603050405020304" pitchFamily="18" charset="0"/>
                <a:cs typeface="Times New Roman" panose="02020603050405020304" pitchFamily="18" charset="0"/>
              </a:rPr>
              <a:t>Игровые (ролевые) проекты</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(структура данных проектов также только намечается и остается открытой до завершения работы. Дети принимают на себя определенные роли, обусловленные характером и содержанием проекта. Это могут быть литературные персонажи или выдуманные герои, имитирующие социальные или деловые отношения, осложняемые придуманными участниками ситуациями. </a:t>
            </a:r>
            <a:endParaRPr lang="ru-RU" sz="2000" b="0" i="0" dirty="0">
              <a:solidFill>
                <a:srgbClr val="111111"/>
              </a:solidFill>
              <a:effectLst/>
              <a:latin typeface="Times New Roman" panose="02020603050405020304" pitchFamily="18" charset="0"/>
              <a:cs typeface="Times New Roman" panose="02020603050405020304" pitchFamily="18" charset="0"/>
            </a:endParaRPr>
          </a:p>
          <a:p>
            <a:pPr algn="just">
              <a:spcAft>
                <a:spcPts val="0"/>
              </a:spcAft>
            </a:pPr>
            <a:r>
              <a:rPr lang="ru-RU" sz="2000" b="0" i="0" dirty="0">
                <a:solidFill>
                  <a:srgbClr val="000000"/>
                </a:solidFill>
                <a:effectLst/>
                <a:latin typeface="Times New Roman" panose="02020603050405020304" pitchFamily="18" charset="0"/>
                <a:cs typeface="Times New Roman" panose="02020603050405020304" pitchFamily="18" charset="0"/>
              </a:rPr>
              <a:t>·</a:t>
            </a:r>
            <a:r>
              <a:rPr lang="ru-RU" sz="2000" b="1" i="0" dirty="0">
                <a:solidFill>
                  <a:srgbClr val="3300CC"/>
                </a:solidFill>
                <a:effectLst/>
                <a:latin typeface="Times New Roman" panose="02020603050405020304" pitchFamily="18" charset="0"/>
                <a:cs typeface="Times New Roman" panose="02020603050405020304" pitchFamily="18" charset="0"/>
              </a:rPr>
              <a:t>Информационно – </a:t>
            </a:r>
            <a:r>
              <a:rPr lang="ru-RU" sz="2000" b="1" i="0" dirty="0" err="1">
                <a:solidFill>
                  <a:srgbClr val="3300CC"/>
                </a:solidFill>
                <a:effectLst/>
                <a:latin typeface="Times New Roman" panose="02020603050405020304" pitchFamily="18" charset="0"/>
                <a:cs typeface="Times New Roman" panose="02020603050405020304" pitchFamily="18" charset="0"/>
              </a:rPr>
              <a:t>практико</a:t>
            </a:r>
            <a:r>
              <a:rPr lang="ru-RU" sz="2000" b="1" i="0" dirty="0">
                <a:solidFill>
                  <a:srgbClr val="3300CC"/>
                </a:solidFill>
                <a:effectLst/>
                <a:latin typeface="Times New Roman" panose="02020603050405020304" pitchFamily="18" charset="0"/>
                <a:cs typeface="Times New Roman" panose="02020603050405020304" pitchFamily="18" charset="0"/>
              </a:rPr>
              <a:t> - ориентированные проекты</a:t>
            </a:r>
            <a:r>
              <a:rPr lang="ru-RU" sz="2000" b="0" i="0" dirty="0">
                <a:solidFill>
                  <a:srgbClr val="111111"/>
                </a:solidFill>
                <a:effectLst/>
                <a:latin typeface="Times New Roman" panose="02020603050405020304" pitchFamily="18" charset="0"/>
                <a:cs typeface="Times New Roman" panose="02020603050405020304" pitchFamily="18" charset="0"/>
              </a:rPr>
              <a:t> </a:t>
            </a:r>
            <a:r>
              <a:rPr lang="ru-RU" sz="2000" b="0" i="0" dirty="0">
                <a:solidFill>
                  <a:srgbClr val="000000"/>
                </a:solidFill>
                <a:effectLst/>
                <a:latin typeface="Times New Roman" panose="02020603050405020304" pitchFamily="18" charset="0"/>
                <a:cs typeface="Times New Roman" panose="02020603050405020304" pitchFamily="18" charset="0"/>
              </a:rPr>
              <a:t>(они изначально направлены на сбор информации о каком-то объекте, явлении; предполагается ознакомление участников проекта с этой информацией, ее анализ и обобщение фактов. Причем результат проекта обязательно ориентирован на социальные интересы самих участников. Дети собирают информацию, обсуждают её и реализуют, ориентируясь на социальные интересы; результаты оформляют в виде стендов, газет, витражей).</a:t>
            </a:r>
            <a:endParaRPr lang="ru-RU" sz="2000" b="0" i="0" dirty="0">
              <a:solidFill>
                <a:srgbClr val="11111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2403897"/>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65</TotalTime>
  <Words>1603</Words>
  <Application>Microsoft Office PowerPoint</Application>
  <PresentationFormat>Широкоэкранный</PresentationFormat>
  <Paragraphs>52</Paragraphs>
  <Slides>17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vt:lpstr>
      <vt:lpstr>inherit</vt:lpstr>
      <vt:lpstr>Symbol</vt:lpstr>
      <vt:lpstr>Times New Roman</vt:lpstr>
      <vt:lpstr>Trebuchet MS</vt:lpstr>
      <vt:lpstr>Wingdings</vt:lpstr>
      <vt:lpstr>Wingdings 3</vt:lpstr>
      <vt:lpstr>Аспект</vt:lpstr>
      <vt:lpstr>Развитие познавательной деятельности</vt:lpstr>
      <vt:lpstr>Презентация PowerPoint</vt:lpstr>
      <vt:lpstr>Презентация PowerPoint</vt:lpstr>
      <vt:lpstr>Презентация PowerPoint</vt:lpstr>
      <vt:lpstr>Презентация PowerPoint</vt:lpstr>
      <vt:lpstr>Примерами познавательных задач могут быть следующие:</vt:lpstr>
      <vt:lpstr>Презентация PowerPoint</vt:lpstr>
      <vt:lpstr>Презентация PowerPoint</vt:lpstr>
      <vt:lpstr>Презентация PowerPoint</vt:lpstr>
      <vt:lpstr>Презентация PowerPoint</vt:lpstr>
      <vt:lpstr>Презентация PowerPoint</vt:lpstr>
      <vt:lpstr>Развитие познавательной активности младших школьников</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Развитие познавательной деятельности</dc:title>
  <dc:creator>Пользователь</dc:creator>
  <cp:lastModifiedBy>Пользователь</cp:lastModifiedBy>
  <cp:revision>1</cp:revision>
  <dcterms:created xsi:type="dcterms:W3CDTF">2022-04-11T19:41:02Z</dcterms:created>
  <dcterms:modified xsi:type="dcterms:W3CDTF">2022-04-11T20:46:32Z</dcterms:modified>
</cp:coreProperties>
</file>