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84" r="583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5467" y="133084"/>
            <a:ext cx="8873066" cy="658839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84" r="583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279984" y="1275605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 w="0"/>
              <a:solidFill>
                <a:schemeClr val="bg1"/>
              </a:solidFill>
              <a:latin typeface="+mn-lt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54613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Путешествие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литературный жанр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элементы путешествия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является необходимым, обязательным атрибутом перемещения в пространстве и времени?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Маршрут, транспортные средства, дороги;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 пейзаж, архитектура и достопримечательности городов и селений, интерьеры домов;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 люди: этнографические наблюдения, диалоги, лица, рассказы, исповеди;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 сценки;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 вкусовые ощущения.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организовать эти элементы?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 Как требует замысел автора в произведении.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 общий закон использования их?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Внешние впечатления – чувство, оценка увиденного – общечеловеческий (публицистический) вывод.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Следовательно, литературное путешествие относится к художественно-публицистическим жанрам.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отрывков из очерка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А.С. Пушкина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«Путешествие в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Арзрум»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целью выявления элементов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путешествия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1-й главы: от слов “Из Москвы поехал я...” до “...потому что неестественна”.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Маршрут – поездка к Ермилову – внешность генерала в восприятии автора: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“До Ельца дороги ужасны” до “...вершины Кавказской цепи”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Состояние дорог – пейзаж – этнографическая зарисовка калмыцкого быта – пейзаж.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2-й главы: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“Человек мой...” до “...не оставляя по себе следов...”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Пейзаж – встреча с сопровождающими тело убитого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Грибоедова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оценка этого события.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pushkin_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21729" y="2319867"/>
            <a:ext cx="4150732" cy="3403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Обобщение по занятию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можно объяснить столь частое обращение различных авторов к жанру литературного путешествия?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Универсальностью данного жанра, богатыми возможностями формы;</a:t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– возможностью непосредственного выражения своих мыслей и чувств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7042150" cy="435133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Написать сочинение о своём путешествии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46100857_21-sportishka-com-p-morskoi-transport-turizm-krasivo-foto-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29150" y="2857779"/>
            <a:ext cx="3886200" cy="228702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666110767_36-mykaleidoscope-ru-p-dobrogo-puti-otkritki-krasivo-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6429" y="1270000"/>
            <a:ext cx="7851141" cy="4906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grpSp>
        <p:nvGrpSpPr>
          <p:cNvPr id="43" name="Group 89"/>
          <p:cNvGrpSpPr>
            <a:grpSpLocks/>
          </p:cNvGrpSpPr>
          <p:nvPr/>
        </p:nvGrpSpPr>
        <p:grpSpPr bwMode="auto">
          <a:xfrm>
            <a:off x="2279593" y="1667855"/>
            <a:ext cx="6864351" cy="914401"/>
            <a:chOff x="1296" y="1056"/>
            <a:chExt cx="4324" cy="576"/>
          </a:xfrm>
        </p:grpSpPr>
        <p:sp>
          <p:nvSpPr>
            <p:cNvPr id="44" name="AutoShape 4"/>
            <p:cNvSpPr>
              <a:spLocks noChangeArrowheads="1"/>
            </p:cNvSpPr>
            <p:nvPr/>
          </p:nvSpPr>
          <p:spPr bwMode="gray">
            <a:xfrm>
              <a:off x="1510" y="122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gray">
            <a:xfrm>
              <a:off x="1776" y="1056"/>
              <a:ext cx="384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Рассказать учащимся об истории развития и особенностях этого литературного </a:t>
              </a:r>
              <a:r>
                <a:rPr lang="ru-RU" sz="2400" dirty="0" smtClean="0"/>
                <a:t>жанра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46" name="Group 84"/>
            <p:cNvGrpSpPr>
              <a:grpSpLocks/>
            </p:cNvGrpSpPr>
            <p:nvPr/>
          </p:nvGrpSpPr>
          <p:grpSpPr bwMode="auto">
            <a:xfrm>
              <a:off x="1296" y="1200"/>
              <a:ext cx="528" cy="432"/>
              <a:chOff x="1296" y="1200"/>
              <a:chExt cx="528" cy="432"/>
            </a:xfrm>
          </p:grpSpPr>
          <p:sp>
            <p:nvSpPr>
              <p:cNvPr id="48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A67A32"/>
                  </a:gs>
                  <a:gs pos="100000">
                    <a:srgbClr val="A67A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50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Text Box 11"/>
            <p:cNvSpPr txBox="1">
              <a:spLocks noChangeArrowheads="1"/>
            </p:cNvSpPr>
            <p:nvPr/>
          </p:nvSpPr>
          <p:spPr bwMode="gray">
            <a:xfrm>
              <a:off x="1440" y="121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1" name="Group 90"/>
          <p:cNvGrpSpPr>
            <a:grpSpLocks/>
          </p:cNvGrpSpPr>
          <p:nvPr/>
        </p:nvGrpSpPr>
        <p:grpSpPr bwMode="auto">
          <a:xfrm>
            <a:off x="2279593" y="2658454"/>
            <a:ext cx="7169150" cy="906463"/>
            <a:chOff x="1296" y="1680"/>
            <a:chExt cx="4516" cy="571"/>
          </a:xfrm>
        </p:grpSpPr>
        <p:sp>
          <p:nvSpPr>
            <p:cNvPr id="52" name="AutoShape 39"/>
            <p:cNvSpPr>
              <a:spLocks noChangeArrowheads="1"/>
            </p:cNvSpPr>
            <p:nvPr/>
          </p:nvSpPr>
          <p:spPr bwMode="gray">
            <a:xfrm>
              <a:off x="1510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53" name="Text Box 44"/>
            <p:cNvSpPr txBox="1">
              <a:spLocks noChangeArrowheads="1"/>
            </p:cNvSpPr>
            <p:nvPr/>
          </p:nvSpPr>
          <p:spPr bwMode="gray">
            <a:xfrm>
              <a:off x="1776" y="1728"/>
              <a:ext cx="403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Проанализировать элементы путешествия в конкретных литературных </a:t>
              </a:r>
              <a:r>
                <a:rPr lang="ru-RU" sz="2400" dirty="0" smtClean="0"/>
                <a:t>произведениях</a:t>
              </a:r>
              <a:r>
                <a:rPr lang="en-US" sz="2400" b="1" dirty="0" smtClean="0">
                  <a:solidFill>
                    <a:srgbClr val="000000"/>
                  </a:solidFill>
                </a:rPr>
                <a:t>   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54" name="Group 85"/>
            <p:cNvGrpSpPr>
              <a:grpSpLocks/>
            </p:cNvGrpSpPr>
            <p:nvPr/>
          </p:nvGrpSpPr>
          <p:grpSpPr bwMode="auto">
            <a:xfrm>
              <a:off x="1296" y="1680"/>
              <a:ext cx="528" cy="432"/>
              <a:chOff x="1296" y="1680"/>
              <a:chExt cx="528" cy="432"/>
            </a:xfrm>
          </p:grpSpPr>
          <p:sp>
            <p:nvSpPr>
              <p:cNvPr id="56" name="Oval 41"/>
              <p:cNvSpPr>
                <a:spLocks noChangeArrowheads="1"/>
              </p:cNvSpPr>
              <p:nvPr/>
            </p:nvSpPr>
            <p:spPr bwMode="gray">
              <a:xfrm rot="1758052">
                <a:off x="1310" y="1695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42"/>
              <p:cNvSpPr>
                <a:spLocks noChangeArrowheads="1"/>
              </p:cNvSpPr>
              <p:nvPr/>
            </p:nvSpPr>
            <p:spPr bwMode="gray">
              <a:xfrm rot="1758052">
                <a:off x="1296" y="1680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74A731"/>
                  </a:gs>
                  <a:gs pos="100000">
                    <a:srgbClr val="74A73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58" name="Picture 80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704"/>
                <a:ext cx="239" cy="2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5" name="Text Box 45"/>
            <p:cNvSpPr txBox="1">
              <a:spLocks noChangeArrowheads="1"/>
            </p:cNvSpPr>
            <p:nvPr/>
          </p:nvSpPr>
          <p:spPr bwMode="gray">
            <a:xfrm>
              <a:off x="1440" y="169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59" name="Group 91"/>
          <p:cNvGrpSpPr>
            <a:grpSpLocks/>
          </p:cNvGrpSpPr>
          <p:nvPr/>
        </p:nvGrpSpPr>
        <p:grpSpPr bwMode="auto">
          <a:xfrm>
            <a:off x="2279593" y="3496656"/>
            <a:ext cx="6263274" cy="906463"/>
            <a:chOff x="1296" y="2208"/>
            <a:chExt cx="2928" cy="571"/>
          </a:xfrm>
        </p:grpSpPr>
        <p:sp>
          <p:nvSpPr>
            <p:cNvPr id="60" name="AutoShape 47"/>
            <p:cNvSpPr>
              <a:spLocks noChangeArrowheads="1"/>
            </p:cNvSpPr>
            <p:nvPr/>
          </p:nvSpPr>
          <p:spPr bwMode="gray">
            <a:xfrm>
              <a:off x="1510" y="2237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61" name="Text Box 52"/>
            <p:cNvSpPr txBox="1">
              <a:spLocks noChangeArrowheads="1"/>
            </p:cNvSpPr>
            <p:nvPr/>
          </p:nvSpPr>
          <p:spPr bwMode="gray">
            <a:xfrm>
              <a:off x="1776" y="2256"/>
              <a:ext cx="216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dirty="0" smtClean="0"/>
                <a:t>Определить требования к школьному </a:t>
              </a:r>
              <a:r>
                <a:rPr lang="ru-RU" sz="2400" dirty="0" smtClean="0"/>
                <a:t>сочинению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62" name="Group 86"/>
            <p:cNvGrpSpPr>
              <a:grpSpLocks/>
            </p:cNvGrpSpPr>
            <p:nvPr/>
          </p:nvGrpSpPr>
          <p:grpSpPr bwMode="auto">
            <a:xfrm>
              <a:off x="1296" y="2208"/>
              <a:ext cx="528" cy="432"/>
              <a:chOff x="1296" y="2208"/>
              <a:chExt cx="528" cy="432"/>
            </a:xfrm>
          </p:grpSpPr>
          <p:sp>
            <p:nvSpPr>
              <p:cNvPr id="64" name="Oval 49"/>
              <p:cNvSpPr>
                <a:spLocks noChangeArrowheads="1"/>
              </p:cNvSpPr>
              <p:nvPr/>
            </p:nvSpPr>
            <p:spPr bwMode="gray">
              <a:xfrm rot="1758052">
                <a:off x="1310" y="2223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50"/>
              <p:cNvSpPr>
                <a:spLocks noChangeArrowheads="1"/>
              </p:cNvSpPr>
              <p:nvPr/>
            </p:nvSpPr>
            <p:spPr bwMode="gray">
              <a:xfrm rot="1758052">
                <a:off x="1296" y="2208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A67A32"/>
                  </a:gs>
                  <a:gs pos="100000">
                    <a:srgbClr val="A67A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6" name="Picture 81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2232"/>
                <a:ext cx="239" cy="2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3" name="Text Box 53"/>
            <p:cNvSpPr txBox="1">
              <a:spLocks noChangeArrowheads="1"/>
            </p:cNvSpPr>
            <p:nvPr/>
          </p:nvSpPr>
          <p:spPr bwMode="gray">
            <a:xfrm>
              <a:off x="1440" y="2226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67" name="Group 93"/>
          <p:cNvGrpSpPr>
            <a:grpSpLocks/>
          </p:cNvGrpSpPr>
          <p:nvPr/>
        </p:nvGrpSpPr>
        <p:grpSpPr bwMode="auto">
          <a:xfrm>
            <a:off x="2355793" y="5201633"/>
            <a:ext cx="4114800" cy="579438"/>
            <a:chOff x="1344" y="3282"/>
            <a:chExt cx="2592" cy="365"/>
          </a:xfrm>
        </p:grpSpPr>
        <p:sp>
          <p:nvSpPr>
            <p:cNvPr id="69" name="Text Box 76"/>
            <p:cNvSpPr txBox="1">
              <a:spLocks noChangeArrowheads="1"/>
            </p:cNvSpPr>
            <p:nvPr/>
          </p:nvSpPr>
          <p:spPr bwMode="gray">
            <a:xfrm>
              <a:off x="1776" y="3312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74" name="Picture 83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288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Text Box 77"/>
            <p:cNvSpPr txBox="1">
              <a:spLocks noChangeArrowheads="1"/>
            </p:cNvSpPr>
            <p:nvPr/>
          </p:nvSpPr>
          <p:spPr bwMode="gray">
            <a:xfrm>
              <a:off x="1440" y="3282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054564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i="1" dirty="0" smtClean="0"/>
              <a:t>Есть два разряда путешествий:</a:t>
            </a:r>
            <a:br>
              <a:rPr lang="ru-RU" i="1" dirty="0" smtClean="0"/>
            </a:br>
            <a:r>
              <a:rPr lang="ru-RU" i="1" dirty="0" smtClean="0"/>
              <a:t>Один – пускаться с места вдаль,</a:t>
            </a:r>
            <a:br>
              <a:rPr lang="ru-RU" i="1" dirty="0" smtClean="0"/>
            </a:br>
            <a:r>
              <a:rPr lang="ru-RU" i="1" dirty="0" smtClean="0"/>
              <a:t>Другой – сидеть себе на месте,</a:t>
            </a:r>
            <a:br>
              <a:rPr lang="ru-RU" i="1" dirty="0" smtClean="0"/>
            </a:br>
            <a:r>
              <a:rPr lang="ru-RU" i="1" dirty="0" smtClean="0"/>
              <a:t>Листать обратно календарь.</a:t>
            </a:r>
            <a:br>
              <a:rPr lang="ru-RU" i="1" dirty="0" smtClean="0"/>
            </a:br>
            <a:r>
              <a:rPr lang="ru-RU" i="1" dirty="0" smtClean="0"/>
              <a:t>                           А.Т. Твардовский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Определение жанра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Путешествие – литературный жанр, в основе которого </a:t>
            </a:r>
            <a:r>
              <a:rPr lang="ru-RU" b="1" dirty="0" smtClean="0"/>
              <a:t>описание странствий героя</a:t>
            </a:r>
            <a:r>
              <a:rPr lang="ru-RU" dirty="0" smtClean="0"/>
              <a:t>. Это могут быть сведения об увиденных путешественником странах, народах в форме путевых дневников, заметок, очерков и так далее.</a:t>
            </a:r>
          </a:p>
          <a:p>
            <a:r>
              <a:rPr lang="ru-RU" dirty="0" smtClean="0"/>
              <a:t>Основная задача таких произведений прежде всего познавательная, но автор может ставить философские, публицистические, психологические и другие задачи. Это могут быть также повествования о вымышленных, воображаемых странствиях (утопия, фантастика).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История жанра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Корни жанра в мифологии и фольклоре, где странствие героя становится для него испытанием.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Миф (фольклор) – тотем (герой) – странствие (испытание).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Исторические вехи развития – два плана.</a:t>
            </a:r>
          </a:p>
          <a:p>
            <a:endParaRPr lang="ru-RU" dirty="0"/>
          </a:p>
        </p:txBody>
      </p:sp>
      <p:pic>
        <p:nvPicPr>
          <p:cNvPr id="6" name="Содержимое 5" descr="291b296d-8830-4e4e-925e-28bfb3ec26d6-argo-and-argonaut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29150" y="3249962"/>
            <a:ext cx="3886200" cy="150266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389467"/>
            <a:ext cx="3886200" cy="57874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а)</a:t>
            </a:r>
            <a:r>
              <a:rPr lang="ru-RU" b="1" dirty="0" smtClean="0"/>
              <a:t> Внешний план</a:t>
            </a:r>
            <a:r>
              <a:rPr lang="ru-RU" dirty="0" smtClean="0"/>
              <a:t>. Странствующий </a:t>
            </a:r>
            <a:r>
              <a:rPr lang="ru-RU" b="1" dirty="0" smtClean="0"/>
              <a:t>герой</a:t>
            </a:r>
            <a:r>
              <a:rPr lang="ru-RU" dirty="0" smtClean="0"/>
              <a:t> активно </a:t>
            </a:r>
            <a:r>
              <a:rPr lang="ru-RU" b="1" dirty="0" smtClean="0"/>
              <a:t>перемещается</a:t>
            </a:r>
            <a:r>
              <a:rPr lang="ru-RU" dirty="0" smtClean="0"/>
              <a:t> в пространстве как </a:t>
            </a:r>
            <a:r>
              <a:rPr lang="ru-RU" b="1" dirty="0" smtClean="0"/>
              <a:t>наблюдатель чужого мира</a:t>
            </a:r>
            <a:r>
              <a:rPr lang="ru-RU" dirty="0" smtClean="0"/>
              <a:t>, о котором он (потом) </a:t>
            </a:r>
            <a:r>
              <a:rPr lang="ru-RU" b="1" dirty="0" smtClean="0"/>
              <a:t>рассказывает</a:t>
            </a:r>
            <a:r>
              <a:rPr lang="ru-RU" dirty="0" smtClean="0"/>
              <a:t> читателям (слушателям):</a:t>
            </a:r>
            <a:br>
              <a:rPr lang="ru-RU" dirty="0" smtClean="0"/>
            </a:br>
            <a:r>
              <a:rPr lang="ru-RU" dirty="0" smtClean="0"/>
              <a:t>– Марко Поло, сын венецианского купца. «Книга о разнообразии мира» (</a:t>
            </a:r>
            <a:r>
              <a:rPr lang="ru-RU" b="1" dirty="0" smtClean="0"/>
              <a:t>1298</a:t>
            </a:r>
            <a:r>
              <a:rPr lang="ru-RU" dirty="0" smtClean="0"/>
              <a:t>) – о путешествии на Восток, в Китай.</a:t>
            </a:r>
            <a:br>
              <a:rPr lang="ru-RU" dirty="0" smtClean="0"/>
            </a:br>
            <a:r>
              <a:rPr lang="ru-RU" dirty="0" smtClean="0"/>
              <a:t>– Афанасий Никитин, тверской купец. «</a:t>
            </a:r>
            <a:r>
              <a:rPr lang="ru-RU" dirty="0" err="1" smtClean="0"/>
              <a:t>Хожение</a:t>
            </a:r>
            <a:r>
              <a:rPr lang="ru-RU" dirty="0" smtClean="0"/>
              <a:t> за три моря», XV век — об индийских впечатлениях.</a:t>
            </a:r>
            <a:br>
              <a:rPr lang="ru-RU" dirty="0" smtClean="0"/>
            </a:br>
            <a:r>
              <a:rPr lang="ru-RU" dirty="0" smtClean="0"/>
              <a:t>– Тур Хейердал, норвежский учёный-путешественник. «Путешествие на Кон-Тики», 1950-е годы – о культуре о. Пасхи.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ae491617343929.577e2956f187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44484" y="1019090"/>
            <a:ext cx="3886200" cy="295027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73965995_gas-kvas-com-p-risunok-na-temu-mtsiri-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580" y="1456267"/>
            <a:ext cx="4549554" cy="303106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9150" y="931333"/>
            <a:ext cx="3886200" cy="5245630"/>
          </a:xfrm>
        </p:spPr>
        <p:txBody>
          <a:bodyPr>
            <a:noAutofit/>
          </a:bodyPr>
          <a:lstStyle/>
          <a:p>
            <a:r>
              <a:rPr lang="ru-RU" sz="1600" dirty="0" smtClean="0"/>
              <a:t>б) </a:t>
            </a:r>
            <a:r>
              <a:rPr lang="ru-RU" sz="1600" b="1" dirty="0" smtClean="0"/>
              <a:t>Внутренний план</a:t>
            </a:r>
            <a:r>
              <a:rPr lang="ru-RU" sz="1600" dirty="0" smtClean="0"/>
              <a:t>. При восприятии читателем литературного путешествия его </a:t>
            </a:r>
            <a:r>
              <a:rPr lang="ru-RU" sz="1600" b="1" dirty="0" smtClean="0"/>
              <a:t>внимание переместилось на чувства</a:t>
            </a:r>
            <a:r>
              <a:rPr lang="ru-RU" sz="1600" dirty="0" smtClean="0"/>
              <a:t> и переживания </a:t>
            </a:r>
            <a:r>
              <a:rPr lang="ru-RU" sz="1600" b="1" dirty="0" smtClean="0"/>
              <a:t>странствующего</a:t>
            </a:r>
            <a:r>
              <a:rPr lang="ru-RU" sz="1600" dirty="0" smtClean="0"/>
              <a:t>, внешние элементы перемещения в пространстве уже не имели решающего значения.</a:t>
            </a:r>
            <a:br>
              <a:rPr lang="ru-RU" sz="1600" dirty="0" smtClean="0"/>
            </a:br>
            <a:r>
              <a:rPr lang="ru-RU" sz="1600" dirty="0" smtClean="0"/>
              <a:t>– </a:t>
            </a:r>
            <a:r>
              <a:rPr lang="ru-RU" sz="1600" dirty="0" smtClean="0"/>
              <a:t>Н.М. </a:t>
            </a:r>
            <a:r>
              <a:rPr lang="ru-RU" sz="1600" dirty="0" smtClean="0"/>
              <a:t>Карамзин. «Письма русского путешественника»; </a:t>
            </a:r>
            <a:r>
              <a:rPr lang="ru-RU" sz="1600" dirty="0" smtClean="0"/>
              <a:t>А.Н. Радищев</a:t>
            </a:r>
            <a:r>
              <a:rPr lang="ru-RU" sz="1600" dirty="0" smtClean="0"/>
              <a:t>. «Путешествие из Петербурга в Москву».</a:t>
            </a:r>
            <a:br>
              <a:rPr lang="ru-RU" sz="1600" dirty="0" smtClean="0"/>
            </a:br>
            <a:r>
              <a:rPr lang="ru-RU" sz="1600" dirty="0" smtClean="0"/>
              <a:t>– </a:t>
            </a:r>
            <a:r>
              <a:rPr lang="ru-RU" sz="1600" dirty="0" smtClean="0"/>
              <a:t>Ч.Г.Байрон</a:t>
            </a:r>
            <a:r>
              <a:rPr lang="ru-RU" sz="1600" dirty="0" smtClean="0"/>
              <a:t>. «Паломничество </a:t>
            </a:r>
            <a:r>
              <a:rPr lang="ru-RU" sz="1600" dirty="0" err="1" smtClean="0"/>
              <a:t>Чайльд</a:t>
            </a:r>
            <a:r>
              <a:rPr lang="ru-RU" sz="1600" dirty="0" smtClean="0"/>
              <a:t> Гарольда»; </a:t>
            </a:r>
            <a:r>
              <a:rPr lang="ru-RU" sz="1600" dirty="0" smtClean="0"/>
              <a:t>М.Ю.Лермонтов</a:t>
            </a:r>
            <a:r>
              <a:rPr lang="ru-RU" sz="1600" dirty="0" smtClean="0"/>
              <a:t>. «Мцыри». Это лирические путешествия, в которых культ экзотики, а “духовные скитания” романтического героя показаны как “бегство” из неволи.</a:t>
            </a:r>
            <a:br>
              <a:rPr lang="ru-RU" sz="1600" dirty="0" smtClean="0"/>
            </a:br>
            <a:r>
              <a:rPr lang="ru-RU" sz="1600" dirty="0" smtClean="0"/>
              <a:t>– </a:t>
            </a:r>
            <a:r>
              <a:rPr lang="ru-RU" sz="1600" dirty="0" smtClean="0"/>
              <a:t>М.Ю. Лермонтов</a:t>
            </a:r>
            <a:r>
              <a:rPr lang="ru-RU" sz="1600" dirty="0" smtClean="0"/>
              <a:t>. «Герой нашего времени»; Ч.Айтматов. «Плаха». Путешествие воплощает идею духовного поиска, мотив странствия становится одним из способов раскрытия характера героя.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3. Литературное путешествие как объект пародии. Почти каждое литературное путешествие рано или поздно пародируется.</a:t>
            </a:r>
          </a:p>
          <a:p>
            <a:pPr>
              <a:buNone/>
            </a:pPr>
            <a:r>
              <a:rPr lang="ru-RU" dirty="0" smtClean="0"/>
              <a:t>– Сервантес. «Дон Кихот» – пародия на рыцарское путешествие.</a:t>
            </a:r>
            <a:br>
              <a:rPr lang="ru-RU" dirty="0" smtClean="0"/>
            </a:br>
            <a:r>
              <a:rPr lang="ru-RU" dirty="0" smtClean="0"/>
              <a:t>– В.Ерофеев в поэме «Москва–Петушки» пародирует Радищева.</a:t>
            </a:r>
          </a:p>
          <a:p>
            <a:endParaRPr lang="ru-RU" dirty="0"/>
          </a:p>
        </p:txBody>
      </p:sp>
      <p:pic>
        <p:nvPicPr>
          <p:cNvPr id="7" name="Содержимое 6" descr="sub_7263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29150" y="2696427"/>
            <a:ext cx="3886200" cy="260973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Многообразие жанровых форм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Собственно путешествие (путевой дневник).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Гомер. «Одиссея». «Сказание о Гильгамеше» (шумеро-аккадский эпос).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Разновидность поэмы, сюжетной и композиционной основой которой становится путешествие.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Вергилий. «Энеида»; Данте. «Божественная комедия»; Некрасов. «Кому на Руси жить хорошо».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Роман.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М.Твен. «Приключения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Гекльберри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Финна».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 Основная часть произведения.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«Путешествие Онегина» в романе Пушкина «Евгений Онегин».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Очерк.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 Пушкин. «Путешествие в Арзрум».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 Свободное повествование.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может включать в себя письмо и дневник, повесть и автобиографию, новеллу и исповедь, авторские размышления и поток сознания героя.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Свобода жанра практически не знает границ, поэтому столь притягательна для авторов и читателей.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190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Цель: </vt:lpstr>
      <vt:lpstr>Слайд 3</vt:lpstr>
      <vt:lpstr>Определение жанра</vt:lpstr>
      <vt:lpstr>История жанра</vt:lpstr>
      <vt:lpstr>Слайд 6</vt:lpstr>
      <vt:lpstr>Слайд 7</vt:lpstr>
      <vt:lpstr>Слайд 8</vt:lpstr>
      <vt:lpstr>Многообразие жанровых форм</vt:lpstr>
      <vt:lpstr>Основные элементы путешествия</vt:lpstr>
      <vt:lpstr>Анализ отрывков из очерка  А.С. Пушкина «Путешествие в Арзрум» с целью выявления элементов путешествия </vt:lpstr>
      <vt:lpstr>Обобщение по занятию</vt:lpstr>
      <vt:lpstr>Домашнее задание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87</cp:revision>
  <dcterms:created xsi:type="dcterms:W3CDTF">2016-11-18T14:12:19Z</dcterms:created>
  <dcterms:modified xsi:type="dcterms:W3CDTF">2023-07-06T07:51:23Z</dcterms:modified>
</cp:coreProperties>
</file>