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58" r:id="rId4"/>
    <p:sldId id="276" r:id="rId5"/>
    <p:sldId id="274" r:id="rId6"/>
    <p:sldId id="275" r:id="rId7"/>
    <p:sldId id="259" r:id="rId8"/>
    <p:sldId id="270" r:id="rId9"/>
    <p:sldId id="277" r:id="rId10"/>
    <p:sldId id="281" r:id="rId11"/>
    <p:sldId id="288" r:id="rId12"/>
    <p:sldId id="285" r:id="rId13"/>
    <p:sldId id="283" r:id="rId14"/>
    <p:sldId id="286" r:id="rId15"/>
    <p:sldId id="284" r:id="rId16"/>
    <p:sldId id="287" r:id="rId17"/>
    <p:sldId id="289" r:id="rId18"/>
    <p:sldId id="297" r:id="rId19"/>
    <p:sldId id="280" r:id="rId20"/>
    <p:sldId id="290" r:id="rId21"/>
    <p:sldId id="264" r:id="rId22"/>
    <p:sldId id="291" r:id="rId23"/>
    <p:sldId id="263" r:id="rId24"/>
    <p:sldId id="268" r:id="rId25"/>
    <p:sldId id="293" r:id="rId26"/>
    <p:sldId id="266" r:id="rId27"/>
    <p:sldId id="294" r:id="rId28"/>
    <p:sldId id="295" r:id="rId29"/>
    <p:sldId id="296" r:id="rId30"/>
    <p:sldId id="298" r:id="rId31"/>
    <p:sldId id="269" r:id="rId32"/>
    <p:sldId id="301" r:id="rId33"/>
    <p:sldId id="267" r:id="rId34"/>
    <p:sldId id="273" r:id="rId35"/>
    <p:sldId id="300" r:id="rId36"/>
    <p:sldId id="271" r:id="rId37"/>
    <p:sldId id="299" r:id="rId38"/>
    <p:sldId id="261" r:id="rId39"/>
    <p:sldId id="279" r:id="rId40"/>
    <p:sldId id="272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1817"/>
    <a:srgbClr val="FDE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85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45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944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666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644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00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575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91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177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193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62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84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F407F-A175-4767-807D-D4D6892DCE3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908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1.pptx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ladtime.ru/uploads/posts/2017-04/thumbs/1493387911_lenta1.jp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dn2.static1-sima-land.com/items/1744460/0/400.jpg" TargetMode="External"/><Relationship Id="rId4" Type="http://schemas.openxmlformats.org/officeDocument/2006/relationships/hyperlink" Target="https://online-letters.ru/letters/techno/lcd/2.html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7908" y="332656"/>
            <a:ext cx="55446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Урок математики 3 класс</a:t>
            </a:r>
          </a:p>
          <a:p>
            <a:pPr algn="ctr"/>
            <a:r>
              <a:rPr lang="ru-RU" dirty="0" smtClean="0"/>
              <a:t>УМК «Перспектива»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932040" y="5661248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Учитель: </a:t>
            </a:r>
            <a:r>
              <a:rPr lang="ru-RU" dirty="0" err="1" smtClean="0"/>
              <a:t>Куличкова</a:t>
            </a:r>
            <a:r>
              <a:rPr lang="ru-RU" dirty="0" smtClean="0"/>
              <a:t> О.П.</a:t>
            </a:r>
          </a:p>
          <a:p>
            <a:r>
              <a:rPr lang="ru-RU" dirty="0" smtClean="0"/>
              <a:t>высшая  квалификационная категория</a:t>
            </a:r>
            <a:endParaRPr lang="ru-RU" dirty="0"/>
          </a:p>
        </p:txBody>
      </p:sp>
      <p:pic>
        <p:nvPicPr>
          <p:cNvPr id="4" name="Рисунок 3" descr="30077_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1601" y="3843523"/>
            <a:ext cx="2376264" cy="178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53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395536" y="1556792"/>
            <a:ext cx="8424936" cy="45365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5200" b="1" dirty="0" smtClean="0">
                <a:solidFill>
                  <a:srgbClr val="411817"/>
                </a:solidFill>
                <a:latin typeface="Times New Roman"/>
                <a:ea typeface="Calibri"/>
                <a:cs typeface="Times New Roman"/>
              </a:rPr>
              <a:t>        Асбест в годы войны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dirty="0" smtClean="0"/>
              <a:t>	В город начали пребывать эвакуированные предприятия: завод АТИ из Ленинграда, аккумуляторные и калориферные заводы из Харькова. За 2 недели были построены корпуса заводов, которые стали № 1 и № ___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6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30796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Задание 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r>
              <a:rPr lang="ru-RU" sz="4400" b="1" dirty="0" smtClean="0">
                <a:solidFill>
                  <a:srgbClr val="FF0000"/>
                </a:solidFill>
              </a:rPr>
              <a:t>«учусь сам, обучая других»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197" y="1677346"/>
            <a:ext cx="4536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Реши пример, используя алгоритм  письменного приёма счёта</a:t>
            </a:r>
            <a:endParaRPr lang="ru-RU" sz="3200" dirty="0"/>
          </a:p>
        </p:txBody>
      </p:sp>
      <p:sp>
        <p:nvSpPr>
          <p:cNvPr id="4" name="TextBox 6"/>
          <p:cNvSpPr txBox="1"/>
          <p:nvPr/>
        </p:nvSpPr>
        <p:spPr>
          <a:xfrm>
            <a:off x="5021370" y="2008033"/>
            <a:ext cx="23246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7200"/>
              </a:lnSpc>
            </a:pPr>
            <a:r>
              <a:rPr lang="ru-RU" sz="4800" b="1" dirty="0" smtClean="0"/>
              <a:t>115 </a:t>
            </a:r>
            <a:r>
              <a:rPr lang="en-US" sz="4800" b="1" dirty="0" smtClean="0">
                <a:cs typeface="Arial"/>
              </a:rPr>
              <a:t>·</a:t>
            </a:r>
            <a:r>
              <a:rPr lang="ru-RU" sz="4800" b="1" dirty="0" smtClean="0">
                <a:cs typeface="Arial"/>
              </a:rPr>
              <a:t> </a:t>
            </a:r>
            <a:r>
              <a:rPr lang="ru-RU" sz="4800" b="1" dirty="0">
                <a:cs typeface="Arial"/>
              </a:rPr>
              <a:t>5</a:t>
            </a:r>
            <a:r>
              <a:rPr lang="ru-RU" sz="4800" b="1" dirty="0" smtClean="0">
                <a:cs typeface="Arial"/>
              </a:rPr>
              <a:t> =</a:t>
            </a:r>
            <a:endParaRPr lang="ru-RU" sz="48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236296" y="2008033"/>
            <a:ext cx="1122423" cy="947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ru-RU" sz="4800" b="1" dirty="0"/>
              <a:t>5</a:t>
            </a:r>
            <a:r>
              <a:rPr lang="ru-RU" sz="4800" b="1" dirty="0" smtClean="0"/>
              <a:t>75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416587"/>
              </p:ext>
            </p:extLst>
          </p:nvPr>
        </p:nvGraphicFramePr>
        <p:xfrm>
          <a:off x="5652120" y="3212976"/>
          <a:ext cx="2810435" cy="2810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2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20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35763" y="3544205"/>
            <a:ext cx="17027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ru-RU" sz="6000" b="1" dirty="0"/>
              <a:t>1</a:t>
            </a:r>
            <a:r>
              <a:rPr lang="ru-RU" sz="6000" b="1" dirty="0" smtClean="0"/>
              <a:t> 1 5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46045" y="410570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5</a:t>
            </a:r>
            <a:endParaRPr lang="ru-RU" sz="6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55341" y="472711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90441" y="472711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82686" y="4727115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5</a:t>
            </a:r>
          </a:p>
        </p:txBody>
      </p:sp>
      <p:sp>
        <p:nvSpPr>
          <p:cNvPr id="14" name="Крест 13"/>
          <p:cNvSpPr/>
          <p:nvPr/>
        </p:nvSpPr>
        <p:spPr>
          <a:xfrm rot="2806109">
            <a:off x="5747317" y="4154252"/>
            <a:ext cx="484094" cy="470647"/>
          </a:xfrm>
          <a:prstGeom prst="plus">
            <a:avLst>
              <a:gd name="adj" fmla="val 4596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050735" y="4912607"/>
            <a:ext cx="1815353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30633" y="32724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1674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395536" y="1556792"/>
            <a:ext cx="8424936" cy="45365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5200" b="1" dirty="0" smtClean="0">
                <a:solidFill>
                  <a:srgbClr val="411817"/>
                </a:solidFill>
                <a:latin typeface="Times New Roman"/>
                <a:ea typeface="Calibri"/>
                <a:cs typeface="Times New Roman"/>
              </a:rPr>
              <a:t>        Асбест в годы войны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dirty="0" smtClean="0"/>
              <a:t>	В город начали пребывать эвакуированные предприятия: завод АТИ из Ленинграда, аккумуляторные и калориферные заводы из Харькова. За 2 недели были построены корпуса заводов, которые стали № 1 и № </a:t>
            </a:r>
            <a:r>
              <a:rPr lang="ru-RU" b="1" dirty="0" smtClean="0">
                <a:solidFill>
                  <a:srgbClr val="FF0000"/>
                </a:solidFill>
              </a:rPr>
              <a:t>575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2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395536" y="1556792"/>
            <a:ext cx="8424936" cy="45365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5200" b="1" dirty="0" smtClean="0">
                <a:solidFill>
                  <a:srgbClr val="411817"/>
                </a:solidFill>
                <a:latin typeface="Times New Roman"/>
                <a:ea typeface="Calibri"/>
                <a:cs typeface="Times New Roman"/>
              </a:rPr>
              <a:t>        Асбест в годы войны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dirty="0" smtClean="0"/>
              <a:t>	Жители Асбеста изготавливали тёплые вещи и отправляли посылки бойцам Красной Армии, бойцам ___ стрелковой дивизии.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35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30796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Задание 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r>
              <a:rPr lang="ru-RU" sz="4400" b="1" dirty="0" smtClean="0">
                <a:solidFill>
                  <a:srgbClr val="FF0000"/>
                </a:solidFill>
              </a:rPr>
              <a:t>«учусь сам, обучая других»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197" y="1677346"/>
            <a:ext cx="4536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Реши пример, используя алгоритм  письменного приёма счёта</a:t>
            </a:r>
            <a:endParaRPr lang="ru-RU" sz="3200" dirty="0"/>
          </a:p>
        </p:txBody>
      </p:sp>
      <p:sp>
        <p:nvSpPr>
          <p:cNvPr id="4" name="TextBox 6"/>
          <p:cNvSpPr txBox="1"/>
          <p:nvPr/>
        </p:nvSpPr>
        <p:spPr>
          <a:xfrm>
            <a:off x="5021370" y="2008033"/>
            <a:ext cx="23246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7200"/>
              </a:lnSpc>
            </a:pPr>
            <a:r>
              <a:rPr lang="ru-RU" sz="4800" b="1" dirty="0" smtClean="0"/>
              <a:t>125 </a:t>
            </a:r>
            <a:r>
              <a:rPr lang="en-US" sz="4800" b="1" dirty="0" smtClean="0">
                <a:cs typeface="Arial"/>
              </a:rPr>
              <a:t>·</a:t>
            </a:r>
            <a:r>
              <a:rPr lang="ru-RU" sz="4800" b="1" dirty="0" smtClean="0">
                <a:cs typeface="Arial"/>
              </a:rPr>
              <a:t> 3 =</a:t>
            </a:r>
            <a:endParaRPr lang="ru-RU" sz="48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236296" y="2008033"/>
            <a:ext cx="1122423" cy="947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ru-RU" sz="4800" b="1" dirty="0" smtClean="0"/>
              <a:t>375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416587"/>
              </p:ext>
            </p:extLst>
          </p:nvPr>
        </p:nvGraphicFramePr>
        <p:xfrm>
          <a:off x="5652120" y="3212976"/>
          <a:ext cx="2810435" cy="2810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2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20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51090" y="3597872"/>
            <a:ext cx="17027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ru-RU" sz="6000" b="1" dirty="0"/>
              <a:t>1</a:t>
            </a:r>
            <a:r>
              <a:rPr lang="ru-RU" sz="6000" b="1" dirty="0" smtClean="0"/>
              <a:t> </a:t>
            </a:r>
            <a:r>
              <a:rPr lang="ru-RU" sz="6000" b="1" dirty="0"/>
              <a:t>2</a:t>
            </a:r>
            <a:r>
              <a:rPr lang="ru-RU" sz="6000" b="1" dirty="0" smtClean="0"/>
              <a:t> 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46045" y="410570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341" y="472711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90441" y="472711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82686" y="4727115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3</a:t>
            </a:r>
          </a:p>
        </p:txBody>
      </p:sp>
      <p:sp>
        <p:nvSpPr>
          <p:cNvPr id="14" name="Крест 13"/>
          <p:cNvSpPr/>
          <p:nvPr/>
        </p:nvSpPr>
        <p:spPr>
          <a:xfrm rot="2806109">
            <a:off x="5747317" y="4154252"/>
            <a:ext cx="484094" cy="470647"/>
          </a:xfrm>
          <a:prstGeom prst="plus">
            <a:avLst>
              <a:gd name="adj" fmla="val 4596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050735" y="4912607"/>
            <a:ext cx="1815353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30633" y="32724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8168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395536" y="1556792"/>
            <a:ext cx="8424936" cy="45365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5200" b="1" dirty="0" smtClean="0">
                <a:solidFill>
                  <a:srgbClr val="411817"/>
                </a:solidFill>
                <a:latin typeface="Times New Roman"/>
                <a:ea typeface="Calibri"/>
                <a:cs typeface="Times New Roman"/>
              </a:rPr>
              <a:t>        Асбест в годы войны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dirty="0" smtClean="0"/>
              <a:t>	Жители Асбеста изготавливали тёплые вещи и отправляли посылки бойцам Красной Армии, бойцам </a:t>
            </a:r>
            <a:r>
              <a:rPr lang="ru-RU" b="1" dirty="0" smtClean="0">
                <a:solidFill>
                  <a:srgbClr val="FF0000"/>
                </a:solidFill>
              </a:rPr>
              <a:t>375</a:t>
            </a:r>
            <a:r>
              <a:rPr lang="ru-RU" dirty="0" smtClean="0"/>
              <a:t> стрелковой дивизии.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792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395536" y="1556792"/>
            <a:ext cx="8424936" cy="45365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5200" b="1" dirty="0" smtClean="0">
                <a:solidFill>
                  <a:srgbClr val="411817"/>
                </a:solidFill>
                <a:latin typeface="Times New Roman"/>
                <a:ea typeface="Calibri"/>
                <a:cs typeface="Times New Roman"/>
              </a:rPr>
              <a:t>        Асбест в годы войны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dirty="0" smtClean="0"/>
              <a:t>	В начале июля 1941 года в Асбесте был развёрнут госпиталь для лечения раненых в школах № 1 и № 5. Горожане несли для раненых подушки, одеяла, бельё. Было собрано более _____ комплектов. За три года в нашем городе залечили раны более 12 тысяч солдат и офицеров.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162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30796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Задание 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«лицо к лицу»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197" y="1677346"/>
            <a:ext cx="4536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Реши пример, используя алгоритм  письменного приёма счёта</a:t>
            </a:r>
            <a:endParaRPr lang="ru-RU" sz="3200" dirty="0"/>
          </a:p>
        </p:txBody>
      </p:sp>
      <p:sp>
        <p:nvSpPr>
          <p:cNvPr id="4" name="TextBox 6"/>
          <p:cNvSpPr txBox="1"/>
          <p:nvPr/>
        </p:nvSpPr>
        <p:spPr>
          <a:xfrm>
            <a:off x="5021370" y="2008033"/>
            <a:ext cx="23246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7200"/>
              </a:lnSpc>
            </a:pPr>
            <a:r>
              <a:rPr lang="ru-RU" sz="4800" b="1" dirty="0" smtClean="0"/>
              <a:t>238 </a:t>
            </a:r>
            <a:r>
              <a:rPr lang="en-US" sz="4800" b="1" dirty="0" smtClean="0">
                <a:cs typeface="Arial"/>
              </a:rPr>
              <a:t>·</a:t>
            </a:r>
            <a:r>
              <a:rPr lang="ru-RU" sz="4800" b="1" dirty="0" smtClean="0">
                <a:cs typeface="Arial"/>
              </a:rPr>
              <a:t> </a:t>
            </a:r>
            <a:r>
              <a:rPr lang="ru-RU" sz="4800" b="1" dirty="0">
                <a:cs typeface="Arial"/>
              </a:rPr>
              <a:t>4</a:t>
            </a:r>
            <a:r>
              <a:rPr lang="ru-RU" sz="4800" b="1" dirty="0" smtClean="0">
                <a:cs typeface="Arial"/>
              </a:rPr>
              <a:t> =</a:t>
            </a:r>
            <a:endParaRPr lang="ru-RU" sz="48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236296" y="2008033"/>
            <a:ext cx="1122423" cy="947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ru-RU" sz="4800" b="1" dirty="0" smtClean="0"/>
              <a:t>952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416587"/>
              </p:ext>
            </p:extLst>
          </p:nvPr>
        </p:nvGraphicFramePr>
        <p:xfrm>
          <a:off x="5652120" y="3212976"/>
          <a:ext cx="2810435" cy="2810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2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20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22179" y="3582635"/>
            <a:ext cx="17027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ru-RU" sz="6000" b="1" dirty="0" smtClean="0"/>
              <a:t>2 3 8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46045" y="410570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4</a:t>
            </a:r>
            <a:endParaRPr lang="ru-RU" sz="6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55341" y="472711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2</a:t>
            </a:r>
            <a:endParaRPr lang="ru-RU" sz="6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90441" y="472711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5</a:t>
            </a:r>
            <a:endParaRPr lang="ru-RU" sz="6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182686" y="4727115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9</a:t>
            </a:r>
          </a:p>
        </p:txBody>
      </p:sp>
      <p:sp>
        <p:nvSpPr>
          <p:cNvPr id="14" name="Крест 13"/>
          <p:cNvSpPr/>
          <p:nvPr/>
        </p:nvSpPr>
        <p:spPr>
          <a:xfrm rot="2806109">
            <a:off x="5747317" y="4154252"/>
            <a:ext cx="484094" cy="470647"/>
          </a:xfrm>
          <a:prstGeom prst="plus">
            <a:avLst>
              <a:gd name="adj" fmla="val 4596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050735" y="4912607"/>
            <a:ext cx="1815353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30633" y="32724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342188" y="327239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573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 animBg="1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30796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Задание 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«лицо к лицу»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197" y="1677346"/>
            <a:ext cx="4536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Сравни решение </a:t>
            </a:r>
            <a:endParaRPr lang="ru-RU" sz="3200" dirty="0"/>
          </a:p>
        </p:txBody>
      </p:sp>
      <p:sp>
        <p:nvSpPr>
          <p:cNvPr id="4" name="TextBox 6"/>
          <p:cNvSpPr txBox="1"/>
          <p:nvPr/>
        </p:nvSpPr>
        <p:spPr>
          <a:xfrm>
            <a:off x="5021370" y="2008033"/>
            <a:ext cx="23246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7200"/>
              </a:lnSpc>
            </a:pPr>
            <a:r>
              <a:rPr lang="ru-RU" sz="4800" b="1" dirty="0" smtClean="0"/>
              <a:t>238 </a:t>
            </a:r>
            <a:r>
              <a:rPr lang="en-US" sz="4800" b="1" dirty="0" smtClean="0">
                <a:cs typeface="Arial"/>
              </a:rPr>
              <a:t>·</a:t>
            </a:r>
            <a:r>
              <a:rPr lang="ru-RU" sz="4800" b="1" dirty="0" smtClean="0">
                <a:cs typeface="Arial"/>
              </a:rPr>
              <a:t> </a:t>
            </a:r>
            <a:r>
              <a:rPr lang="ru-RU" sz="4800" b="1" dirty="0">
                <a:cs typeface="Arial"/>
              </a:rPr>
              <a:t>4</a:t>
            </a:r>
            <a:r>
              <a:rPr lang="ru-RU" sz="4800" b="1" dirty="0" smtClean="0">
                <a:cs typeface="Arial"/>
              </a:rPr>
              <a:t> =</a:t>
            </a:r>
            <a:endParaRPr lang="ru-RU" sz="48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236296" y="2008033"/>
            <a:ext cx="1122423" cy="947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ru-RU" sz="4800" b="1" dirty="0" smtClean="0"/>
              <a:t>952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416587"/>
              </p:ext>
            </p:extLst>
          </p:nvPr>
        </p:nvGraphicFramePr>
        <p:xfrm>
          <a:off x="5652120" y="3212976"/>
          <a:ext cx="2810435" cy="2810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2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20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22179" y="3582635"/>
            <a:ext cx="17027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ru-RU" sz="6000" b="1" dirty="0" smtClean="0"/>
              <a:t>2 3 8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46045" y="410570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4</a:t>
            </a:r>
            <a:endParaRPr lang="ru-RU" sz="6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55341" y="472711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2</a:t>
            </a:r>
            <a:endParaRPr lang="ru-RU" sz="6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90441" y="472711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5</a:t>
            </a:r>
            <a:endParaRPr lang="ru-RU" sz="6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182686" y="4727115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9</a:t>
            </a:r>
          </a:p>
        </p:txBody>
      </p:sp>
      <p:sp>
        <p:nvSpPr>
          <p:cNvPr id="14" name="Крест 13"/>
          <p:cNvSpPr/>
          <p:nvPr/>
        </p:nvSpPr>
        <p:spPr>
          <a:xfrm rot="2806109">
            <a:off x="5747317" y="4154252"/>
            <a:ext cx="484094" cy="470647"/>
          </a:xfrm>
          <a:prstGeom prst="plus">
            <a:avLst>
              <a:gd name="adj" fmla="val 4596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050735" y="4912607"/>
            <a:ext cx="1815353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30633" y="32724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342188" y="327239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055707"/>
              </p:ext>
            </p:extLst>
          </p:nvPr>
        </p:nvGraphicFramePr>
        <p:xfrm>
          <a:off x="1313231" y="3212976"/>
          <a:ext cx="2810435" cy="2810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2087">
                  <a:extLst>
                    <a:ext uri="{9D8B030D-6E8A-4147-A177-3AD203B41FA5}">
                      <a16:colId xmlns:a16="http://schemas.microsoft.com/office/drawing/2014/main" val="2213244981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1003744351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3644622127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2517571976"/>
                    </a:ext>
                  </a:extLst>
                </a:gridCol>
                <a:gridCol w="562087">
                  <a:extLst>
                    <a:ext uri="{9D8B030D-6E8A-4147-A177-3AD203B41FA5}">
                      <a16:colId xmlns:a16="http://schemas.microsoft.com/office/drawing/2014/main" val="1014569784"/>
                    </a:ext>
                  </a:extLst>
                </a:gridCol>
              </a:tblGrid>
              <a:tr h="5620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176040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3050376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491360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1826186"/>
                  </a:ext>
                </a:extLst>
              </a:tr>
              <a:tr h="5620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732701"/>
                  </a:ext>
                </a:extLst>
              </a:tr>
            </a:tbl>
          </a:graphicData>
        </a:graphic>
      </p:graphicFrame>
      <p:sp>
        <p:nvSpPr>
          <p:cNvPr id="19" name="TextBox 6"/>
          <p:cNvSpPr txBox="1"/>
          <p:nvPr/>
        </p:nvSpPr>
        <p:spPr>
          <a:xfrm>
            <a:off x="457868" y="2008033"/>
            <a:ext cx="23246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7200"/>
              </a:lnSpc>
            </a:pPr>
            <a:r>
              <a:rPr lang="ru-RU" sz="4800" b="1" dirty="0" smtClean="0"/>
              <a:t>125 </a:t>
            </a:r>
            <a:r>
              <a:rPr lang="en-US" sz="4800" b="1" dirty="0" smtClean="0">
                <a:cs typeface="Arial"/>
              </a:rPr>
              <a:t>·</a:t>
            </a:r>
            <a:r>
              <a:rPr lang="ru-RU" sz="4800" b="1" dirty="0" smtClean="0">
                <a:cs typeface="Arial"/>
              </a:rPr>
              <a:t> 3 =</a:t>
            </a:r>
            <a:endParaRPr lang="ru-RU" sz="4800" b="1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2800443" y="1996698"/>
            <a:ext cx="1122423" cy="947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ru-RU" sz="4800" b="1" dirty="0" smtClean="0"/>
              <a:t>375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867093" y="3544205"/>
            <a:ext cx="17027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ru-RU" sz="6000" b="1" dirty="0"/>
              <a:t>1</a:t>
            </a:r>
            <a:r>
              <a:rPr lang="ru-RU" sz="6000" b="1" dirty="0" smtClean="0"/>
              <a:t> </a:t>
            </a:r>
            <a:r>
              <a:rPr lang="ru-RU" sz="6000" b="1" dirty="0"/>
              <a:t>2</a:t>
            </a:r>
            <a:r>
              <a:rPr lang="ru-RU" sz="6000" b="1" dirty="0" smtClean="0"/>
              <a:t> 5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1754450" y="4912607"/>
            <a:ext cx="1815353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Крест 22"/>
          <p:cNvSpPr/>
          <p:nvPr/>
        </p:nvSpPr>
        <p:spPr>
          <a:xfrm rot="2806109">
            <a:off x="1352544" y="4154251"/>
            <a:ext cx="484094" cy="470647"/>
          </a:xfrm>
          <a:prstGeom prst="plus">
            <a:avLst>
              <a:gd name="adj" fmla="val 4596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995608" y="4109177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64013" y="4704801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99113" y="470480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91358" y="470480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48369" y="326336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2762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88640"/>
            <a:ext cx="4370294" cy="601703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 algn="ctr">
              <a:spcAft>
                <a:spcPts val="600"/>
              </a:spcAft>
            </a:pPr>
            <a:r>
              <a:rPr lang="ru-RU" sz="2400" b="1" u="sng" dirty="0" smtClean="0">
                <a:latin typeface="Arial Black" pitchFamily="34" charset="0"/>
              </a:rPr>
              <a:t>АЛГОРИТМ</a:t>
            </a:r>
          </a:p>
          <a:p>
            <a:pPr marL="34290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Пишу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однозначное число под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единицами трёхзначного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числа.</a:t>
            </a:r>
          </a:p>
          <a:p>
            <a:pPr marL="34290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Умножаю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единицы,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пишу под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единицами, а десятки (если они есть)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запоминаю.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Умножаю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десятки и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прибавляю десятки,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которые запомнили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. Пишу под десятками</a:t>
            </a:r>
            <a:r>
              <a:rPr lang="ru-RU" sz="2400" b="1" dirty="0" smtClean="0">
                <a:solidFill>
                  <a:srgbClr val="3E4D1F"/>
                </a:solidFill>
              </a:rPr>
              <a:t>.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Сотни запоминаю.</a:t>
            </a:r>
          </a:p>
          <a:p>
            <a:pPr marL="34290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rgbClr val="3E4D1F"/>
                </a:solidFill>
              </a:rPr>
              <a:t>Умножаю сотни. Пишу под сотнями. </a:t>
            </a:r>
            <a:endParaRPr lang="ru-RU" sz="2400" b="1" dirty="0">
              <a:solidFill>
                <a:srgbClr val="3E4D1F"/>
              </a:solidFill>
            </a:endParaRPr>
          </a:p>
          <a:p>
            <a:pPr marL="34290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Читаю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ответ.</a:t>
            </a:r>
          </a:p>
        </p:txBody>
      </p:sp>
    </p:spTree>
    <p:extLst>
      <p:ext uri="{BB962C8B-B14F-4D97-AF65-F5344CB8AC3E}">
        <p14:creationId xmlns:p14="http://schemas.microsoft.com/office/powerpoint/2010/main" val="181020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1475656" y="1700808"/>
            <a:ext cx="6696744" cy="374441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ru-RU" sz="4400" b="1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Девиз урока</a:t>
            </a:r>
            <a:endParaRPr lang="en-US" sz="4400" b="1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smtClean="0">
                <a:latin typeface="Times New Roman"/>
                <a:ea typeface="Calibri"/>
                <a:cs typeface="Times New Roman"/>
              </a:rPr>
              <a:t>Думать – коллективно!</a:t>
            </a:r>
            <a:endParaRPr lang="ru-RU" sz="440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smtClean="0">
                <a:latin typeface="Times New Roman"/>
                <a:ea typeface="Calibri"/>
                <a:cs typeface="Times New Roman"/>
              </a:rPr>
              <a:t>Решать – оперативно!</a:t>
            </a:r>
            <a:endParaRPr lang="ru-RU" sz="440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smtClean="0">
                <a:latin typeface="Times New Roman"/>
                <a:ea typeface="Calibri"/>
                <a:cs typeface="Times New Roman"/>
              </a:rPr>
              <a:t>Отвечать – доказательно!</a:t>
            </a:r>
            <a:endParaRPr lang="ru-RU" sz="4400" smtClean="0">
              <a:ea typeface="Calibri"/>
              <a:cs typeface="Times New Roman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614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395536" y="1556792"/>
            <a:ext cx="8424936" cy="45365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5200" b="1" dirty="0" smtClean="0">
                <a:solidFill>
                  <a:srgbClr val="411817"/>
                </a:solidFill>
                <a:latin typeface="Times New Roman"/>
                <a:ea typeface="Calibri"/>
                <a:cs typeface="Times New Roman"/>
              </a:rPr>
              <a:t>        Асбест в годы войны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dirty="0" smtClean="0"/>
              <a:t>	В начале июля 1941 года в Асбесте был развёрнут госпиталь для лечения раненых в школах № 1 и № 5. Горожане несли для раненых подушки, одеяла, бельё. Было собрано более </a:t>
            </a:r>
            <a:r>
              <a:rPr lang="ru-RU" b="1" dirty="0" smtClean="0">
                <a:solidFill>
                  <a:srgbClr val="FF0000"/>
                </a:solidFill>
              </a:rPr>
              <a:t>952</a:t>
            </a:r>
            <a:r>
              <a:rPr lang="ru-RU" dirty="0" smtClean="0"/>
              <a:t> комплектов. За три года в нашем городе залечили раны более 12 тысяч солдат и офицеров.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247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77281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Самостоятельная работа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3140968"/>
            <a:ext cx="37160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/>
              <a:t>с</a:t>
            </a:r>
            <a:r>
              <a:rPr lang="ru-RU" sz="5400" b="1" dirty="0" err="1" smtClean="0"/>
              <a:t>тр</a:t>
            </a:r>
            <a:r>
              <a:rPr lang="ru-RU" sz="5400" b="1" dirty="0" smtClean="0"/>
              <a:t> 116 № 4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0474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77281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Самопроверка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2925657"/>
            <a:ext cx="67537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994     789     948     948</a:t>
            </a:r>
            <a:endParaRPr lang="ru-RU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4005064"/>
            <a:ext cx="812979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В войну были увеличены посевы </a:t>
            </a:r>
          </a:p>
          <a:p>
            <a:r>
              <a:rPr lang="ru-RU" sz="3600" dirty="0" smtClean="0"/>
              <a:t>зерновых культур, картофеля и овощей, </a:t>
            </a:r>
          </a:p>
          <a:p>
            <a:r>
              <a:rPr lang="ru-RU" sz="3600" dirty="0" smtClean="0"/>
              <a:t>мясной продукции (коров, свиней, кур)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4406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691680" y="260648"/>
            <a:ext cx="6348413" cy="13208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Что знаем и умеем?</a:t>
            </a:r>
            <a:endParaRPr lang="ru-RU" alt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639" y="1124744"/>
            <a:ext cx="8935908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Реши задачу</a:t>
            </a:r>
          </a:p>
          <a:p>
            <a:r>
              <a:rPr lang="ru-RU" sz="3200" b="1" dirty="0" smtClean="0"/>
              <a:t>Самой сложной была проблема снабжения </a:t>
            </a:r>
          </a:p>
          <a:p>
            <a:r>
              <a:rPr lang="ru-RU" sz="3200" b="1" dirty="0" smtClean="0"/>
              <a:t>Населения продовольствием. </a:t>
            </a:r>
          </a:p>
          <a:p>
            <a:r>
              <a:rPr lang="ru-RU" sz="3200" b="1" dirty="0" smtClean="0"/>
              <a:t>Хлеб и другие продукты получали по карточкам.</a:t>
            </a:r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758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loris.MYCOMP\Мои документы\Копия 0058-067-Gibli-na-Ladoge-otvazhnye-vojny-voditeli-mashin-spasaja-leningradtse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8552"/>
          <a:stretch/>
        </p:blipFill>
        <p:spPr bwMode="auto">
          <a:xfrm>
            <a:off x="4536281" y="3429000"/>
            <a:ext cx="4429125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 descr="C:\Documents and Settings\loris.MYCOMP\Мои документы\blokada-leningrada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343" y="260648"/>
            <a:ext cx="2786063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Хлебная карточ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53976"/>
            <a:ext cx="4140745" cy="302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27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691680" y="260648"/>
            <a:ext cx="6348413" cy="13208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Что знаем и умеем?</a:t>
            </a:r>
            <a:endParaRPr lang="ru-RU" alt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95897" y="1124744"/>
            <a:ext cx="294138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Реши задачу</a:t>
            </a:r>
          </a:p>
          <a:p>
            <a:endParaRPr lang="ru-RU" sz="3200" b="1" dirty="0" smtClean="0"/>
          </a:p>
          <a:p>
            <a:endParaRPr lang="ru-RU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31363" y="1700808"/>
            <a:ext cx="8670450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Семья состоит из трёх человек. </a:t>
            </a:r>
          </a:p>
          <a:p>
            <a:r>
              <a:rPr lang="ru-RU" sz="3200" dirty="0" smtClean="0"/>
              <a:t>Папа – инженер, ему положено 250 граммов </a:t>
            </a:r>
          </a:p>
          <a:p>
            <a:r>
              <a:rPr lang="ru-RU" sz="3200" dirty="0" smtClean="0"/>
              <a:t>хлеба. </a:t>
            </a:r>
          </a:p>
          <a:p>
            <a:r>
              <a:rPr lang="ru-RU" sz="3200" dirty="0" smtClean="0"/>
              <a:t>Мама – врач, ей положено 125 граммов хлеба. </a:t>
            </a:r>
          </a:p>
          <a:p>
            <a:r>
              <a:rPr lang="ru-RU" sz="3200" dirty="0" smtClean="0"/>
              <a:t>Сын – ученик 3 класса, ему положено </a:t>
            </a:r>
          </a:p>
          <a:p>
            <a:r>
              <a:rPr lang="ru-RU" sz="3200" dirty="0" smtClean="0"/>
              <a:t>125 граммов хлеба.</a:t>
            </a:r>
          </a:p>
          <a:p>
            <a:r>
              <a:rPr lang="ru-RU" sz="3200" dirty="0" smtClean="0"/>
              <a:t>Сколько граммов хлеба получит семья на 2 дня?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9873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19687" y="493842"/>
            <a:ext cx="31810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Алгоритм: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141277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Прочитать задачу.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996690"/>
            <a:ext cx="7758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Составить краткую запись, схему или таблицу.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325105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Составить план решения задачи.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7664" y="3951412"/>
            <a:ext cx="6325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Записать решение задачи.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26041" y="472514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Записать ответ.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21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691679" y="109790"/>
            <a:ext cx="6348413" cy="13208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Что знаем и умеем?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97177" y="759907"/>
            <a:ext cx="2737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Реши задачу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552" y="1430590"/>
            <a:ext cx="4382931" cy="20621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 вариант</a:t>
            </a:r>
          </a:p>
          <a:p>
            <a:r>
              <a:rPr lang="ru-RU" sz="3200" dirty="0" smtClean="0"/>
              <a:t>М – по 125 г – 2 дня - ? г</a:t>
            </a:r>
          </a:p>
          <a:p>
            <a:r>
              <a:rPr lang="ru-RU" sz="3200" dirty="0" smtClean="0"/>
              <a:t>П – по 250 г – 2 дня - ? г</a:t>
            </a:r>
          </a:p>
          <a:p>
            <a:r>
              <a:rPr lang="ru-RU" sz="3200" dirty="0" smtClean="0"/>
              <a:t>С – по125 г – 2 дня – ? 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3645024"/>
            <a:ext cx="8420895" cy="25545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2 вариант</a:t>
            </a:r>
          </a:p>
          <a:p>
            <a:r>
              <a:rPr lang="ru-RU" sz="3200" b="1" i="1" dirty="0" smtClean="0"/>
              <a:t>На 1 день            Кол-во дней            Всего хлеба</a:t>
            </a:r>
          </a:p>
          <a:p>
            <a:r>
              <a:rPr lang="ru-RU" sz="3200" dirty="0" smtClean="0"/>
              <a:t>М- 125 г                     2 </a:t>
            </a:r>
            <a:r>
              <a:rPr lang="ru-RU" sz="3200" dirty="0" err="1" smtClean="0"/>
              <a:t>дн</a:t>
            </a:r>
            <a:r>
              <a:rPr lang="ru-RU" sz="3200" dirty="0" smtClean="0"/>
              <a:t>                         ? г</a:t>
            </a:r>
          </a:p>
          <a:p>
            <a:r>
              <a:rPr lang="ru-RU" sz="3200" dirty="0" smtClean="0"/>
              <a:t>П- 250г                       2 </a:t>
            </a:r>
            <a:r>
              <a:rPr lang="ru-RU" sz="3200" dirty="0" err="1" smtClean="0"/>
              <a:t>дн</a:t>
            </a:r>
            <a:r>
              <a:rPr lang="ru-RU" sz="3200" dirty="0" smtClean="0"/>
              <a:t>                         ? г          ? г</a:t>
            </a:r>
          </a:p>
          <a:p>
            <a:r>
              <a:rPr lang="ru-RU" sz="3200" dirty="0" smtClean="0"/>
              <a:t>С- 125г                        2 </a:t>
            </a:r>
            <a:r>
              <a:rPr lang="ru-RU" sz="3200" dirty="0" err="1" smtClean="0"/>
              <a:t>дн</a:t>
            </a:r>
            <a:r>
              <a:rPr lang="ru-RU" sz="3200" dirty="0" smtClean="0"/>
              <a:t>                         ? г</a:t>
            </a:r>
            <a:endParaRPr lang="ru-RU" sz="3200" b="1" i="1" dirty="0" smtClean="0"/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7668344" y="4725144"/>
            <a:ext cx="371748" cy="1368152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  <a:solidFill>
                <a:srgbClr val="41181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8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20042"/>
            <a:ext cx="38285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Рассуждение: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1124744"/>
            <a:ext cx="7962244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/>
              <a:t>На главный вопрос задачи </a:t>
            </a:r>
            <a:r>
              <a:rPr lang="ru-RU" sz="2000" b="1" dirty="0" smtClean="0"/>
              <a:t>ответить сразу не могу</a:t>
            </a:r>
            <a:r>
              <a:rPr lang="ru-RU" sz="20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Задача </a:t>
            </a:r>
            <a:r>
              <a:rPr lang="ru-RU" sz="2000" b="1" dirty="0" smtClean="0"/>
              <a:t>на нахождение суммы трех слагаемых</a:t>
            </a:r>
            <a:r>
              <a:rPr lang="ru-RU" sz="2000" dirty="0" smtClean="0"/>
              <a:t>, </a:t>
            </a:r>
          </a:p>
          <a:p>
            <a:r>
              <a:rPr lang="ru-RU" sz="2000" dirty="0" smtClean="0"/>
              <a:t>значит надо знать  три числа, которые необходимо сложить.</a:t>
            </a:r>
          </a:p>
          <a:p>
            <a:r>
              <a:rPr lang="ru-RU" sz="2000" dirty="0" smtClean="0"/>
              <a:t>3. </a:t>
            </a:r>
            <a:r>
              <a:rPr lang="ru-RU" sz="2000" b="1" dirty="0" smtClean="0"/>
              <a:t>Нахожу 1 слагаемое</a:t>
            </a:r>
            <a:r>
              <a:rPr lang="ru-RU" sz="2000" dirty="0" smtClean="0"/>
              <a:t>. Мы знаем, что маме дают по ___г на __ дней.</a:t>
            </a:r>
          </a:p>
          <a:p>
            <a:r>
              <a:rPr lang="ru-RU" sz="2000" dirty="0" smtClean="0"/>
              <a:t>Чтобы узнать сколько это, надо по ___взять ___раз. </a:t>
            </a:r>
          </a:p>
          <a:p>
            <a:r>
              <a:rPr lang="ru-RU" sz="2000" dirty="0" smtClean="0"/>
              <a:t>Записываю первое действие.</a:t>
            </a:r>
          </a:p>
          <a:p>
            <a:r>
              <a:rPr lang="ru-RU" sz="2000" dirty="0" smtClean="0"/>
              <a:t>4. </a:t>
            </a:r>
            <a:r>
              <a:rPr lang="ru-RU" sz="2000" b="1" dirty="0"/>
              <a:t>Нахожу </a:t>
            </a:r>
            <a:r>
              <a:rPr lang="ru-RU" sz="2000" b="1" dirty="0" smtClean="0"/>
              <a:t>2 </a:t>
            </a:r>
            <a:r>
              <a:rPr lang="ru-RU" sz="2000" b="1" dirty="0"/>
              <a:t>слагаемое</a:t>
            </a:r>
            <a:r>
              <a:rPr lang="ru-RU" sz="2000" dirty="0"/>
              <a:t>. Мы знаем, что </a:t>
            </a:r>
            <a:r>
              <a:rPr lang="ru-RU" sz="2000" dirty="0" smtClean="0"/>
              <a:t>папе </a:t>
            </a:r>
            <a:r>
              <a:rPr lang="ru-RU" sz="2000" dirty="0"/>
              <a:t>дают по ___г на __ дней.</a:t>
            </a:r>
          </a:p>
          <a:p>
            <a:r>
              <a:rPr lang="ru-RU" sz="2000" dirty="0"/>
              <a:t>Чтобы узнать сколько это, надо по ___взять ___раз. </a:t>
            </a:r>
          </a:p>
          <a:p>
            <a:r>
              <a:rPr lang="ru-RU" sz="2000" dirty="0"/>
              <a:t>Записываю </a:t>
            </a:r>
            <a:r>
              <a:rPr lang="ru-RU" sz="2000" dirty="0" smtClean="0"/>
              <a:t>второе </a:t>
            </a:r>
            <a:r>
              <a:rPr lang="ru-RU" sz="2000" dirty="0"/>
              <a:t>действие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5. </a:t>
            </a:r>
            <a:r>
              <a:rPr lang="ru-RU" sz="2000" b="1" dirty="0"/>
              <a:t>Нахожу </a:t>
            </a:r>
            <a:r>
              <a:rPr lang="ru-RU" sz="2000" b="1" dirty="0" smtClean="0"/>
              <a:t>3 </a:t>
            </a:r>
            <a:r>
              <a:rPr lang="ru-RU" sz="2000" b="1" dirty="0"/>
              <a:t>слагаемое</a:t>
            </a:r>
            <a:r>
              <a:rPr lang="ru-RU" sz="2000" dirty="0"/>
              <a:t>. Мы знаем, что </a:t>
            </a:r>
            <a:r>
              <a:rPr lang="ru-RU" sz="2000" dirty="0" smtClean="0"/>
              <a:t>сыну </a:t>
            </a:r>
            <a:r>
              <a:rPr lang="ru-RU" sz="2000" dirty="0"/>
              <a:t>дают по ___г на __ дней.</a:t>
            </a:r>
          </a:p>
          <a:p>
            <a:r>
              <a:rPr lang="ru-RU" sz="2000" dirty="0"/>
              <a:t>Чтобы узнать сколько это, надо по ___взять ___раз. </a:t>
            </a:r>
          </a:p>
          <a:p>
            <a:r>
              <a:rPr lang="ru-RU" sz="2000" dirty="0"/>
              <a:t>Записываю </a:t>
            </a:r>
            <a:r>
              <a:rPr lang="ru-RU" sz="2000" dirty="0" smtClean="0"/>
              <a:t>третье </a:t>
            </a:r>
            <a:r>
              <a:rPr lang="ru-RU" sz="2000" dirty="0"/>
              <a:t>действие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6. Чтобы узнать </a:t>
            </a:r>
            <a:r>
              <a:rPr lang="ru-RU" sz="2000" b="1" dirty="0" smtClean="0"/>
              <a:t>сколько всего </a:t>
            </a:r>
            <a:r>
              <a:rPr lang="ru-RU" sz="2000" dirty="0" smtClean="0"/>
              <a:t>граммов хлеба получает семья на 2 дня, </a:t>
            </a:r>
          </a:p>
          <a:p>
            <a:r>
              <a:rPr lang="ru-RU" sz="2000" dirty="0" smtClean="0"/>
              <a:t>надо полученные результаты _________________________.</a:t>
            </a:r>
          </a:p>
          <a:p>
            <a:r>
              <a:rPr lang="ru-RU" sz="2000" dirty="0" smtClean="0"/>
              <a:t>7. Мы ответили на вопрос задачи, </a:t>
            </a:r>
            <a:r>
              <a:rPr lang="ru-RU" sz="2000" b="1" dirty="0" smtClean="0"/>
              <a:t>можно писать ответ</a:t>
            </a:r>
            <a:r>
              <a:rPr lang="ru-RU" sz="2000" dirty="0" smtClean="0"/>
              <a:t>.</a:t>
            </a:r>
            <a:endParaRPr lang="ru-RU" sz="20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95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20042"/>
            <a:ext cx="38285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Рассуждение: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789483"/>
            <a:ext cx="7842724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Задачу можно решить другим способом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Узнаю сколько граммов хлеба положено </a:t>
            </a:r>
          </a:p>
          <a:p>
            <a:r>
              <a:rPr lang="ru-RU" sz="3200" dirty="0" smtClean="0"/>
              <a:t>семье на 1 день.</a:t>
            </a:r>
          </a:p>
          <a:p>
            <a:r>
              <a:rPr lang="ru-RU" sz="3200" dirty="0" smtClean="0"/>
              <a:t>Для этого надо норму всех членов </a:t>
            </a:r>
          </a:p>
          <a:p>
            <a:r>
              <a:rPr lang="ru-RU" sz="3200" dirty="0" smtClean="0"/>
              <a:t>семьи на 1 день ______________.</a:t>
            </a:r>
          </a:p>
          <a:p>
            <a:r>
              <a:rPr lang="ru-RU" sz="3200" dirty="0" smtClean="0"/>
              <a:t>2. По ______________граммов дают семье </a:t>
            </a:r>
          </a:p>
          <a:p>
            <a:r>
              <a:rPr lang="ru-RU" sz="3200" dirty="0" smtClean="0"/>
              <a:t>на 1 день, а нам надо узнать сколько хлеба </a:t>
            </a:r>
          </a:p>
          <a:p>
            <a:r>
              <a:rPr lang="ru-RU" sz="3200" dirty="0" smtClean="0"/>
              <a:t>положено семье на 2 дня.</a:t>
            </a:r>
          </a:p>
          <a:p>
            <a:r>
              <a:rPr lang="ru-RU" sz="3200" dirty="0" smtClean="0"/>
              <a:t>Для этого по _____ граммов </a:t>
            </a:r>
          </a:p>
          <a:p>
            <a:r>
              <a:rPr lang="ru-RU" sz="3200" dirty="0" smtClean="0"/>
              <a:t>возьмём _____ дней, получим </a:t>
            </a:r>
          </a:p>
          <a:p>
            <a:r>
              <a:rPr lang="ru-RU" sz="3200" dirty="0" smtClean="0"/>
              <a:t>общий вес хлеба на 2 дня.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1919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548680"/>
            <a:ext cx="48490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Лист самооценки</a:t>
            </a:r>
            <a:endParaRPr lang="ru-RU" sz="4800" b="1" dirty="0"/>
          </a:p>
        </p:txBody>
      </p:sp>
      <p:sp>
        <p:nvSpPr>
          <p:cNvPr id="7" name="5-конечная звезда 6"/>
          <p:cNvSpPr/>
          <p:nvPr/>
        </p:nvSpPr>
        <p:spPr>
          <a:xfrm>
            <a:off x="827584" y="1389518"/>
            <a:ext cx="2160240" cy="208823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2627784" y="2822783"/>
            <a:ext cx="2160240" cy="2088232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4502658" y="3968189"/>
            <a:ext cx="2160240" cy="208823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87824" y="1578569"/>
            <a:ext cx="4233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Мне нужна помощь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51920" y="2799800"/>
            <a:ext cx="5140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Я ещё допускаю ошибки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64560" y="4149080"/>
            <a:ext cx="267733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меня всё </a:t>
            </a:r>
          </a:p>
          <a:p>
            <a:r>
              <a:rPr lang="ru-RU" sz="3200" b="1" dirty="0" smtClean="0"/>
              <a:t>получается,</a:t>
            </a:r>
          </a:p>
          <a:p>
            <a:r>
              <a:rPr lang="ru-RU" sz="3200" b="1" dirty="0" smtClean="0"/>
              <a:t> могу помочь </a:t>
            </a:r>
          </a:p>
          <a:p>
            <a:r>
              <a:rPr lang="ru-RU" sz="3200" b="1" dirty="0" smtClean="0"/>
              <a:t>другим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24909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20042"/>
            <a:ext cx="38285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Рассуждение: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340768"/>
            <a:ext cx="466345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1000 граммов на 2 дня –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это много, или мало?</a:t>
            </a:r>
          </a:p>
          <a:p>
            <a:endParaRPr lang="ru-RU" sz="3200" b="1" dirty="0"/>
          </a:p>
          <a:p>
            <a:r>
              <a:rPr lang="ru-RU" sz="3200" b="1" dirty="0" smtClean="0"/>
              <a:t>1000 г =______кг</a:t>
            </a:r>
          </a:p>
        </p:txBody>
      </p:sp>
      <p:pic>
        <p:nvPicPr>
          <p:cNvPr id="1026" name="Picture 2" descr="https://dol-hleb.ru/thumb/2/mJcLZMGwWfTJPNjC8sG1LQ/r/d/urozha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45094"/>
            <a:ext cx="2746457" cy="274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82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683568" y="2204864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b="1" dirty="0" smtClean="0"/>
              <a:t>      </a:t>
            </a:r>
            <a:r>
              <a:rPr lang="ru-RU" altLang="ru-RU" sz="3600" b="1" dirty="0" smtClean="0"/>
              <a:t>Я не напрасно беспокоюсь,</a:t>
            </a:r>
            <a:br>
              <a:rPr lang="ru-RU" altLang="ru-RU" sz="3600" b="1" dirty="0" smtClean="0"/>
            </a:br>
            <a:r>
              <a:rPr lang="ru-RU" altLang="ru-RU" sz="3600" b="1" dirty="0" smtClean="0"/>
              <a:t>     Чтоб не забылась та война,</a:t>
            </a:r>
            <a:br>
              <a:rPr lang="ru-RU" altLang="ru-RU" sz="3600" b="1" dirty="0" smtClean="0"/>
            </a:br>
            <a:r>
              <a:rPr lang="ru-RU" altLang="ru-RU" sz="3600" b="1" dirty="0" smtClean="0"/>
              <a:t>    Ведь эта память – наша совесть!</a:t>
            </a:r>
            <a:br>
              <a:rPr lang="ru-RU" altLang="ru-RU" sz="3600" b="1" dirty="0" smtClean="0"/>
            </a:br>
            <a:r>
              <a:rPr lang="ru-RU" altLang="ru-RU" sz="3600" b="1" dirty="0" smtClean="0"/>
              <a:t>      Она, как сила, нам нужна. </a:t>
            </a:r>
            <a:endParaRPr lang="ru-RU" altLang="ru-RU" sz="3600" dirty="0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51173" y="4869160"/>
            <a:ext cx="549438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>
                <a:solidFill>
                  <a:srgbClr val="FF0000"/>
                </a:solidFill>
                <a:hlinkClick r:id="rId3" action="ppaction://hlinkpres?slideindex=1&amp;slidetitle="/>
              </a:rPr>
              <a:t>Запомните эти цифры</a:t>
            </a:r>
            <a:endParaRPr lang="ru-RU" alt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08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548680"/>
            <a:ext cx="48490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Лист самооценки</a:t>
            </a:r>
            <a:endParaRPr lang="ru-RU" sz="4800" b="1" dirty="0"/>
          </a:p>
        </p:txBody>
      </p:sp>
      <p:sp>
        <p:nvSpPr>
          <p:cNvPr id="7" name="5-конечная звезда 6"/>
          <p:cNvSpPr/>
          <p:nvPr/>
        </p:nvSpPr>
        <p:spPr>
          <a:xfrm>
            <a:off x="827584" y="1389518"/>
            <a:ext cx="2160240" cy="208823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2627784" y="2822783"/>
            <a:ext cx="2160240" cy="2088232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4502658" y="3968189"/>
            <a:ext cx="2160240" cy="208823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87824" y="1578569"/>
            <a:ext cx="4233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Мне нужна помощь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51920" y="2799800"/>
            <a:ext cx="5140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Я ещё допускаю ошибки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64560" y="4149080"/>
            <a:ext cx="267733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меня всё </a:t>
            </a:r>
          </a:p>
          <a:p>
            <a:r>
              <a:rPr lang="ru-RU" sz="3200" b="1" dirty="0" smtClean="0"/>
              <a:t>получается,</a:t>
            </a:r>
          </a:p>
          <a:p>
            <a:r>
              <a:rPr lang="ru-RU" sz="3200" b="1" dirty="0" smtClean="0"/>
              <a:t> могу помочь </a:t>
            </a:r>
          </a:p>
          <a:p>
            <a:r>
              <a:rPr lang="ru-RU" sz="3200" b="1" dirty="0" smtClean="0"/>
              <a:t>другим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81359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9512" y="116632"/>
            <a:ext cx="8785225" cy="2304306"/>
          </a:xfrm>
          <a:prstGeom prst="rect">
            <a:avLst/>
          </a:prstGeom>
          <a:solidFill>
            <a:srgbClr val="92D050"/>
          </a:solidFill>
          <a:ln w="57150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dirty="0">
                <a:latin typeface="Times New Roman" pitchFamily="18" charset="0"/>
              </a:rPr>
              <a:t>Урок для меня прошёл с пользой. </a:t>
            </a:r>
          </a:p>
          <a:p>
            <a:pPr algn="ctr"/>
            <a:r>
              <a:rPr lang="ru-RU" sz="3600" b="1" dirty="0">
                <a:latin typeface="Times New Roman" pitchFamily="18" charset="0"/>
              </a:rPr>
              <a:t>Я научился </a:t>
            </a:r>
            <a:r>
              <a:rPr lang="ru-RU" sz="3600" b="1" dirty="0" smtClean="0">
                <a:latin typeface="Times New Roman" pitchFamily="18" charset="0"/>
              </a:rPr>
              <a:t>умножать трёхзначные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</a:rPr>
              <a:t>числа на однозначные и </a:t>
            </a:r>
            <a:r>
              <a:rPr lang="ru-RU" sz="3600" b="1" dirty="0">
                <a:latin typeface="Times New Roman" pitchFamily="18" charset="0"/>
              </a:rPr>
              <a:t>могу </a:t>
            </a:r>
            <a:r>
              <a:rPr lang="ru-RU" sz="3600" b="1" dirty="0" smtClean="0">
                <a:latin typeface="Times New Roman" pitchFamily="18" charset="0"/>
              </a:rPr>
              <a:t>помочь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</a:rPr>
              <a:t>другим.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79388" y="2548939"/>
            <a:ext cx="8713787" cy="1944687"/>
          </a:xfrm>
          <a:prstGeom prst="rect">
            <a:avLst/>
          </a:prstGeom>
          <a:solidFill>
            <a:srgbClr val="FFFF00"/>
          </a:solidFill>
          <a:ln w="571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>
                <a:latin typeface="Times New Roman" pitchFamily="18" charset="0"/>
              </a:rPr>
              <a:t>Научился </a:t>
            </a:r>
            <a:r>
              <a:rPr lang="ru-RU" sz="4000" b="1" dirty="0" smtClean="0">
                <a:latin typeface="Times New Roman" pitchFamily="18" charset="0"/>
              </a:rPr>
              <a:t>умножать трёхзначные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</a:rPr>
              <a:t>числа на однозначные, </a:t>
            </a:r>
            <a:endParaRPr lang="ru-RU" sz="4000" b="1" dirty="0">
              <a:latin typeface="Times New Roman" pitchFamily="18" charset="0"/>
            </a:endParaRPr>
          </a:p>
          <a:p>
            <a:pPr algn="ctr"/>
            <a:r>
              <a:rPr lang="ru-RU" sz="4000" b="1" dirty="0">
                <a:latin typeface="Times New Roman" pitchFamily="18" charset="0"/>
              </a:rPr>
              <a:t>но мне ещё нужна помощь.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9388" y="4652963"/>
            <a:ext cx="8713787" cy="2016125"/>
          </a:xfrm>
          <a:prstGeom prst="rect">
            <a:avLst/>
          </a:prstGeom>
          <a:solidFill>
            <a:srgbClr val="FF0000"/>
          </a:solidFill>
          <a:ln w="57150">
            <a:solidFill>
              <a:srgbClr val="33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Times New Roman" pitchFamily="18" charset="0"/>
              </a:rPr>
              <a:t>Мне было трудно на уроке.</a:t>
            </a:r>
          </a:p>
        </p:txBody>
      </p:sp>
    </p:spTree>
    <p:extLst>
      <p:ext uri="{BB962C8B-B14F-4D97-AF65-F5344CB8AC3E}">
        <p14:creationId xmlns:p14="http://schemas.microsoft.com/office/powerpoint/2010/main" val="110349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620688"/>
            <a:ext cx="52257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Закончи предложение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844824"/>
            <a:ext cx="797583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1. На уроке я узнал (а)…….</a:t>
            </a:r>
          </a:p>
          <a:p>
            <a:r>
              <a:rPr lang="ru-RU" sz="4400" dirty="0" smtClean="0"/>
              <a:t>2. Своей работой на уроке я……..</a:t>
            </a:r>
          </a:p>
          <a:p>
            <a:r>
              <a:rPr lang="ru-RU" sz="4400" dirty="0" smtClean="0"/>
              <a:t>3. Теперь я умею……….</a:t>
            </a:r>
          </a:p>
          <a:p>
            <a:r>
              <a:rPr lang="ru-RU" sz="4400" dirty="0" smtClean="0"/>
              <a:t>4. За урок я……..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2904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yapx.cc/Tyr6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08720"/>
            <a:ext cx="6657653" cy="521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06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1628800"/>
            <a:ext cx="50093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Задание на дом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924944"/>
            <a:ext cx="793627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/>
              <a:t>с</a:t>
            </a:r>
            <a:r>
              <a:rPr lang="ru-RU" sz="3600" b="1" dirty="0" err="1" smtClean="0"/>
              <a:t>тр</a:t>
            </a:r>
            <a:r>
              <a:rPr lang="ru-RU" sz="3600" b="1" dirty="0" smtClean="0"/>
              <a:t> 116 № 5, № 7 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Или</a:t>
            </a:r>
          </a:p>
          <a:p>
            <a:r>
              <a:rPr lang="ru-RU" sz="3600" b="1" dirty="0" smtClean="0"/>
              <a:t>Подготовить дополнительную </a:t>
            </a:r>
          </a:p>
          <a:p>
            <a:r>
              <a:rPr lang="ru-RU" sz="3600" b="1" dirty="0" smtClean="0"/>
              <a:t>Информацию про город Асбест в годы</a:t>
            </a:r>
          </a:p>
          <a:p>
            <a:r>
              <a:rPr lang="ru-RU" sz="3600" b="1" dirty="0"/>
              <a:t>в</a:t>
            </a:r>
            <a:r>
              <a:rPr lang="ru-RU" sz="3600" b="1" dirty="0" smtClean="0"/>
              <a:t>ойны (цифры)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31258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2420888"/>
            <a:ext cx="5270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 за урок!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8610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68760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Георгиевская лента </a:t>
            </a:r>
            <a:r>
              <a:rPr lang="en-US" dirty="0" smtClean="0">
                <a:hlinkClick r:id="rId3"/>
              </a:rPr>
              <a:t>https://www.vladtime.ru/uploads/posts/2017-04/thumbs/1493387911_lenta1.jpg</a:t>
            </a:r>
            <a:endParaRPr lang="ru-RU" dirty="0" smtClean="0"/>
          </a:p>
          <a:p>
            <a:r>
              <a:rPr lang="ru-RU" dirty="0" smtClean="0"/>
              <a:t>Генератор надписей </a:t>
            </a:r>
            <a:r>
              <a:rPr lang="en-US" dirty="0" smtClean="0">
                <a:hlinkClick r:id="rId4"/>
              </a:rPr>
              <a:t>https://online-letters.ru/letters/techno/lcd/2.html</a:t>
            </a:r>
            <a:endParaRPr lang="ru-RU" dirty="0" smtClean="0"/>
          </a:p>
          <a:p>
            <a:r>
              <a:rPr lang="ru-RU" dirty="0" smtClean="0"/>
              <a:t>Орден Великой Отечественной войны с лентой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cdn2.static1-sima-land.com/items/1744460/0/400.jpg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93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1475656" y="1556792"/>
            <a:ext cx="6696744" cy="45365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ru-RU" sz="5200" b="1" dirty="0" smtClean="0">
                <a:solidFill>
                  <a:srgbClr val="411817"/>
                </a:solidFill>
                <a:latin typeface="Times New Roman"/>
                <a:ea typeface="Calibri"/>
                <a:cs typeface="Times New Roman"/>
              </a:rPr>
              <a:t>Асбест в годы войны</a:t>
            </a:r>
          </a:p>
          <a:p>
            <a:pPr marL="0" indent="0">
              <a:buNone/>
            </a:pPr>
            <a:r>
              <a:rPr lang="ru-RU" dirty="0" smtClean="0"/>
              <a:t>Асбест приютил __ детей дошкольного возраста, эвакуированных из Житомира и Астрахани. Они были размещены в школе пос. Малышева, где был открыт детский дом.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957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1619672" y="1268760"/>
            <a:ext cx="6696744" cy="4536504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Тема урока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Умножение трехзначного числа на однозначное.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Цели: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Повторим …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Будем учиться …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Составим </a:t>
            </a: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Проверим …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endParaRPr lang="en-US" sz="4400" b="1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70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019554"/>
              </p:ext>
            </p:extLst>
          </p:nvPr>
        </p:nvGraphicFramePr>
        <p:xfrm>
          <a:off x="1475656" y="1556792"/>
          <a:ext cx="6192690" cy="1855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8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8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5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85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8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40605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baseline="0" dirty="0" smtClean="0">
                          <a:solidFill>
                            <a:schemeClr val="tx1"/>
                          </a:solidFill>
                        </a:rPr>
                        <a:t> 8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4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9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6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7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5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9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9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9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572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231525"/>
              </p:ext>
            </p:extLst>
          </p:nvPr>
        </p:nvGraphicFramePr>
        <p:xfrm>
          <a:off x="899592" y="3789040"/>
          <a:ext cx="7488834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8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7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9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6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5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4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9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8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8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2</a:t>
                      </a:r>
                      <a:r>
                        <a:rPr lang="en-US" sz="4000" b="1" i="1" dirty="0" smtClean="0">
                          <a:solidFill>
                            <a:srgbClr val="002060"/>
                          </a:solidFill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lang="ru-RU" sz="4000" b="1" i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8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333994" y="381040"/>
            <a:ext cx="536408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Задание «по кругу»</a:t>
            </a:r>
            <a:br>
              <a:rPr lang="ru-RU" sz="4400" b="1" dirty="0">
                <a:solidFill>
                  <a:srgbClr val="FF0000"/>
                </a:solidFill>
              </a:rPr>
            </a:b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81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43201" y="288552"/>
            <a:ext cx="72007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Реши. </a:t>
            </a:r>
            <a:r>
              <a:rPr lang="ru-RU" sz="3200" b="1" dirty="0">
                <a:solidFill>
                  <a:srgbClr val="FF0000"/>
                </a:solidFill>
              </a:rPr>
              <a:t>Расставь ответы в порядке </a:t>
            </a:r>
            <a:r>
              <a:rPr lang="ru-RU" sz="3200" b="1" u="sng" dirty="0">
                <a:solidFill>
                  <a:srgbClr val="FF0000"/>
                </a:solidFill>
              </a:rPr>
              <a:t>возрастания</a:t>
            </a:r>
            <a:r>
              <a:rPr lang="ru-RU" sz="3200" b="1" dirty="0">
                <a:solidFill>
                  <a:srgbClr val="FF0000"/>
                </a:solidFill>
              </a:rPr>
              <a:t>, прочти слово.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491192"/>
              </p:ext>
            </p:extLst>
          </p:nvPr>
        </p:nvGraphicFramePr>
        <p:xfrm>
          <a:off x="1475657" y="2132856"/>
          <a:ext cx="6192690" cy="1855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8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8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5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85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8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40605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42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56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81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572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487999"/>
              </p:ext>
            </p:extLst>
          </p:nvPr>
        </p:nvGraphicFramePr>
        <p:xfrm>
          <a:off x="827584" y="4293096"/>
          <a:ext cx="7488834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8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72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err="1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12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1403648" y="2357201"/>
            <a:ext cx="6696744" cy="45365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ru-RU" sz="4400" b="1" dirty="0" smtClean="0">
                <a:solidFill>
                  <a:srgbClr val="411817"/>
                </a:solidFill>
                <a:latin typeface="Times New Roman"/>
                <a:ea typeface="Calibri"/>
                <a:cs typeface="Times New Roman"/>
              </a:rPr>
              <a:t>Асбест в годы войны</a:t>
            </a:r>
            <a:endParaRPr lang="en-US" sz="4400" b="1" dirty="0" smtClean="0">
              <a:solidFill>
                <a:srgbClr val="411817"/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270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71670" y="528638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857224" y="1357298"/>
            <a:ext cx="300039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78 : 13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+ 36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: 14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· 6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071670" y="5357826"/>
            <a:ext cx="9286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85852" y="5143512"/>
            <a:ext cx="2428892" cy="158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571472" y="1071546"/>
            <a:ext cx="982663" cy="1230313"/>
            <a:chOff x="1373" y="2193"/>
            <a:chExt cx="619" cy="775"/>
          </a:xfrm>
        </p:grpSpPr>
        <p:sp>
          <p:nvSpPr>
            <p:cNvPr id="7" name="Freeform 4"/>
            <p:cNvSpPr>
              <a:spLocks/>
            </p:cNvSpPr>
            <p:nvPr/>
          </p:nvSpPr>
          <p:spPr bwMode="auto">
            <a:xfrm>
              <a:off x="1384" y="2208"/>
              <a:ext cx="608" cy="760"/>
            </a:xfrm>
            <a:custGeom>
              <a:avLst/>
              <a:gdLst>
                <a:gd name="T0" fmla="*/ 0 w 608"/>
                <a:gd name="T1" fmla="*/ 392 h 760"/>
                <a:gd name="T2" fmla="*/ 96 w 608"/>
                <a:gd name="T3" fmla="*/ 392 h 760"/>
                <a:gd name="T4" fmla="*/ 608 w 608"/>
                <a:gd name="T5" fmla="*/ 394 h 760"/>
                <a:gd name="T6" fmla="*/ 471 w 608"/>
                <a:gd name="T7" fmla="*/ 203 h 760"/>
                <a:gd name="T8" fmla="*/ 597 w 608"/>
                <a:gd name="T9" fmla="*/ 0 h 760"/>
                <a:gd name="T10" fmla="*/ 16 w 608"/>
                <a:gd name="T11" fmla="*/ 13 h 760"/>
                <a:gd name="T12" fmla="*/ 16 w 608"/>
                <a:gd name="T13" fmla="*/ 760 h 7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8"/>
                <a:gd name="T22" fmla="*/ 0 h 760"/>
                <a:gd name="T23" fmla="*/ 608 w 608"/>
                <a:gd name="T24" fmla="*/ 760 h 7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8" h="760">
                  <a:moveTo>
                    <a:pt x="0" y="392"/>
                  </a:moveTo>
                  <a:lnTo>
                    <a:pt x="96" y="392"/>
                  </a:lnTo>
                  <a:lnTo>
                    <a:pt x="608" y="394"/>
                  </a:lnTo>
                  <a:lnTo>
                    <a:pt x="471" y="203"/>
                  </a:lnTo>
                  <a:lnTo>
                    <a:pt x="597" y="0"/>
                  </a:lnTo>
                  <a:lnTo>
                    <a:pt x="16" y="13"/>
                  </a:lnTo>
                  <a:lnTo>
                    <a:pt x="16" y="760"/>
                  </a:lnTo>
                </a:path>
              </a:pathLst>
            </a:cu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373" y="2193"/>
              <a:ext cx="116" cy="407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9" name="Group 48"/>
          <p:cNvGrpSpPr>
            <a:grpSpLocks/>
          </p:cNvGrpSpPr>
          <p:nvPr/>
        </p:nvGrpSpPr>
        <p:grpSpPr bwMode="auto">
          <a:xfrm>
            <a:off x="4714876" y="1071546"/>
            <a:ext cx="990600" cy="1230313"/>
            <a:chOff x="1373" y="2193"/>
            <a:chExt cx="619" cy="775"/>
          </a:xfrm>
        </p:grpSpPr>
        <p:sp>
          <p:nvSpPr>
            <p:cNvPr id="10" name="Freeform 49"/>
            <p:cNvSpPr>
              <a:spLocks/>
            </p:cNvSpPr>
            <p:nvPr/>
          </p:nvSpPr>
          <p:spPr bwMode="auto">
            <a:xfrm>
              <a:off x="1384" y="2208"/>
              <a:ext cx="608" cy="760"/>
            </a:xfrm>
            <a:custGeom>
              <a:avLst/>
              <a:gdLst>
                <a:gd name="T0" fmla="*/ 0 w 608"/>
                <a:gd name="T1" fmla="*/ 392 h 760"/>
                <a:gd name="T2" fmla="*/ 96 w 608"/>
                <a:gd name="T3" fmla="*/ 392 h 760"/>
                <a:gd name="T4" fmla="*/ 608 w 608"/>
                <a:gd name="T5" fmla="*/ 394 h 760"/>
                <a:gd name="T6" fmla="*/ 471 w 608"/>
                <a:gd name="T7" fmla="*/ 203 h 760"/>
                <a:gd name="T8" fmla="*/ 597 w 608"/>
                <a:gd name="T9" fmla="*/ 0 h 760"/>
                <a:gd name="T10" fmla="*/ 16 w 608"/>
                <a:gd name="T11" fmla="*/ 13 h 760"/>
                <a:gd name="T12" fmla="*/ 16 w 608"/>
                <a:gd name="T13" fmla="*/ 760 h 7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8"/>
                <a:gd name="T22" fmla="*/ 0 h 760"/>
                <a:gd name="T23" fmla="*/ 608 w 608"/>
                <a:gd name="T24" fmla="*/ 760 h 7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8" h="760">
                  <a:moveTo>
                    <a:pt x="0" y="392"/>
                  </a:moveTo>
                  <a:lnTo>
                    <a:pt x="96" y="392"/>
                  </a:lnTo>
                  <a:lnTo>
                    <a:pt x="608" y="394"/>
                  </a:lnTo>
                  <a:lnTo>
                    <a:pt x="471" y="203"/>
                  </a:lnTo>
                  <a:lnTo>
                    <a:pt x="597" y="0"/>
                  </a:lnTo>
                  <a:lnTo>
                    <a:pt x="16" y="13"/>
                  </a:lnTo>
                  <a:lnTo>
                    <a:pt x="16" y="760"/>
                  </a:lnTo>
                </a:path>
              </a:pathLst>
            </a:custGeom>
            <a:solidFill>
              <a:srgbClr val="FFFF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Text Box 50"/>
            <p:cNvSpPr txBox="1">
              <a:spLocks noChangeArrowheads="1"/>
            </p:cNvSpPr>
            <p:nvPr/>
          </p:nvSpPr>
          <p:spPr bwMode="auto">
            <a:xfrm>
              <a:off x="1373" y="2193"/>
              <a:ext cx="523" cy="404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072066" y="1357298"/>
            <a:ext cx="300039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85 : 5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· 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- 27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: 2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+ 0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572132" y="5143512"/>
            <a:ext cx="2428892" cy="158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286512" y="528638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307503" y="5308657"/>
            <a:ext cx="9286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26125" y="230796"/>
            <a:ext cx="64144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Задание «</a:t>
            </a:r>
            <a:r>
              <a:rPr lang="ru-RU" sz="4400" b="1" dirty="0" smtClean="0">
                <a:solidFill>
                  <a:srgbClr val="FF0000"/>
                </a:solidFill>
              </a:rPr>
              <a:t>плечо к плечу»</a:t>
            </a:r>
            <a:r>
              <a:rPr lang="ru-RU" sz="4400" b="1" dirty="0">
                <a:solidFill>
                  <a:srgbClr val="FF0000"/>
                </a:solidFill>
              </a:rPr>
              <a:t/>
            </a:r>
            <a:br>
              <a:rPr lang="ru-RU" sz="4400" b="1" dirty="0">
                <a:solidFill>
                  <a:srgbClr val="FF0000"/>
                </a:solidFill>
              </a:rPr>
            </a:b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33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1475656" y="1556792"/>
            <a:ext cx="6696744" cy="4536504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ru-RU" sz="5200" b="1" dirty="0" smtClean="0">
                <a:solidFill>
                  <a:srgbClr val="411817"/>
                </a:solidFill>
                <a:latin typeface="Times New Roman"/>
                <a:ea typeface="Calibri"/>
                <a:cs typeface="Times New Roman"/>
              </a:rPr>
              <a:t>Асбест в годы войны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400" dirty="0"/>
              <a:t>О начале войны жители Асбеста, как и все советские граждане, услышали из выступления Вячеслава Молотова, переданного по радио </a:t>
            </a:r>
            <a:r>
              <a:rPr lang="ru-RU" sz="4400" b="1" dirty="0">
                <a:solidFill>
                  <a:srgbClr val="FF0000"/>
                </a:solidFill>
              </a:rPr>
              <a:t>22</a:t>
            </a:r>
            <a:r>
              <a:rPr lang="ru-RU" sz="4400" dirty="0"/>
              <a:t> июня 1941 г. В </a:t>
            </a:r>
            <a:r>
              <a:rPr lang="ru-RU" sz="4400" b="1" dirty="0">
                <a:solidFill>
                  <a:srgbClr val="FF0000"/>
                </a:solidFill>
              </a:rPr>
              <a:t>12</a:t>
            </a:r>
            <a:r>
              <a:rPr lang="ru-RU" sz="4400" dirty="0"/>
              <a:t> часов московского времени.</a:t>
            </a:r>
            <a:endParaRPr lang="en-US" sz="4400" b="1" dirty="0" smtClean="0">
              <a:solidFill>
                <a:srgbClr val="411817"/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11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1063</Words>
  <Application>Microsoft Office PowerPoint</Application>
  <PresentationFormat>Экран (4:3)</PresentationFormat>
  <Paragraphs>261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5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Самостоятельная работа</vt:lpstr>
      <vt:lpstr>Самопроверка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muzeum</dc:creator>
  <cp:lastModifiedBy>Пользователь</cp:lastModifiedBy>
  <cp:revision>61</cp:revision>
  <dcterms:created xsi:type="dcterms:W3CDTF">2020-02-27T07:31:02Z</dcterms:created>
  <dcterms:modified xsi:type="dcterms:W3CDTF">2023-05-04T04:13:46Z</dcterms:modified>
</cp:coreProperties>
</file>