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67" r:id="rId3"/>
    <p:sldId id="265" r:id="rId4"/>
    <p:sldId id="261" r:id="rId5"/>
    <p:sldId id="264" r:id="rId6"/>
    <p:sldId id="262" r:id="rId7"/>
    <p:sldId id="263" r:id="rId8"/>
    <p:sldId id="266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5" autoAdjust="0"/>
    <p:restoredTop sz="94585" autoAdjust="0"/>
  </p:normalViewPr>
  <p:slideViewPr>
    <p:cSldViewPr>
      <p:cViewPr varScale="1">
        <p:scale>
          <a:sx n="42" d="100"/>
          <a:sy n="42" d="100"/>
        </p:scale>
        <p:origin x="1326" y="4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авнобедренный треугольник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79877DF7-1A5C-4759-B6D3-0D6EE302A588}" type="datetimeFigureOut">
              <a:rPr lang="ru-RU" smtClean="0"/>
              <a:t>22.03.2023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CBBA5D4A-6FAA-4987-A1CA-600C449FF38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877DF7-1A5C-4759-B6D3-0D6EE302A588}" type="datetimeFigureOut">
              <a:rPr lang="ru-RU" smtClean="0"/>
              <a:t>22.03.2023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A5D4A-6FAA-4987-A1CA-600C449FF38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877DF7-1A5C-4759-B6D3-0D6EE302A588}" type="datetimeFigureOut">
              <a:rPr lang="ru-RU" smtClean="0"/>
              <a:t>22.03.2023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A5D4A-6FAA-4987-A1CA-600C449FF38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79877DF7-1A5C-4759-B6D3-0D6EE302A588}" type="datetimeFigureOut">
              <a:rPr lang="ru-RU" smtClean="0"/>
              <a:t>22.03.2023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A5D4A-6FAA-4987-A1CA-600C449FF38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ый треугольник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Равнобедренный треугольник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79877DF7-1A5C-4759-B6D3-0D6EE302A588}" type="datetimeFigureOut">
              <a:rPr lang="ru-RU" smtClean="0"/>
              <a:t>22.03.2023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CBBA5D4A-6FAA-4987-A1CA-600C449FF38E}" type="slidenum">
              <a:rPr lang="ru-RU" smtClean="0"/>
              <a:t>‹#›</a:t>
            </a:fld>
            <a:endParaRPr lang="ru-RU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79877DF7-1A5C-4759-B6D3-0D6EE302A588}" type="datetimeFigureOut">
              <a:rPr lang="ru-RU" smtClean="0"/>
              <a:t>22.03.2023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CBBA5D4A-6FAA-4987-A1CA-600C449FF38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79877DF7-1A5C-4759-B6D3-0D6EE302A588}" type="datetimeFigureOut">
              <a:rPr lang="ru-RU" smtClean="0"/>
              <a:t>22.03.2023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CBBA5D4A-6FAA-4987-A1CA-600C449FF38E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877DF7-1A5C-4759-B6D3-0D6EE302A588}" type="datetimeFigureOut">
              <a:rPr lang="ru-RU" smtClean="0"/>
              <a:t>22.03.2023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A5D4A-6FAA-4987-A1CA-600C449FF38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79877DF7-1A5C-4759-B6D3-0D6EE302A588}" type="datetimeFigureOut">
              <a:rPr lang="ru-RU" smtClean="0"/>
              <a:t>22.03.2023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CBBA5D4A-6FAA-4987-A1CA-600C449FF38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79877DF7-1A5C-4759-B6D3-0D6EE302A588}" type="datetimeFigureOut">
              <a:rPr lang="ru-RU" smtClean="0"/>
              <a:t>22.03.2023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CBBA5D4A-6FAA-4987-A1CA-600C449FF38E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79877DF7-1A5C-4759-B6D3-0D6EE302A588}" type="datetimeFigureOut">
              <a:rPr lang="ru-RU" smtClean="0"/>
              <a:t>22.03.2023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CBBA5D4A-6FAA-4987-A1CA-600C449FF38E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ый треугольник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79877DF7-1A5C-4759-B6D3-0D6EE302A588}" type="datetimeFigureOut">
              <a:rPr lang="ru-RU" smtClean="0"/>
              <a:t>22.03.2023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CBBA5D4A-6FAA-4987-A1CA-600C449FF38E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188640"/>
            <a:ext cx="7702624" cy="72008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Индивидуальный проект 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75656" y="1628800"/>
            <a:ext cx="6400800" cy="576064"/>
          </a:xfrm>
        </p:spPr>
        <p:txBody>
          <a:bodyPr>
            <a:normAutofit fontScale="62500" lnSpcReduction="20000"/>
          </a:bodyPr>
          <a:lstStyle/>
          <a:p>
            <a:pPr algn="ctr"/>
            <a:r>
              <a:rPr lang="ru-RU" dirty="0" smtClean="0"/>
              <a:t>Сталинградская битва переломный момент в ВВО</a:t>
            </a:r>
            <a:endParaRPr lang="ru-RU" dirty="0"/>
          </a:p>
        </p:txBody>
      </p:sp>
      <p:pic>
        <p:nvPicPr>
          <p:cNvPr id="4" name="Рисунок 3" descr="1024px-RIAN_archive_44732_Soviet_soldiers_attack_hous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825552"/>
            <a:ext cx="9144000" cy="4032448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188640"/>
            <a:ext cx="7702624" cy="72008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Индивидуальный проект 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75656" y="1628800"/>
            <a:ext cx="6400800" cy="576064"/>
          </a:xfrm>
        </p:spPr>
        <p:txBody>
          <a:bodyPr>
            <a:normAutofit fontScale="62500" lnSpcReduction="20000"/>
          </a:bodyPr>
          <a:lstStyle/>
          <a:p>
            <a:pPr algn="ctr"/>
            <a:r>
              <a:rPr lang="ru-RU" dirty="0" smtClean="0"/>
              <a:t>Сталинградская битва переломный момент в ВВО</a:t>
            </a:r>
            <a:endParaRPr lang="ru-RU" dirty="0"/>
          </a:p>
        </p:txBody>
      </p:sp>
      <p:pic>
        <p:nvPicPr>
          <p:cNvPr id="4" name="Рисунок 3" descr="1024px-RIAN_archive_44732_Soviet_soldiers_attack_hous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825552"/>
            <a:ext cx="9144000" cy="4032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2742903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260648"/>
            <a:ext cx="2736304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Рузвельт писал в те дни: «Их славная победа остановила волну нашествия и стала поворотным пунктом войны союзных наций против сил агрессии».</a:t>
            </a:r>
          </a:p>
        </p:txBody>
      </p:sp>
      <p:pic>
        <p:nvPicPr>
          <p:cNvPr id="3" name="Рисунок 2" descr="1941 Roosevelt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419872" y="0"/>
            <a:ext cx="5724128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EI0l1OsWoAEUe_m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3755696" cy="2636912"/>
          </a:xfrm>
          <a:prstGeom prst="rect">
            <a:avLst/>
          </a:prstGeom>
        </p:spPr>
      </p:pic>
      <p:pic>
        <p:nvPicPr>
          <p:cNvPr id="3" name="Рисунок 2" descr="original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76056" y="1"/>
            <a:ext cx="4067943" cy="2492896"/>
          </a:xfrm>
          <a:prstGeom prst="rect">
            <a:avLst/>
          </a:prstGeom>
        </p:spPr>
      </p:pic>
      <p:pic>
        <p:nvPicPr>
          <p:cNvPr id="4" name="Рисунок 3" descr="54a32517774e2c82a29b2016b03466bc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2636912"/>
            <a:ext cx="2072627" cy="3024336"/>
          </a:xfrm>
          <a:prstGeom prst="rect">
            <a:avLst/>
          </a:prstGeom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123728" y="4653136"/>
            <a:ext cx="7020272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ko-K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algun Gothic" pitchFamily="34" charset="-127"/>
                <a:cs typeface="Times New Roman" pitchFamily="18" charset="0"/>
              </a:rPr>
              <a:t>Зимой 1941/42 г. враг потерпел тяжелое поражение но он был еще очень силен и упорно готовился к новому походу в глубь страны.</a:t>
            </a:r>
            <a:endParaRPr kumimoji="0" lang="ru-RU" altLang="ko-KR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2987824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Перед </a:t>
            </a:r>
            <a:r>
              <a:rPr lang="ru-RU" dirty="0"/>
              <a:t>советскими войсками была поставлена задача: Сталинград не сдавать! Этот город имел большое экономическое и военное значение. На его новых и реконструированных заводах варилась высококачественная сталь, производились танки, орудия и боеприпасы.</a:t>
            </a:r>
          </a:p>
        </p:txBody>
      </p:sp>
      <p:pic>
        <p:nvPicPr>
          <p:cNvPr id="3" name="Рисунок 2" descr="tanks-for-warl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131840" y="188640"/>
            <a:ext cx="5508104" cy="3384376"/>
          </a:xfrm>
          <a:prstGeom prst="rect">
            <a:avLst/>
          </a:prstGeom>
        </p:spPr>
      </p:pic>
      <p:pic>
        <p:nvPicPr>
          <p:cNvPr id="4" name="Рисунок 3" descr="panther_berlin_1945-0d2d5eab9b21b720dcf6c324b9b65b2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067944" y="3617640"/>
            <a:ext cx="4572000" cy="3240360"/>
          </a:xfrm>
          <a:prstGeom prst="rect">
            <a:avLst/>
          </a:prstGeom>
        </p:spPr>
      </p:pic>
      <p:pic>
        <p:nvPicPr>
          <p:cNvPr id="5" name="Рисунок 4" descr="10623302u1m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4293096"/>
            <a:ext cx="4054599" cy="234888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0" y="0"/>
            <a:ext cx="3563888" cy="47089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ko-K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algun Gothic" pitchFamily="34" charset="-127"/>
                <a:cs typeface="Times New Roman" pitchFamily="18" charset="0"/>
              </a:rPr>
              <a:t>Большую помощь Красной Армии оказывало население Сталинграда и области. По призыву областного комитета партии тысячи рабочих и служащих, колхозников и студентов вступили во фронтовые части, народное -ополчение, истребительные батальоны, участвовали в строительстве оборонительных рубежей. В первых рядах защитников города находились коммунисты.</a:t>
            </a:r>
            <a:endParaRPr kumimoji="0" lang="ru-RU" altLang="ko-KR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Рисунок 2" descr="GBenGxLxhiY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347864" y="0"/>
            <a:ext cx="5796136" cy="5517232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7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2051720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Почти вся занимаемая ими территория простреливалась огнем советской артиллерии. Нашей истребительной авиацией и зенитной артиллерией под Сталинградом было уничтожено несколько сотен фашистских самолетов, пытавшихся установить воздушный мост с окруженной группировкой.</a:t>
            </a:r>
          </a:p>
        </p:txBody>
      </p:sp>
      <p:pic>
        <p:nvPicPr>
          <p:cNvPr id="3" name="Рисунок 2" descr="stalingrad-v-ogne-1942g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771800" y="188640"/>
            <a:ext cx="6084168" cy="4254232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0" y="0"/>
            <a:ext cx="2987824" cy="4401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ko-K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algun Gothic" pitchFamily="34" charset="-127"/>
                <a:cs typeface="Times New Roman" pitchFamily="18" charset="0"/>
              </a:rPr>
              <a:t>Разбить мощную группировку врага в районе Сталинграда должны были войска трех фронтов:</a:t>
            </a:r>
            <a:endParaRPr kumimoji="0" lang="ru-RU" altLang="ko-KR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ko-K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algun Gothic" pitchFamily="34" charset="-127"/>
                <a:cs typeface="Times New Roman" pitchFamily="18" charset="0"/>
              </a:rPr>
              <a:t>Юго-Западного (командующий генерал Н. Ф. Ватутин), </a:t>
            </a:r>
            <a:endParaRPr kumimoji="0" lang="ru-RU" altLang="ko-KR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ko-K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algun Gothic" pitchFamily="34" charset="-127"/>
                <a:cs typeface="Times New Roman" pitchFamily="18" charset="0"/>
              </a:rPr>
              <a:t>Донского (командующий генерал К. К. Рокоссовский), </a:t>
            </a:r>
            <a:endParaRPr kumimoji="0" lang="ru-RU" altLang="ko-KR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ko-K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algun Gothic" pitchFamily="34" charset="-127"/>
                <a:cs typeface="Times New Roman" pitchFamily="18" charset="0"/>
              </a:rPr>
              <a:t>Сталинградского (командующий генерал А. И. Еременко).</a:t>
            </a:r>
            <a:endParaRPr kumimoji="0" lang="ru-RU" altLang="ko-KR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RIAN_archive_882837_The_defenders_of_Stalingrad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771800" y="4005064"/>
            <a:ext cx="6120680" cy="2852936"/>
          </a:xfrm>
          <a:prstGeom prst="rect">
            <a:avLst/>
          </a:prstGeom>
        </p:spPr>
      </p:pic>
      <p:pic>
        <p:nvPicPr>
          <p:cNvPr id="4" name="Рисунок 3" descr="1024px-thumbnail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419872" y="476672"/>
            <a:ext cx="5436096" cy="3384376"/>
          </a:xfrm>
          <a:prstGeom prst="rect">
            <a:avLst/>
          </a:prstGeom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Яркая">
  <a:themeElements>
    <a:clrScheme name="Модульная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Ярк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34523</TotalTime>
  <Words>226</Words>
  <Application>Microsoft Office PowerPoint</Application>
  <PresentationFormat>Экран (4:3)</PresentationFormat>
  <Paragraphs>13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6" baseType="lpstr">
      <vt:lpstr>Malgun Gothic</vt:lpstr>
      <vt:lpstr>Arial</vt:lpstr>
      <vt:lpstr>Century Gothic</vt:lpstr>
      <vt:lpstr>HY중고딕</vt:lpstr>
      <vt:lpstr>Times New Roman</vt:lpstr>
      <vt:lpstr>Verdana</vt:lpstr>
      <vt:lpstr>Wingdings 2</vt:lpstr>
      <vt:lpstr>Яркая</vt:lpstr>
      <vt:lpstr>Индивидуальный проект </vt:lpstr>
      <vt:lpstr>Индивидуальный проект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Индивидуальный проект </dc:title>
  <dc:creator>xenia</dc:creator>
  <cp:lastModifiedBy>student</cp:lastModifiedBy>
  <cp:revision>2</cp:revision>
  <dcterms:created xsi:type="dcterms:W3CDTF">2020-02-01T14:36:55Z</dcterms:created>
  <dcterms:modified xsi:type="dcterms:W3CDTF">2023-03-22T09:44:36Z</dcterms:modified>
</cp:coreProperties>
</file>