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4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Заголовок 1"/>
          <p:cNvSpPr/>
          <p:nvPr/>
        </p:nvSpPr>
        <p:spPr>
          <a:xfrm>
            <a:off x="457200" y="274680"/>
            <a:ext cx="8225280" cy="113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" name="Содержимое 2"/>
          <p:cNvSpPr/>
          <p:nvPr/>
        </p:nvSpPr>
        <p:spPr>
          <a:xfrm>
            <a:off x="457200" y="1600200"/>
            <a:ext cx="8225280" cy="4521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8" name="Picture 2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72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79" name="Rectangle 1"/>
          <p:cNvSpPr/>
          <p:nvPr/>
        </p:nvSpPr>
        <p:spPr>
          <a:xfrm>
            <a:off x="1260000" y="1161000"/>
            <a:ext cx="6836400" cy="508644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800" b="1" strike="noStrike" spc="-1">
                <a:solidFill>
                  <a:srgbClr val="800080"/>
                </a:solidFill>
                <a:latin typeface="Times New Roman"/>
                <a:ea typeface="Times New Roman"/>
              </a:rPr>
              <a:t>Исследовательская работа</a:t>
            </a:r>
            <a:endParaRPr lang="ru-RU" sz="2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3200" b="1" strike="noStrike" spc="-1">
                <a:solidFill>
                  <a:srgbClr val="800080"/>
                </a:solidFill>
                <a:latin typeface="Times New Roman"/>
                <a:ea typeface="Times New Roman"/>
              </a:rPr>
              <a:t>«Почему скисает молоко?»</a:t>
            </a:r>
            <a:endParaRPr lang="ru-RU" sz="3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3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3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3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3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3200" b="0" strike="noStrike" spc="-1">
              <a:latin typeface="Arial"/>
            </a:endParaRPr>
          </a:p>
          <a:p>
            <a:pPr algn="r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                                                 Выполнила: Головина Мария,                                                     ученица 2 класса</a:t>
            </a:r>
            <a:endParaRPr lang="ru-RU" sz="1800" b="0" strike="noStrike" spc="-1">
              <a:latin typeface="Arial"/>
            </a:endParaRPr>
          </a:p>
          <a:p>
            <a:pPr algn="r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                                 Руководитель: Дурнова Ю.К.,            ,    учитель начальных классов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Picture 2_9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42" name="Rectangle 1_5"/>
          <p:cNvSpPr/>
          <p:nvPr/>
        </p:nvSpPr>
        <p:spPr>
          <a:xfrm>
            <a:off x="1800000" y="1260000"/>
            <a:ext cx="5482440" cy="107856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3" name="Прямоугольник 142"/>
          <p:cNvSpPr/>
          <p:nvPr/>
        </p:nvSpPr>
        <p:spPr>
          <a:xfrm>
            <a:off x="1260000" y="720000"/>
            <a:ext cx="6299280" cy="409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Calibri"/>
              </a:rPr>
              <a:t>              А еще можно заставить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Calibri"/>
              </a:rPr>
              <a:t>              молоко скиснуть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Calibri"/>
              </a:rPr>
              <a:t>                             очень быстро.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Calibri"/>
              </a:rPr>
              <a:t>Для этого я решила провести </a:t>
            </a:r>
            <a:r>
              <a:rPr lang="ru-RU" sz="2000" b="0" i="1" u="sng" strike="noStrike" spc="-1">
                <a:solidFill>
                  <a:srgbClr val="3465A4"/>
                </a:solidFill>
                <a:uFillTx/>
                <a:latin typeface="Arial"/>
                <a:ea typeface="Calibri"/>
              </a:rPr>
              <a:t>следующий опыт:</a:t>
            </a: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Calibri"/>
              </a:rPr>
              <a:t> если добавить в молоко немного столового уксуса или сок лимона, то мы увидим, что молоко мгновенно свернётся.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144" name="Рисунок 143"/>
          <p:cNvPicPr/>
          <p:nvPr/>
        </p:nvPicPr>
        <p:blipFill>
          <a:blip r:embed="rId3"/>
          <a:stretch/>
        </p:blipFill>
        <p:spPr>
          <a:xfrm>
            <a:off x="3240000" y="3060000"/>
            <a:ext cx="3058560" cy="3598560"/>
          </a:xfrm>
          <a:prstGeom prst="rect">
            <a:avLst/>
          </a:prstGeom>
          <a:ln w="0">
            <a:noFill/>
          </a:ln>
        </p:spPr>
      </p:pic>
      <p:pic>
        <p:nvPicPr>
          <p:cNvPr id="145" name="Рисунок 144"/>
          <p:cNvPicPr/>
          <p:nvPr/>
        </p:nvPicPr>
        <p:blipFill>
          <a:blip r:embed="rId4"/>
          <a:stretch/>
        </p:blipFill>
        <p:spPr>
          <a:xfrm>
            <a:off x="180000" y="3060000"/>
            <a:ext cx="2878560" cy="3598560"/>
          </a:xfrm>
          <a:prstGeom prst="rect">
            <a:avLst/>
          </a:prstGeom>
          <a:ln w="0">
            <a:noFill/>
          </a:ln>
        </p:spPr>
      </p:pic>
      <p:pic>
        <p:nvPicPr>
          <p:cNvPr id="146" name="Рисунок 145"/>
          <p:cNvPicPr/>
          <p:nvPr/>
        </p:nvPicPr>
        <p:blipFill>
          <a:blip r:embed="rId5"/>
          <a:stretch/>
        </p:blipFill>
        <p:spPr>
          <a:xfrm>
            <a:off x="6480000" y="3060000"/>
            <a:ext cx="2659680" cy="3531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2_8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48" name="Rectangle 1_4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9" name="Прямоугольник 148"/>
          <p:cNvSpPr/>
          <p:nvPr/>
        </p:nvSpPr>
        <p:spPr>
          <a:xfrm>
            <a:off x="1293840" y="1980000"/>
            <a:ext cx="6592320" cy="3607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C00000"/>
                </a:solidFill>
                <a:latin typeface="Arial"/>
                <a:ea typeface="Times New Roman"/>
              </a:rPr>
              <a:t>Делаю вывод: 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70C0"/>
                </a:solidFill>
                <a:latin typeface="Arial"/>
                <a:ea typeface="Times New Roman"/>
              </a:rPr>
              <a:t> </a:t>
            </a:r>
            <a:r>
              <a:rPr lang="ru-RU" sz="3200" b="1" strike="noStrike" spc="-1">
                <a:solidFill>
                  <a:srgbClr val="3465A4"/>
                </a:solidFill>
                <a:latin typeface="Arial"/>
                <a:ea typeface="Times New Roman"/>
              </a:rPr>
              <a:t>добавление кислоты ускоряет   процесс скисания молока.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2_22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51" name="Rectangle 1_18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2" name="Прямоугольник 151"/>
          <p:cNvSpPr/>
          <p:nvPr/>
        </p:nvSpPr>
        <p:spPr>
          <a:xfrm>
            <a:off x="1260000" y="1440000"/>
            <a:ext cx="4139640" cy="48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400" b="0" i="1" u="sng" strike="noStrike" spc="-1">
                <a:solidFill>
                  <a:srgbClr val="3465A4"/>
                </a:solidFill>
                <a:uFillTx/>
                <a:latin typeface="Arial"/>
                <a:ea typeface="Microsoft YaHei"/>
              </a:rPr>
              <a:t>Следующий опыт.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3465A4"/>
                </a:solidFill>
                <a:latin typeface="Arial"/>
                <a:ea typeface="Microsoft YaHei"/>
              </a:rPr>
              <a:t>В два стакана с кипяченым и некипяченым молоком я решила добавить по кусочку ржаного хлеба и оставила оба стакана в комнате. Первым скисло некипяченое молоко, чуть позже кипяченое. В холодильнике  некипяченое и кипяченое молоко с  кусочками хлеба немного прогоркло, но не скисло. 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153" name="Рисунок 152"/>
          <p:cNvPicPr/>
          <p:nvPr/>
        </p:nvPicPr>
        <p:blipFill>
          <a:blip r:embed="rId3"/>
          <a:stretch/>
        </p:blipFill>
        <p:spPr>
          <a:xfrm>
            <a:off x="5502960" y="2504880"/>
            <a:ext cx="3496680" cy="4154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Picture 2_21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55" name="Rectangle 1_17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6" name="Прямоугольник 155"/>
          <p:cNvSpPr/>
          <p:nvPr/>
        </p:nvSpPr>
        <p:spPr>
          <a:xfrm>
            <a:off x="1500120" y="900000"/>
            <a:ext cx="4619520" cy="1652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200" b="1" u="sng" strike="noStrike" spc="-1">
                <a:solidFill>
                  <a:srgbClr val="C00000"/>
                </a:solidFill>
                <a:uFillTx/>
                <a:latin typeface="Arial"/>
                <a:ea typeface="Microsoft YaHei"/>
              </a:rPr>
              <a:t>Из этого можно сделать вывод,</a:t>
            </a:r>
            <a:r>
              <a:rPr lang="ru-RU" sz="2200" b="0" strike="noStrike" spc="-1">
                <a:solidFill>
                  <a:srgbClr val="F10D0C"/>
                </a:solidFill>
                <a:latin typeface="Arial"/>
                <a:ea typeface="Microsoft YaHei"/>
              </a:rPr>
              <a:t> </a:t>
            </a:r>
            <a:r>
              <a:rPr lang="ru-RU" sz="2200" b="1" strike="noStrike" spc="-1">
                <a:solidFill>
                  <a:srgbClr val="3465A4"/>
                </a:solidFill>
                <a:latin typeface="Arial"/>
                <a:ea typeface="Microsoft YaHei"/>
              </a:rPr>
              <a:t>что наличие дрожжей в определённых условиях (температурный режим) тоже вызывает скисание молока.</a:t>
            </a:r>
            <a:endParaRPr lang="ru-RU" sz="2200" b="0" strike="noStrike" spc="-1">
              <a:latin typeface="Arial"/>
            </a:endParaRPr>
          </a:p>
        </p:txBody>
      </p:sp>
      <p:pic>
        <p:nvPicPr>
          <p:cNvPr id="157" name="Рисунок 156"/>
          <p:cNvPicPr/>
          <p:nvPr/>
        </p:nvPicPr>
        <p:blipFill>
          <a:blip r:embed="rId3"/>
          <a:stretch/>
        </p:blipFill>
        <p:spPr>
          <a:xfrm>
            <a:off x="2802960" y="2880000"/>
            <a:ext cx="3676680" cy="3420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2_7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59" name="Rectangle 1_3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Прямоугольник 159"/>
          <p:cNvSpPr/>
          <p:nvPr/>
        </p:nvSpPr>
        <p:spPr>
          <a:xfrm>
            <a:off x="1440000" y="360000"/>
            <a:ext cx="3959280" cy="620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8000"/>
                </a:solidFill>
                <a:latin typeface="Arial"/>
                <a:ea typeface="Times New Roman"/>
              </a:rPr>
              <a:t>         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8000"/>
                </a:solidFill>
                <a:latin typeface="Arial"/>
                <a:ea typeface="Times New Roman"/>
              </a:rPr>
              <a:t>Что же замедляет   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8000"/>
                </a:solidFill>
                <a:latin typeface="Arial"/>
                <a:ea typeface="Times New Roman"/>
              </a:rPr>
              <a:t>скисание      молока?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Times New Roman"/>
              </a:rPr>
              <a:t>Я решила проверить, в каких условиях молоко скисает медленнее.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Times New Roman"/>
              </a:rPr>
              <a:t>                       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Times New Roman"/>
              </a:rPr>
              <a:t>Для эксперимента мне потребовалось молоко, кефир, 4 стакана.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Times New Roman"/>
              </a:rPr>
              <a:t>Стакан 1: кипяченое молоко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Times New Roman"/>
              </a:rPr>
              <a:t>Стакан 2: некипяченое молоко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Times New Roman"/>
              </a:rPr>
              <a:t>Стакан 3: кипяченое молоко, добавив кефир в качестве закваски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Times New Roman"/>
              </a:rPr>
              <a:t>Стакан 4: некипяченое молоко.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  <p:pic>
        <p:nvPicPr>
          <p:cNvPr id="161" name="Рисунок 160"/>
          <p:cNvPicPr/>
          <p:nvPr/>
        </p:nvPicPr>
        <p:blipFill>
          <a:blip r:embed="rId3"/>
          <a:stretch/>
        </p:blipFill>
        <p:spPr>
          <a:xfrm>
            <a:off x="5400000" y="2520000"/>
            <a:ext cx="3599280" cy="413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icture 2_11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63" name="Rectangle 1_7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4" name="Прямоугольник 163"/>
          <p:cNvSpPr/>
          <p:nvPr/>
        </p:nvSpPr>
        <p:spPr>
          <a:xfrm>
            <a:off x="1980000" y="1800000"/>
            <a:ext cx="3419280" cy="3779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3465A4"/>
                </a:solidFill>
                <a:latin typeface="Arial"/>
                <a:ea typeface="DejaVu Sans"/>
              </a:rPr>
              <a:t>   Стаканы под номерами 1, 2  и 3 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3465A4"/>
                </a:solidFill>
                <a:latin typeface="Arial"/>
                <a:ea typeface="DejaVu Sans"/>
              </a:rPr>
              <a:t>я оставила в комнате, а 4-ый убрала в                холодильник.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165" name="Рисунок 164"/>
          <p:cNvPicPr/>
          <p:nvPr/>
        </p:nvPicPr>
        <p:blipFill>
          <a:blip r:embed="rId3"/>
          <a:stretch/>
        </p:blipFill>
        <p:spPr>
          <a:xfrm>
            <a:off x="5400000" y="2340000"/>
            <a:ext cx="3532320" cy="431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Picture 2_10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67" name="Rectangle 1_6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8" name="Прямоугольник 167"/>
          <p:cNvSpPr/>
          <p:nvPr/>
        </p:nvSpPr>
        <p:spPr>
          <a:xfrm>
            <a:off x="1800000" y="1080000"/>
            <a:ext cx="5039280" cy="4028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DejaVu Sans"/>
              </a:rPr>
              <a:t>В ходе эксперимента молоко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DejaVu Sans"/>
              </a:rPr>
              <a:t>скисало в следующем порядке: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DejaVu Sans"/>
              </a:rPr>
              <a:t>- быстрее всего скисло молоко с закваской кефира;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DejaVu Sans"/>
              </a:rPr>
              <a:t>- затем скисло некипяченое молоко при комнатной температуре;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DejaVu Sans"/>
              </a:rPr>
              <a:t>- третьим скисло некипяченое молоко из холодильника;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DejaVu Sans"/>
              </a:rPr>
              <a:t>- последним скисло кипяченое молоко;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DejaVu Sans"/>
              </a:rPr>
              <a:t>Скисло молоко или нет, я узнавала, подогревая его.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  <p:sp>
        <p:nvSpPr>
          <p:cNvPr id="169" name="Прямоугольник 168"/>
          <p:cNvSpPr/>
          <p:nvPr/>
        </p:nvSpPr>
        <p:spPr>
          <a:xfrm>
            <a:off x="1500120" y="4500000"/>
            <a:ext cx="5782320" cy="15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C00000"/>
                </a:solidFill>
                <a:latin typeface="Arial"/>
                <a:ea typeface="Times New Roman"/>
              </a:rPr>
              <a:t>Вывод: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3465A4"/>
                </a:solidFill>
                <a:latin typeface="Arial"/>
                <a:ea typeface="Times New Roman"/>
              </a:rPr>
              <a:t>кипячение замедляет процесс скисания, так как при кипячении бактерии погибают.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Picture 2_20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71" name="Rectangle 1_16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2" name="Прямоугольник 171"/>
          <p:cNvSpPr/>
          <p:nvPr/>
        </p:nvSpPr>
        <p:spPr>
          <a:xfrm>
            <a:off x="1620000" y="900000"/>
            <a:ext cx="6119640" cy="30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i="1" strike="noStrike" spc="-1">
                <a:solidFill>
                  <a:srgbClr val="3465A4"/>
                </a:solidFill>
                <a:latin typeface="Arial"/>
              </a:rPr>
              <a:t>В ходе проведенных мною опытов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i="1" strike="noStrike" spc="-1">
                <a:solidFill>
                  <a:srgbClr val="3465A4"/>
                </a:solidFill>
                <a:latin typeface="Arial"/>
              </a:rPr>
              <a:t>у меня осталось кислое молоко.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i="1" strike="noStrike" spc="-1">
                <a:solidFill>
                  <a:srgbClr val="3465A4"/>
                </a:solidFill>
                <a:latin typeface="Arial"/>
              </a:rPr>
              <a:t>Я подумала, а что будет, если я нагрею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i="1" strike="noStrike" spc="-1">
                <a:solidFill>
                  <a:srgbClr val="3465A4"/>
                </a:solidFill>
                <a:latin typeface="Arial"/>
              </a:rPr>
              <a:t>это молоко? Поставила кастрюлю на плиту, подогрела и увидела, что появились хлопья и отделилась желтая жидкость (сыворотка, как сказала мама). Я процедила все  через дуршлаг, сыворотка стекла, осталась гус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i="1" strike="noStrike" spc="-1">
                <a:solidFill>
                  <a:srgbClr val="3465A4"/>
                </a:solidFill>
                <a:latin typeface="Arial"/>
              </a:rPr>
              <a:t>тая масса – творог. Я научилась в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i="1" strike="noStrike" spc="-1">
                <a:solidFill>
                  <a:srgbClr val="3465A4"/>
                </a:solidFill>
                <a:latin typeface="Arial"/>
              </a:rPr>
              <a:t> домашних условиях готовить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i="1" strike="noStrike" spc="-1">
                <a:solidFill>
                  <a:srgbClr val="3465A4"/>
                </a:solidFill>
                <a:latin typeface="Arial"/>
              </a:rPr>
              <a:t>творог.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173" name="Рисунок 172"/>
          <p:cNvPicPr/>
          <p:nvPr/>
        </p:nvPicPr>
        <p:blipFill>
          <a:blip r:embed="rId3"/>
          <a:stretch/>
        </p:blipFill>
        <p:spPr>
          <a:xfrm>
            <a:off x="180000" y="4320000"/>
            <a:ext cx="2906640" cy="2339640"/>
          </a:xfrm>
          <a:prstGeom prst="rect">
            <a:avLst/>
          </a:prstGeom>
          <a:ln w="0">
            <a:noFill/>
          </a:ln>
        </p:spPr>
      </p:pic>
      <p:pic>
        <p:nvPicPr>
          <p:cNvPr id="174" name="Рисунок 173"/>
          <p:cNvPicPr/>
          <p:nvPr/>
        </p:nvPicPr>
        <p:blipFill>
          <a:blip r:embed="rId4"/>
          <a:stretch/>
        </p:blipFill>
        <p:spPr>
          <a:xfrm>
            <a:off x="3213000" y="4140000"/>
            <a:ext cx="2726640" cy="2519640"/>
          </a:xfrm>
          <a:prstGeom prst="rect">
            <a:avLst/>
          </a:prstGeom>
          <a:ln w="0">
            <a:noFill/>
          </a:ln>
        </p:spPr>
      </p:pic>
      <p:pic>
        <p:nvPicPr>
          <p:cNvPr id="175" name="Рисунок 174"/>
          <p:cNvPicPr/>
          <p:nvPr/>
        </p:nvPicPr>
        <p:blipFill>
          <a:blip r:embed="rId5"/>
          <a:stretch/>
        </p:blipFill>
        <p:spPr>
          <a:xfrm>
            <a:off x="6120000" y="3240000"/>
            <a:ext cx="2879640" cy="341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2_17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77" name="Rectangle 1_13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8" name="Прямоугольник 177"/>
          <p:cNvSpPr/>
          <p:nvPr/>
        </p:nvSpPr>
        <p:spPr>
          <a:xfrm>
            <a:off x="3420000" y="1980000"/>
            <a:ext cx="177480" cy="343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9" name="Прямоугольник 178"/>
          <p:cNvSpPr/>
          <p:nvPr/>
        </p:nvSpPr>
        <p:spPr>
          <a:xfrm>
            <a:off x="1080000" y="1080000"/>
            <a:ext cx="6656760" cy="5396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           </a:t>
            </a:r>
            <a:r>
              <a:rPr lang="ru-RU" sz="3600" b="1" strike="noStrike" spc="-1">
                <a:solidFill>
                  <a:srgbClr val="C9211E"/>
                </a:solidFill>
                <a:latin typeface="Arial"/>
                <a:ea typeface="DejaVu Sans"/>
              </a:rPr>
              <a:t>Вывод:</a:t>
            </a:r>
            <a:endParaRPr lang="ru-RU" sz="36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3600" b="0" strike="noStrike" spc="-1">
                <a:solidFill>
                  <a:srgbClr val="3465A4"/>
                </a:solidFill>
                <a:latin typeface="Arial"/>
                <a:ea typeface="DejaVu Sans"/>
              </a:rPr>
              <a:t> моя гипотеза подтвердилась.   Молоко скисает из-за того,       что в нём размножаются      бактерии и другие микроорганизмы.</a:t>
            </a:r>
            <a:endParaRPr lang="ru-RU" sz="3600" b="0" strike="noStrike" spc="-1">
              <a:latin typeface="Arial"/>
            </a:endParaRPr>
          </a:p>
          <a:p>
            <a:pPr algn="ctr">
              <a:lnSpc>
                <a:spcPct val="150000"/>
              </a:lnSpc>
              <a:tabLst>
                <a:tab pos="0" algn="l"/>
              </a:tabLst>
            </a:pP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Picture 2_18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81" name="Rectangle 1_14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2" name="Прямоугольник 181"/>
          <p:cNvSpPr/>
          <p:nvPr/>
        </p:nvSpPr>
        <p:spPr>
          <a:xfrm>
            <a:off x="1260000" y="1080000"/>
            <a:ext cx="6476760" cy="843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          </a:t>
            </a:r>
            <a:r>
              <a:rPr lang="ru-RU" sz="3200" b="1" strike="noStrike" spc="-1">
                <a:solidFill>
                  <a:srgbClr val="C9211E"/>
                </a:solidFill>
                <a:latin typeface="Arial"/>
                <a:ea typeface="DejaVu Sans"/>
              </a:rPr>
              <a:t>   Заключение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3465A4"/>
                </a:solidFill>
                <a:latin typeface="Arial"/>
                <a:ea typeface="DejaVu Sans"/>
              </a:rPr>
              <a:t> </a:t>
            </a:r>
            <a:r>
              <a:rPr lang="ru-RU" sz="2800" b="0" strike="noStrike" spc="-1">
                <a:solidFill>
                  <a:srgbClr val="3465A4"/>
                </a:solidFill>
                <a:latin typeface="Arial"/>
                <a:ea typeface="DejaVu Sans"/>
              </a:rPr>
              <a:t>Во время своей исследовательской работы  мне было очень интересно и познавательно узнать для себя много нового о таком полезном продукте как молоко и о том, что может заставить молоко скиснуть, а что замедлить процесс скисания..</a:t>
            </a:r>
            <a:endParaRPr lang="ru-RU" sz="2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Заголовок 1_2"/>
          <p:cNvSpPr/>
          <p:nvPr/>
        </p:nvSpPr>
        <p:spPr>
          <a:xfrm>
            <a:off x="685800" y="2130480"/>
            <a:ext cx="7768080" cy="146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" name="Подзаголовок 2_1"/>
          <p:cNvSpPr/>
          <p:nvPr/>
        </p:nvSpPr>
        <p:spPr>
          <a:xfrm>
            <a:off x="1371600" y="3886200"/>
            <a:ext cx="6396480" cy="1748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2" name="Picture 2_3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36000"/>
            <a:ext cx="9139680" cy="6853680"/>
          </a:xfrm>
          <a:prstGeom prst="rect">
            <a:avLst/>
          </a:prstGeom>
          <a:ln w="0">
            <a:solidFill>
              <a:srgbClr val="000000"/>
            </a:solidFill>
          </a:ln>
        </p:spPr>
      </p:pic>
      <p:sp>
        <p:nvSpPr>
          <p:cNvPr id="83" name="Rectangle 3_1"/>
          <p:cNvSpPr/>
          <p:nvPr/>
        </p:nvSpPr>
        <p:spPr>
          <a:xfrm>
            <a:off x="1285920" y="3441960"/>
            <a:ext cx="6425280" cy="2831400"/>
          </a:xfrm>
          <a:prstGeom prst="rect">
            <a:avLst/>
          </a:prstGeom>
          <a:noFill/>
          <a:ln>
            <a:noFill/>
          </a:ln>
          <a:effectLst>
            <a:outerShdw blurRad="39960" dist="2016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</p:sp>
      <p:sp>
        <p:nvSpPr>
          <p:cNvPr id="84" name="Прямоугольник 83"/>
          <p:cNvSpPr/>
          <p:nvPr/>
        </p:nvSpPr>
        <p:spPr>
          <a:xfrm>
            <a:off x="1371600" y="180000"/>
            <a:ext cx="5644800" cy="6828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3465A4"/>
                </a:solidFill>
                <a:latin typeface="Arial"/>
                <a:ea typeface="DejaVu Sans"/>
              </a:rPr>
              <a:t>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3465A4"/>
                </a:solidFill>
                <a:latin typeface="Arial"/>
                <a:ea typeface="DejaVu Sans"/>
              </a:rPr>
              <a:t>                        </a:t>
            </a:r>
            <a:r>
              <a:rPr lang="ru-RU" sz="2000" b="1" strike="noStrike" spc="-1">
                <a:solidFill>
                  <a:srgbClr val="C9211E"/>
                </a:solidFill>
                <a:latin typeface="Arial"/>
                <a:ea typeface="DejaVu Sans"/>
              </a:rPr>
              <a:t> Введение.</a:t>
            </a:r>
            <a:r>
              <a:rPr lang="ru-RU" sz="2000" b="0" strike="noStrike" spc="-1">
                <a:solidFill>
                  <a:srgbClr val="C9211E"/>
                </a:solidFill>
                <a:latin typeface="Arial"/>
                <a:ea typeface="DejaVu Sans"/>
              </a:rPr>
              <a:t>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1371600" y="1620000"/>
            <a:ext cx="4924800" cy="2071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200" b="0" strike="noStrike" spc="-1">
                <a:solidFill>
                  <a:srgbClr val="3465A4"/>
                </a:solidFill>
                <a:latin typeface="Arial"/>
                <a:ea typeface="Calibri"/>
              </a:rPr>
              <a:t>Молоко – это полезный и питательный продукт, с которого начинают своё питание и люди, и животные-млекопитающие. </a:t>
            </a:r>
            <a:endParaRPr lang="ru-RU" sz="2200" b="0" strike="noStrike" spc="-1">
              <a:latin typeface="Arial"/>
            </a:endParaRPr>
          </a:p>
        </p:txBody>
      </p:sp>
      <p:sp>
        <p:nvSpPr>
          <p:cNvPr id="86" name="Рисунок 11"/>
          <p:cNvSpPr/>
          <p:nvPr/>
        </p:nvSpPr>
        <p:spPr>
          <a:xfrm>
            <a:off x="6120000" y="3240000"/>
            <a:ext cx="2876400" cy="3416400"/>
          </a:xfrm>
          <a:prstGeom prst="roundRect">
            <a:avLst>
              <a:gd name="adj" fmla="val 8594"/>
            </a:avLst>
          </a:prstGeom>
          <a:blipFill rotWithShape="0">
            <a:blip r:embed="rId3"/>
            <a:srcRect/>
            <a:stretch/>
          </a:blipFill>
          <a:ln w="0"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" name="Рисунок 12"/>
          <p:cNvSpPr/>
          <p:nvPr/>
        </p:nvSpPr>
        <p:spPr>
          <a:xfrm>
            <a:off x="2880000" y="3240000"/>
            <a:ext cx="3056400" cy="2578320"/>
          </a:xfrm>
          <a:prstGeom prst="roundRect">
            <a:avLst>
              <a:gd name="adj" fmla="val 8594"/>
            </a:avLst>
          </a:prstGeom>
          <a:blipFill rotWithShape="0">
            <a:blip r:embed="rId4"/>
            <a:srcRect/>
            <a:stretch/>
          </a:blipFill>
          <a:ln w="0"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" name="Рисунок 15"/>
          <p:cNvSpPr/>
          <p:nvPr/>
        </p:nvSpPr>
        <p:spPr>
          <a:xfrm>
            <a:off x="77400" y="4001040"/>
            <a:ext cx="2799000" cy="2853360"/>
          </a:xfrm>
          <a:prstGeom prst="roundRect">
            <a:avLst>
              <a:gd name="adj" fmla="val 8594"/>
            </a:avLst>
          </a:prstGeom>
          <a:blipFill rotWithShape="0">
            <a:blip r:embed="rId5"/>
            <a:srcRect/>
            <a:stretch/>
          </a:blipFill>
          <a:ln w="0"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Picture 2_12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84" name="Rectangle 1_8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5" name="Прямоугольник 184"/>
          <p:cNvSpPr/>
          <p:nvPr/>
        </p:nvSpPr>
        <p:spPr>
          <a:xfrm>
            <a:off x="1500120" y="1512000"/>
            <a:ext cx="6236640" cy="413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C9211E"/>
                </a:solidFill>
                <a:latin typeface="Times New Roman"/>
                <a:ea typeface="Calibri"/>
              </a:rPr>
              <a:t>Список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C9211E"/>
                </a:solidFill>
                <a:latin typeface="Times New Roman"/>
                <a:ea typeface="Calibri"/>
              </a:rPr>
              <a:t>              используемой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C9211E"/>
                </a:solidFill>
                <a:latin typeface="Times New Roman"/>
                <a:ea typeface="Calibri"/>
              </a:rPr>
              <a:t>                                       литературы: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3465A4"/>
                </a:solidFill>
                <a:latin typeface="Times New Roman"/>
                <a:ea typeface="Calibri"/>
              </a:rPr>
              <a:t>1.  // Большая советская энциклопедия: [в 30 т.] / гл. ред. А. М. Прохоров, 1969—1978.</a:t>
            </a: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3465A4"/>
                </a:solidFill>
                <a:latin typeface="Times New Roman"/>
                <a:ea typeface="Calibri"/>
              </a:rPr>
              <a:t>2. Кисломолочные продукты / В. Д. Харитонов, В. Ф. Семенихина, И. В. Рожкова // Большая российская энциклопедия: [в 35 т.] / гл. ред. Ю. С. Осипов, 2004.</a:t>
            </a: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3465A4"/>
                </a:solidFill>
                <a:latin typeface="Times New Roman"/>
                <a:ea typeface="Calibri"/>
              </a:rPr>
              <a:t>3. Интернет – ресурсы.</a:t>
            </a:r>
            <a:endParaRPr lang="ru-RU" sz="2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Picture 2_13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87" name="Rectangle 1_9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8" name="Прямоугольник 187"/>
          <p:cNvSpPr/>
          <p:nvPr/>
        </p:nvSpPr>
        <p:spPr>
          <a:xfrm>
            <a:off x="1260000" y="1800000"/>
            <a:ext cx="6836760" cy="2382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5400" b="1" i="1" strike="noStrike" spc="-1">
                <a:solidFill>
                  <a:srgbClr val="C00000"/>
                </a:solidFill>
                <a:latin typeface="Arial"/>
                <a:ea typeface="DejaVu Sans"/>
              </a:rPr>
              <a:t>Спасибо </a:t>
            </a:r>
            <a:endParaRPr lang="ru-RU" sz="54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5400" b="1" i="1" strike="noStrike" spc="-1">
                <a:solidFill>
                  <a:srgbClr val="C00000"/>
                </a:solidFill>
                <a:latin typeface="Arial"/>
                <a:ea typeface="DejaVu Sans"/>
              </a:rPr>
              <a:t>               за </a:t>
            </a:r>
            <a:endParaRPr lang="ru-RU" sz="54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5400" b="1" i="1" strike="noStrike" spc="-1">
                <a:solidFill>
                  <a:srgbClr val="C00000"/>
                </a:solidFill>
                <a:latin typeface="Arial"/>
                <a:ea typeface="DejaVu Sans"/>
              </a:rPr>
              <a:t>            внимание!</a:t>
            </a:r>
            <a:endParaRPr lang="ru-RU" sz="5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Заголовок 1"/>
          <p:cNvSpPr/>
          <p:nvPr/>
        </p:nvSpPr>
        <p:spPr>
          <a:xfrm>
            <a:off x="685800" y="2130480"/>
            <a:ext cx="7768080" cy="146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" name="Подзаголовок 2"/>
          <p:cNvSpPr/>
          <p:nvPr/>
        </p:nvSpPr>
        <p:spPr>
          <a:xfrm>
            <a:off x="1371600" y="3886200"/>
            <a:ext cx="6396480" cy="1748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96" name="Picture 2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36000"/>
            <a:ext cx="9139680" cy="6853680"/>
          </a:xfrm>
          <a:prstGeom prst="rect">
            <a:avLst/>
          </a:prstGeom>
          <a:ln w="0">
            <a:solidFill>
              <a:srgbClr val="000000"/>
            </a:solidFill>
          </a:ln>
        </p:spPr>
      </p:pic>
      <p:sp>
        <p:nvSpPr>
          <p:cNvPr id="97" name="Rectangle 3"/>
          <p:cNvSpPr/>
          <p:nvPr/>
        </p:nvSpPr>
        <p:spPr>
          <a:xfrm>
            <a:off x="1285920" y="3441960"/>
            <a:ext cx="6425280" cy="2831400"/>
          </a:xfrm>
          <a:prstGeom prst="rect">
            <a:avLst/>
          </a:prstGeom>
          <a:noFill/>
          <a:ln>
            <a:noFill/>
          </a:ln>
          <a:effectLst>
            <a:outerShdw blurRad="39960" dist="2016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</p:sp>
      <p:sp>
        <p:nvSpPr>
          <p:cNvPr id="98" name="Прямоугольник 97"/>
          <p:cNvSpPr/>
          <p:nvPr/>
        </p:nvSpPr>
        <p:spPr>
          <a:xfrm>
            <a:off x="1371600" y="1440000"/>
            <a:ext cx="6396480" cy="541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C9211E"/>
                </a:solidFill>
                <a:latin typeface="Arial"/>
                <a:ea typeface="DejaVu Sans"/>
              </a:rPr>
              <a:t>    </a:t>
            </a:r>
            <a:r>
              <a:rPr lang="ru-RU" sz="2800" b="1" strike="noStrike" spc="-1">
                <a:solidFill>
                  <a:srgbClr val="C9211E"/>
                </a:solidFill>
                <a:latin typeface="Arial"/>
                <a:ea typeface="DejaVu Sans"/>
              </a:rPr>
              <a:t>Актуальность 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C9211E"/>
                </a:solidFill>
                <a:latin typeface="Arial"/>
                <a:ea typeface="DejaVu Sans"/>
              </a:rPr>
              <a:t>                          исследования: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C9211E"/>
                </a:solidFill>
                <a:latin typeface="Arial"/>
                <a:ea typeface="DejaVu Sans"/>
              </a:rPr>
              <a:t> 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3465A4"/>
                </a:solidFill>
                <a:latin typeface="Arial"/>
                <a:ea typeface="DejaVu Sans"/>
              </a:rPr>
              <a:t>Молоко – это напиток, который любят и взрослые и дети. Он полезен для здоровья. Чтобы молоко не теряло полезные свойства, его нужно правильно хранить, иначе оно может изменить свою структуру и вкус</a:t>
            </a:r>
            <a:r>
              <a:rPr lang="ru-RU" sz="2800" b="0" strike="noStrike" spc="-1">
                <a:solidFill>
                  <a:srgbClr val="3465A4"/>
                </a:solidFill>
                <a:latin typeface="Arial"/>
                <a:ea typeface="Times New Roman"/>
              </a:rPr>
              <a:t>.</a:t>
            </a:r>
            <a:endParaRPr lang="ru-RU" sz="2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Заголовок 1_0"/>
          <p:cNvSpPr/>
          <p:nvPr/>
        </p:nvSpPr>
        <p:spPr>
          <a:xfrm>
            <a:off x="457200" y="274680"/>
            <a:ext cx="8225280" cy="113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0" name="Содержимое 2_1"/>
          <p:cNvSpPr/>
          <p:nvPr/>
        </p:nvSpPr>
        <p:spPr>
          <a:xfrm>
            <a:off x="457200" y="1600200"/>
            <a:ext cx="8225280" cy="4521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01" name="Picture 2_1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720" y="72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02" name="Прямоугольник 4_1"/>
          <p:cNvSpPr/>
          <p:nvPr/>
        </p:nvSpPr>
        <p:spPr>
          <a:xfrm>
            <a:off x="1643040" y="1214280"/>
            <a:ext cx="5353560" cy="402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C00000"/>
                </a:solidFill>
                <a:latin typeface="Arial"/>
                <a:ea typeface="Times New Roman"/>
              </a:rPr>
              <a:t>              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C00000"/>
                </a:solidFill>
                <a:latin typeface="Arial"/>
                <a:ea typeface="Times New Roman"/>
              </a:rPr>
              <a:t>Цель:   </a:t>
            </a:r>
            <a:r>
              <a:rPr lang="ru-RU" sz="2000" b="1" strike="noStrike" spc="-1">
                <a:solidFill>
                  <a:srgbClr val="5983B0"/>
                </a:solidFill>
                <a:latin typeface="Arial"/>
                <a:ea typeface="Times New Roman"/>
              </a:rPr>
              <a:t> </a:t>
            </a:r>
            <a:r>
              <a:rPr lang="ru-RU" sz="2000" b="1" strike="noStrike" spc="-1">
                <a:solidFill>
                  <a:srgbClr val="3465A4"/>
                </a:solidFill>
                <a:latin typeface="Arial"/>
                <a:ea typeface="Times New Roman"/>
              </a:rPr>
              <a:t>выяснить, почему скисает                           молоко   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C00000"/>
                </a:solidFill>
                <a:latin typeface="Arial"/>
                <a:ea typeface="Times New Roman"/>
              </a:rPr>
              <a:t>Задачи:  	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70C0"/>
                </a:solidFill>
                <a:latin typeface="Times New Roman"/>
                <a:ea typeface="+mn-ea;Times New Roman"/>
              </a:rPr>
              <a:t>1. </a:t>
            </a:r>
            <a:r>
              <a:rPr lang="ru-RU" sz="2000" b="1" strike="noStrike" spc="-1">
                <a:solidFill>
                  <a:srgbClr val="3465A4"/>
                </a:solidFill>
                <a:latin typeface="Arial"/>
                <a:ea typeface="+mn-ea;Times New Roman"/>
              </a:rPr>
              <a:t>Изучить научно-познавательную литературу и интернет-ресурсы по теме.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3465A4"/>
                </a:solidFill>
                <a:latin typeface="Arial"/>
                <a:ea typeface="+mn-ea;Times New Roman"/>
              </a:rPr>
              <a:t>2. </a:t>
            </a:r>
            <a:r>
              <a:rPr lang="ru-RU" sz="2000" b="1" strike="noStrike" spc="-1">
                <a:solidFill>
                  <a:srgbClr val="3465A4"/>
                </a:solidFill>
                <a:latin typeface="Arial"/>
                <a:ea typeface="Times New Roman"/>
              </a:rPr>
              <a:t> Исследовать, что может усилить и замедлить скисание молока.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3465A4"/>
                </a:solidFill>
                <a:latin typeface="Arial"/>
                <a:ea typeface="Times New Roman"/>
              </a:rPr>
              <a:t>4. Сделать выводы, обобщить и систематизировать материал.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Заголовок 1_1"/>
          <p:cNvSpPr/>
          <p:nvPr/>
        </p:nvSpPr>
        <p:spPr>
          <a:xfrm>
            <a:off x="457200" y="274680"/>
            <a:ext cx="8225280" cy="113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4" name="Содержимое 2_2"/>
          <p:cNvSpPr/>
          <p:nvPr/>
        </p:nvSpPr>
        <p:spPr>
          <a:xfrm>
            <a:off x="457200" y="1600200"/>
            <a:ext cx="8225280" cy="4521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05" name="Picture 2_2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72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06" name="Прямоугольник 4_2"/>
          <p:cNvSpPr/>
          <p:nvPr/>
        </p:nvSpPr>
        <p:spPr>
          <a:xfrm>
            <a:off x="1643040" y="1260000"/>
            <a:ext cx="5353560" cy="4189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C00000"/>
                </a:solidFill>
                <a:latin typeface="Arial"/>
                <a:ea typeface="Times New Roman"/>
              </a:rPr>
              <a:t>           </a:t>
            </a:r>
            <a:r>
              <a:rPr lang="ru-RU" sz="2000" b="1" strike="noStrike" spc="-1">
                <a:solidFill>
                  <a:srgbClr val="C00000"/>
                </a:solidFill>
                <a:latin typeface="Arial"/>
                <a:ea typeface="Times New Roman"/>
              </a:rPr>
              <a:t>Предмет исследования: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5983B0"/>
                </a:solidFill>
                <a:latin typeface="Arial"/>
                <a:ea typeface="Times New Roman"/>
              </a:rPr>
              <a:t>м</a:t>
            </a:r>
            <a:r>
              <a:rPr lang="ru-RU" sz="1800" b="1" strike="noStrike" spc="-1">
                <a:solidFill>
                  <a:srgbClr val="0070C0"/>
                </a:solidFill>
                <a:latin typeface="Arial"/>
                <a:ea typeface="Times New Roman"/>
              </a:rPr>
              <a:t>олоко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C9211E"/>
                </a:solidFill>
                <a:latin typeface="Arial"/>
                <a:ea typeface="Times New Roman"/>
              </a:rPr>
              <a:t>Объект исследования: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  <a:tabLst>
                <a:tab pos="90000" algn="l"/>
                <a:tab pos="720000" algn="l"/>
              </a:tabLst>
            </a:pPr>
            <a:r>
              <a:rPr lang="ru-RU" sz="1800" b="1" strike="noStrike" spc="-1">
                <a:solidFill>
                  <a:srgbClr val="0070C0"/>
                </a:solidFill>
                <a:latin typeface="Arial"/>
                <a:ea typeface="Times New Roman"/>
              </a:rPr>
              <a:t>молочнокислые бактерии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C00000"/>
                </a:solidFill>
                <a:latin typeface="Arial"/>
                <a:ea typeface="Times New Roman"/>
              </a:rPr>
              <a:t>                     </a:t>
            </a:r>
            <a:r>
              <a:rPr lang="ru-RU" sz="2000" b="1" strike="noStrike" spc="-1">
                <a:solidFill>
                  <a:srgbClr val="C00000"/>
                </a:solidFill>
                <a:latin typeface="Arial"/>
                <a:ea typeface="Times New Roman"/>
              </a:rPr>
              <a:t>Гипотеза: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70C0"/>
                </a:solidFill>
                <a:latin typeface="Arial"/>
                <a:ea typeface="Times New Roman"/>
              </a:rPr>
              <a:t>молоко скисает из-за того, что в нём размножаются бактерии и другие микроорганизмы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70C0"/>
                </a:solidFill>
                <a:latin typeface="Arial"/>
                <a:ea typeface="Times New Roman"/>
              </a:rPr>
              <a:t> 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C00000"/>
                </a:solidFill>
                <a:latin typeface="Arial"/>
                <a:ea typeface="Times New Roman"/>
              </a:rPr>
              <a:t>                       </a:t>
            </a:r>
            <a:r>
              <a:rPr lang="ru-RU" sz="2000" b="1" strike="noStrike" spc="-1">
                <a:solidFill>
                  <a:srgbClr val="C00000"/>
                </a:solidFill>
                <a:latin typeface="Arial"/>
                <a:ea typeface="Times New Roman"/>
              </a:rPr>
              <a:t>Методы исследования: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70C0"/>
                </a:solidFill>
                <a:latin typeface="Arial"/>
                <a:ea typeface="Times New Roman"/>
              </a:rPr>
              <a:t>анализ, сравнение, наблюдение, эксперимент.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2_6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14" name="Rectangle 1_2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Прямоугольник 114"/>
          <p:cNvSpPr/>
          <p:nvPr/>
        </p:nvSpPr>
        <p:spPr>
          <a:xfrm>
            <a:off x="1800000" y="900000"/>
            <a:ext cx="4676400" cy="369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7000"/>
              </a:lnSpc>
              <a:spcAft>
                <a:spcPts val="799"/>
              </a:spcAft>
            </a:pPr>
            <a:r>
              <a:rPr lang="ru-RU" sz="2400" b="1" strike="noStrike" spc="-1">
                <a:solidFill>
                  <a:srgbClr val="3465A4"/>
                </a:solidFill>
                <a:latin typeface="Arial"/>
                <a:ea typeface="Calibri"/>
              </a:rPr>
              <a:t>Для начала 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spcAft>
                <a:spcPts val="799"/>
              </a:spcAft>
            </a:pPr>
            <a:r>
              <a:rPr lang="ru-RU" sz="2400" b="1" strike="noStrike" spc="-1">
                <a:solidFill>
                  <a:srgbClr val="3465A4"/>
                </a:solidFill>
                <a:latin typeface="Arial"/>
                <a:ea typeface="Calibri"/>
              </a:rPr>
              <a:t>я  изучила состав молока. 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spcAft>
                <a:spcPts val="799"/>
              </a:spcAft>
            </a:pPr>
            <a:r>
              <a:rPr lang="ru-RU" sz="2400" b="0" strike="noStrike" spc="-1">
                <a:solidFill>
                  <a:srgbClr val="3465A4"/>
                </a:solidFill>
                <a:latin typeface="Arial"/>
                <a:ea typeface="Calibri"/>
              </a:rPr>
              <a:t>Коровье молоко состоит из белков, жиров, углеводов, воды, органических кислот, минеральных элементов и витаминов. 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800" b="0" strike="noStrike" spc="-1">
                <a:solidFill>
                  <a:srgbClr val="9A5315"/>
                </a:solidFill>
                <a:latin typeface="Times New Roman"/>
                <a:ea typeface="Calibri"/>
              </a:rPr>
              <a:t> 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1980000" y="3714840"/>
            <a:ext cx="5216400" cy="2581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0" strike="noStrike" spc="-1">
                <a:solidFill>
                  <a:srgbClr val="3465A4"/>
                </a:solidFill>
                <a:latin typeface="Arial"/>
                <a:ea typeface="Calibri"/>
              </a:rPr>
              <a:t>Мы видим, что молоко содержит в себе </a:t>
            </a:r>
            <a:r>
              <a:rPr lang="ru-RU" sz="2400" b="0" strike="noStrike" spc="-1">
                <a:solidFill>
                  <a:srgbClr val="FF0000"/>
                </a:solidFill>
                <a:latin typeface="Arial"/>
                <a:ea typeface="Calibri"/>
              </a:rPr>
              <a:t>животные белки, жиры и сахара или лактозу, </a:t>
            </a:r>
            <a:r>
              <a:rPr lang="ru-RU" sz="2400" b="0" strike="noStrike" spc="-1">
                <a:solidFill>
                  <a:srgbClr val="3465A4"/>
                </a:solidFill>
                <a:latin typeface="Arial"/>
                <a:ea typeface="Calibri"/>
              </a:rPr>
              <a:t>а</a:t>
            </a:r>
            <a:r>
              <a:rPr lang="ru-RU" sz="2400" b="0" i="1" strike="noStrike" spc="-1">
                <a:solidFill>
                  <a:srgbClr val="3465A4"/>
                </a:solidFill>
                <a:latin typeface="Arial"/>
                <a:ea typeface="Calibri"/>
              </a:rPr>
              <a:t> все эти компоненты могут служить питанием для различных бактерий.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117" name="Рисунок 13"/>
          <p:cNvPicPr/>
          <p:nvPr/>
        </p:nvPicPr>
        <p:blipFill>
          <a:blip r:embed="rId3"/>
          <a:stretch/>
        </p:blipFill>
        <p:spPr>
          <a:xfrm rot="1651200">
            <a:off x="4611240" y="5340600"/>
            <a:ext cx="871920" cy="13888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Заголовок 1"/>
          <p:cNvSpPr/>
          <p:nvPr/>
        </p:nvSpPr>
        <p:spPr>
          <a:xfrm>
            <a:off x="457200" y="274680"/>
            <a:ext cx="8225280" cy="113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9" name="Содержимое 2"/>
          <p:cNvSpPr/>
          <p:nvPr/>
        </p:nvSpPr>
        <p:spPr>
          <a:xfrm>
            <a:off x="457200" y="1600200"/>
            <a:ext cx="8225280" cy="4521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0" name="Picture 2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-3600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21" name="Rectangle 1"/>
          <p:cNvSpPr/>
          <p:nvPr/>
        </p:nvSpPr>
        <p:spPr>
          <a:xfrm>
            <a:off x="1143000" y="929520"/>
            <a:ext cx="5996520" cy="2829960"/>
          </a:xfrm>
          <a:prstGeom prst="rect">
            <a:avLst/>
          </a:prstGeom>
          <a:noFill/>
          <a:ln>
            <a:noFill/>
          </a:ln>
          <a:effectLst>
            <a:outerShdw blurRad="39960" dist="2016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</p:sp>
      <p:sp>
        <p:nvSpPr>
          <p:cNvPr id="122" name="Прямоугольник 121"/>
          <p:cNvSpPr/>
          <p:nvPr/>
        </p:nvSpPr>
        <p:spPr>
          <a:xfrm>
            <a:off x="1440000" y="546480"/>
            <a:ext cx="4496400" cy="286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Calibri"/>
              </a:rPr>
              <a:t>Изучив литературу, я узнала, что одним из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Calibri"/>
              </a:rPr>
              <a:t> наиболее распространённых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Calibri"/>
              </a:rPr>
              <a:t>видов молочнокислых бактерий является молочнокислый </a:t>
            </a:r>
            <a:r>
              <a:rPr lang="ru-RU" sz="2000" b="0" strike="noStrike" spc="-1">
                <a:solidFill>
                  <a:srgbClr val="C9211E"/>
                </a:solidFill>
                <a:latin typeface="Arial"/>
                <a:ea typeface="Calibri"/>
              </a:rPr>
              <a:t>лактококк,</a:t>
            </a: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Calibri"/>
              </a:rPr>
              <a:t> который постоянно встречается в самопроизвольно скисшем молоке</a:t>
            </a:r>
            <a:r>
              <a:rPr lang="ru-RU" sz="2000" b="0" strike="noStrike" spc="-1">
                <a:solidFill>
                  <a:srgbClr val="9A5315"/>
                </a:solidFill>
                <a:latin typeface="Arial"/>
                <a:ea typeface="Calibri"/>
              </a:rPr>
              <a:t>.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23" name="Рисунок 15_0"/>
          <p:cNvSpPr/>
          <p:nvPr/>
        </p:nvSpPr>
        <p:spPr>
          <a:xfrm>
            <a:off x="277200" y="4140000"/>
            <a:ext cx="2239560" cy="2516760"/>
          </a:xfrm>
          <a:prstGeom prst="roundRect">
            <a:avLst>
              <a:gd name="adj" fmla="val 8594"/>
            </a:avLst>
          </a:prstGeom>
          <a:blipFill rotWithShape="0">
            <a:blip r:embed="rId3"/>
            <a:srcRect/>
            <a:stretch/>
          </a:blipFill>
          <a:ln w="0"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" name="Прямоугольник 123"/>
          <p:cNvSpPr/>
          <p:nvPr/>
        </p:nvSpPr>
        <p:spPr>
          <a:xfrm>
            <a:off x="2880000" y="2700000"/>
            <a:ext cx="4676400" cy="758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200" b="0" strike="noStrike" spc="-1">
                <a:solidFill>
                  <a:srgbClr val="9A5315"/>
                </a:solidFill>
                <a:latin typeface="Times New Roman"/>
                <a:ea typeface="Calibri"/>
              </a:rPr>
              <a:t> </a:t>
            </a:r>
            <a:endParaRPr lang="ru-RU" sz="22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2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Calibri"/>
              </a:rPr>
              <a:t>Попадая в молоко бактерии начинают размножаться «кушая» сахар и образуя молочную кислоту.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0" strike="noStrike" spc="-1">
                <a:solidFill>
                  <a:srgbClr val="3465A4"/>
                </a:solidFill>
                <a:latin typeface="Arial"/>
                <a:ea typeface="Calibri"/>
              </a:rPr>
              <a:t>Поэтому их и называют «молочнокислые бактерии». Это и является причиной того, что молоко скисает, то есть становится кислым на вкус и  густеет.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125" name="Рисунок 124"/>
          <p:cNvPicPr/>
          <p:nvPr/>
        </p:nvPicPr>
        <p:blipFill>
          <a:blip r:embed="rId4"/>
          <a:stretch/>
        </p:blipFill>
        <p:spPr>
          <a:xfrm>
            <a:off x="6480000" y="216000"/>
            <a:ext cx="2447640" cy="2878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2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2880" y="288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27" name="Rectangle 1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8" name="Прямоугольник 127"/>
          <p:cNvSpPr/>
          <p:nvPr/>
        </p:nvSpPr>
        <p:spPr>
          <a:xfrm>
            <a:off x="2340000" y="540000"/>
            <a:ext cx="4192920" cy="54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FF0000"/>
                </a:solidFill>
                <a:latin typeface="Arial"/>
                <a:ea typeface="DejaVu Sans"/>
              </a:rPr>
              <a:t>Мои исследования: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1425240" y="1440000"/>
            <a:ext cx="5233320" cy="765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1620000" y="2160000"/>
            <a:ext cx="575028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0" u="sng" strike="noStrike" spc="-1">
                <a:solidFill>
                  <a:srgbClr val="3465A4"/>
                </a:solidFill>
                <a:uFillTx/>
                <a:latin typeface="Arial"/>
                <a:ea typeface="Calibri"/>
              </a:rPr>
              <a:t>Прежде всего, это температура хранения!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2880000" y="3060000"/>
            <a:ext cx="3779640" cy="341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3465A4"/>
                </a:solidFill>
                <a:latin typeface="Arial"/>
                <a:ea typeface="DejaVu Sans"/>
              </a:rPr>
              <a:t>Я решила провести </a:t>
            </a:r>
            <a:r>
              <a:rPr lang="ru-RU" sz="2400" b="0" i="1" u="sng" strike="noStrike" spc="-1">
                <a:solidFill>
                  <a:srgbClr val="3465A4"/>
                </a:solidFill>
                <a:uFillTx/>
                <a:latin typeface="Arial"/>
                <a:ea typeface="DejaVu Sans"/>
              </a:rPr>
              <a:t>следующие опыты.</a:t>
            </a:r>
            <a:r>
              <a:rPr lang="ru-RU" sz="2400" b="0" strike="noStrike" spc="-1">
                <a:solidFill>
                  <a:srgbClr val="3465A4"/>
                </a:solidFill>
                <a:latin typeface="Arial"/>
                <a:ea typeface="DejaVu Sans"/>
              </a:rPr>
              <a:t> Я взяла два стакана молока. Один стакан молока я оставила в комнате и накрыла крышкой,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3465A4"/>
                </a:solidFill>
                <a:latin typeface="Arial"/>
                <a:ea typeface="DejaVu Sans"/>
              </a:rPr>
              <a:t>а второй убрала в холодильник.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pic>
        <p:nvPicPr>
          <p:cNvPr id="132" name="Рисунок 131"/>
          <p:cNvPicPr/>
          <p:nvPr/>
        </p:nvPicPr>
        <p:blipFill>
          <a:blip r:embed="rId3"/>
          <a:stretch/>
        </p:blipFill>
        <p:spPr>
          <a:xfrm>
            <a:off x="6300000" y="3240000"/>
            <a:ext cx="2671560" cy="3418560"/>
          </a:xfrm>
          <a:prstGeom prst="rect">
            <a:avLst/>
          </a:prstGeom>
          <a:ln w="0">
            <a:noFill/>
          </a:ln>
        </p:spPr>
      </p:pic>
      <p:pic>
        <p:nvPicPr>
          <p:cNvPr id="133" name="Рисунок 132"/>
          <p:cNvPicPr/>
          <p:nvPr/>
        </p:nvPicPr>
        <p:blipFill>
          <a:blip r:embed="rId4"/>
          <a:stretch/>
        </p:blipFill>
        <p:spPr>
          <a:xfrm>
            <a:off x="180000" y="3420000"/>
            <a:ext cx="2519280" cy="3277080"/>
          </a:xfrm>
          <a:prstGeom prst="rect">
            <a:avLst/>
          </a:prstGeom>
          <a:ln w="0">
            <a:noFill/>
          </a:ln>
        </p:spPr>
      </p:pic>
      <p:sp>
        <p:nvSpPr>
          <p:cNvPr id="134" name="Прямоугольник 133"/>
          <p:cNvSpPr/>
          <p:nvPr/>
        </p:nvSpPr>
        <p:spPr>
          <a:xfrm>
            <a:off x="1260000" y="1440000"/>
            <a:ext cx="6230520" cy="89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4000"/>
                </a:solidFill>
                <a:latin typeface="Arial"/>
                <a:ea typeface="Times New Roman"/>
              </a:rPr>
              <a:t>Что же ускоряет процесс скисания  молока?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2_4" descr="C:\Users\вит\Desktop\саша\a3be8fa4a75c5495eddcbbe1631037f7.jpg"/>
          <p:cNvPicPr/>
          <p:nvPr/>
        </p:nvPicPr>
        <p:blipFill>
          <a:blip r:embed="rId2"/>
          <a:stretch/>
        </p:blipFill>
        <p:spPr>
          <a:xfrm>
            <a:off x="0" y="0"/>
            <a:ext cx="9139680" cy="6853680"/>
          </a:xfrm>
          <a:prstGeom prst="rect">
            <a:avLst/>
          </a:prstGeom>
          <a:ln w="0">
            <a:noFill/>
          </a:ln>
        </p:spPr>
      </p:pic>
      <p:sp>
        <p:nvSpPr>
          <p:cNvPr id="136" name="Rectangle 1_1"/>
          <p:cNvSpPr/>
          <p:nvPr/>
        </p:nvSpPr>
        <p:spPr>
          <a:xfrm>
            <a:off x="1500120" y="1285200"/>
            <a:ext cx="5782320" cy="4539240"/>
          </a:xfrm>
          <a:prstGeom prst="rect">
            <a:avLst/>
          </a:prstGeom>
          <a:noFill/>
          <a:ln w="9360">
            <a:noFill/>
          </a:ln>
          <a:effectLst>
            <a:outerShdw blurRad="39960"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7" name="Прямоугольник 136"/>
          <p:cNvSpPr/>
          <p:nvPr/>
        </p:nvSpPr>
        <p:spPr>
          <a:xfrm>
            <a:off x="1440000" y="720000"/>
            <a:ext cx="7019280" cy="2467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400" b="0" strike="noStrike" spc="-1">
                <a:solidFill>
                  <a:srgbClr val="3465A4"/>
                </a:solidFill>
                <a:latin typeface="Arial"/>
                <a:ea typeface="Calibri"/>
              </a:rPr>
              <a:t>    </a:t>
            </a:r>
            <a:r>
              <a:rPr lang="ru-RU" sz="2200" b="0" strike="noStrike" spc="-1">
                <a:solidFill>
                  <a:srgbClr val="3465A4"/>
                </a:solidFill>
                <a:latin typeface="Arial"/>
                <a:ea typeface="Calibri"/>
              </a:rPr>
              <a:t>Через 2 дня я решила </a:t>
            </a: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200" b="0" strike="noStrike" spc="-1">
                <a:solidFill>
                  <a:srgbClr val="3465A4"/>
                </a:solidFill>
                <a:latin typeface="Arial"/>
                <a:ea typeface="Calibri"/>
              </a:rPr>
              <a:t>  проверить состояние </a:t>
            </a: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200" b="0" strike="noStrike" spc="-1">
                <a:solidFill>
                  <a:srgbClr val="3465A4"/>
                </a:solidFill>
                <a:latin typeface="Arial"/>
                <a:ea typeface="Calibri"/>
              </a:rPr>
              <a:t>молока в каждом стакане. М</a:t>
            </a:r>
            <a:r>
              <a:rPr lang="ru-RU" sz="2200" b="0" strike="noStrike" spc="-1">
                <a:solidFill>
                  <a:srgbClr val="3465A4"/>
                </a:solidFill>
                <a:latin typeface="Arial"/>
                <a:ea typeface="DejaVu Sans"/>
              </a:rPr>
              <a:t>олоко из </a:t>
            </a: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200" b="0" strike="noStrike" spc="-1">
                <a:solidFill>
                  <a:srgbClr val="3465A4"/>
                </a:solidFill>
                <a:latin typeface="Arial"/>
                <a:ea typeface="DejaVu Sans"/>
              </a:rPr>
              <a:t>комнаты свернулось, значит скисло.</a:t>
            </a: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200" b="0" strike="noStrike" spc="-1">
                <a:solidFill>
                  <a:srgbClr val="3465A4"/>
                </a:solidFill>
                <a:latin typeface="Arial"/>
                <a:ea typeface="DejaVu Sans"/>
              </a:rPr>
              <a:t> А молоко из холодильника оно не свернулось,а значит, не скисло. Делаю вывод</a:t>
            </a:r>
            <a:r>
              <a:rPr lang="ru-RU" sz="2200" b="0" u="sng" strike="noStrike" spc="-1">
                <a:solidFill>
                  <a:srgbClr val="3465A4"/>
                </a:solidFill>
                <a:uFillTx/>
                <a:latin typeface="Arial"/>
                <a:ea typeface="DejaVu Sans"/>
              </a:rPr>
              <a:t>,</a:t>
            </a:r>
            <a:r>
              <a:rPr lang="ru-RU" sz="2200" b="0" strike="noStrike" spc="-1">
                <a:solidFill>
                  <a:srgbClr val="3465A4"/>
                </a:solidFill>
                <a:latin typeface="Arial"/>
                <a:ea typeface="DejaVu Sans"/>
              </a:rPr>
              <a:t> </a:t>
            </a:r>
            <a:r>
              <a:rPr lang="ru-RU" sz="2200" b="1" strike="noStrike" spc="-1">
                <a:solidFill>
                  <a:srgbClr val="3465A4"/>
                </a:solidFill>
                <a:latin typeface="Arial"/>
                <a:ea typeface="DejaVu Sans"/>
              </a:rPr>
              <a:t>что процесс скисания молока зависит от</a:t>
            </a:r>
            <a:r>
              <a:rPr lang="ru-RU" sz="2200" b="1" strike="noStrike" spc="-1">
                <a:solidFill>
                  <a:srgbClr val="3465A4"/>
                </a:solidFill>
                <a:latin typeface="Arial"/>
                <a:ea typeface="Calibri"/>
              </a:rPr>
              <a:t>  температуры хранения!</a:t>
            </a:r>
            <a:endParaRPr lang="ru-RU" sz="2200" b="0" strike="noStrike" spc="-1">
              <a:latin typeface="Arial"/>
            </a:endParaRPr>
          </a:p>
        </p:txBody>
      </p:sp>
      <p:pic>
        <p:nvPicPr>
          <p:cNvPr id="138" name="Рисунок 137"/>
          <p:cNvPicPr/>
          <p:nvPr/>
        </p:nvPicPr>
        <p:blipFill>
          <a:blip r:embed="rId3"/>
          <a:stretch/>
        </p:blipFill>
        <p:spPr>
          <a:xfrm>
            <a:off x="180000" y="3600000"/>
            <a:ext cx="2557800" cy="3073680"/>
          </a:xfrm>
          <a:prstGeom prst="rect">
            <a:avLst/>
          </a:prstGeom>
          <a:ln w="0">
            <a:noFill/>
          </a:ln>
        </p:spPr>
      </p:pic>
      <p:pic>
        <p:nvPicPr>
          <p:cNvPr id="139" name="Рисунок 138"/>
          <p:cNvPicPr/>
          <p:nvPr/>
        </p:nvPicPr>
        <p:blipFill>
          <a:blip r:embed="rId4"/>
          <a:stretch/>
        </p:blipFill>
        <p:spPr>
          <a:xfrm>
            <a:off x="6660000" y="3240000"/>
            <a:ext cx="2338560" cy="3418560"/>
          </a:xfrm>
          <a:prstGeom prst="rect">
            <a:avLst/>
          </a:prstGeom>
          <a:ln w="0">
            <a:noFill/>
          </a:ln>
        </p:spPr>
      </p:pic>
      <p:pic>
        <p:nvPicPr>
          <p:cNvPr id="140" name="Рисунок 139"/>
          <p:cNvPicPr/>
          <p:nvPr/>
        </p:nvPicPr>
        <p:blipFill>
          <a:blip r:embed="rId5"/>
          <a:stretch/>
        </p:blipFill>
        <p:spPr>
          <a:xfrm>
            <a:off x="3267000" y="3420000"/>
            <a:ext cx="2851560" cy="3238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655</TotalTime>
  <Words>849</Words>
  <Application>Microsoft Office PowerPoint</Application>
  <PresentationFormat>Экран (4:3)</PresentationFormat>
  <Paragraphs>112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Microsoft YaHei</vt:lpstr>
      <vt:lpstr>+mn-ea;Times New Roman</vt:lpstr>
      <vt:lpstr>Arial</vt:lpstr>
      <vt:lpstr>Calibri</vt:lpstr>
      <vt:lpstr>DejaVu Sans</vt:lpstr>
      <vt:lpstr>Symbol</vt:lpstr>
      <vt:lpstr>Times New Roman</vt:lpstr>
      <vt:lpstr>Wingdings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вит</dc:creator>
  <dc:description/>
  <cp:lastModifiedBy>Пользователь Windows</cp:lastModifiedBy>
  <cp:revision>224</cp:revision>
  <dcterms:created xsi:type="dcterms:W3CDTF">2019-10-02T12:45:17Z</dcterms:created>
  <dcterms:modified xsi:type="dcterms:W3CDTF">2022-03-10T02:41:05Z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4</vt:i4>
  </property>
  <property fmtid="{D5CDD505-2E9C-101B-9397-08002B2CF9AE}" pid="3" name="PresentationFormat">
    <vt:lpwstr>Экран (4:3)</vt:lpwstr>
  </property>
  <property fmtid="{D5CDD505-2E9C-101B-9397-08002B2CF9AE}" pid="4" name="Slides">
    <vt:i4>14</vt:i4>
  </property>
</Properties>
</file>