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B9DC4"/>
            </a:gs>
            <a:gs pos="100000">
              <a:srgbClr val="003A4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B9DC4"/>
            </a:gs>
            <a:gs pos="100000">
              <a:srgbClr val="003A4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Заголовок 1_1"/>
          <p:cNvSpPr/>
          <p:nvPr/>
        </p:nvSpPr>
        <p:spPr>
          <a:xfrm>
            <a:off x="720000" y="274680"/>
            <a:ext cx="588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77" name="Содержимое 2_2"/>
          <p:cNvSpPr/>
          <p:nvPr/>
        </p:nvSpPr>
        <p:spPr>
          <a:xfrm>
            <a:off x="457200" y="1340640"/>
            <a:ext cx="8227080" cy="22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217160" y="540000"/>
            <a:ext cx="6745320" cy="305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바탕"/>
              </a:rPr>
              <a:t>   Исследовательская работа </a:t>
            </a:r>
            <a:r>
              <a:t/>
            </a:r>
            <a:br/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FF0000"/>
                </a:solidFill>
                <a:latin typeface="Calibri"/>
                <a:ea typeface="바탕"/>
              </a:rPr>
              <a:t> </a:t>
            </a:r>
            <a:r>
              <a:rPr lang="ru-RU" sz="4000" b="1" strike="noStrike" spc="-1">
                <a:solidFill>
                  <a:srgbClr val="FF0000"/>
                </a:solidFill>
                <a:latin typeface="Calibri"/>
                <a:ea typeface="바탕"/>
              </a:rPr>
              <a:t>   «Соль -вред или польза ?»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040000" y="5400000"/>
            <a:ext cx="3957840" cy="125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8D1D75"/>
                </a:solidFill>
                <a:latin typeface="Arial"/>
                <a:ea typeface="Microsoft YaHei"/>
              </a:rPr>
              <a:t>      </a:t>
            </a:r>
            <a:r>
              <a:rPr lang="ru-RU" sz="1800" b="1" strike="noStrike" spc="-1">
                <a:solidFill>
                  <a:srgbClr val="729FCF"/>
                </a:solidFill>
                <a:latin typeface="Calibri"/>
                <a:ea typeface="Microsoft YaHei"/>
              </a:rPr>
              <a:t>Выполнила : Соловьева                                   Анна, ученица 2 класса.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729FCF"/>
                </a:solidFill>
                <a:latin typeface="Calibri"/>
                <a:ea typeface="Microsoft YaHei"/>
              </a:rPr>
              <a:t>       Руководитель:  Дурнова Ю.К.,                             учитель нач. классов.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80" name="Picture 2_0"/>
          <p:cNvPicPr/>
          <p:nvPr/>
        </p:nvPicPr>
        <p:blipFill>
          <a:blip r:embed="rId2"/>
          <a:stretch/>
        </p:blipFill>
        <p:spPr>
          <a:xfrm>
            <a:off x="720000" y="4140000"/>
            <a:ext cx="3057840" cy="2157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Заголовок 1_6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10" name="Содержимое 2_7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385080" y="274680"/>
            <a:ext cx="3453120" cy="115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DFA2"/>
                </a:solidFill>
                <a:latin typeface="Calibri"/>
                <a:ea typeface="DejaVu Sans"/>
              </a:rPr>
              <a:t>Соль-друг.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2699640" y="960480"/>
            <a:ext cx="4138920" cy="12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00"/>
                </a:solidFill>
                <a:latin typeface="Calibri"/>
                <a:ea typeface="DejaVu Sans"/>
              </a:rPr>
              <a:t>   Из книг я узнала, что роль соли в нашей жизни очень велика. 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113" name="Рисунок 16" descr="http://im8-tub-ru.yandex.net/i?id=322143288-15-72"/>
          <p:cNvPicPr/>
          <p:nvPr/>
        </p:nvPicPr>
        <p:blipFill>
          <a:blip r:embed="rId2"/>
          <a:stretch/>
        </p:blipFill>
        <p:spPr>
          <a:xfrm>
            <a:off x="7020000" y="349560"/>
            <a:ext cx="1798560" cy="1629000"/>
          </a:xfrm>
          <a:prstGeom prst="rect">
            <a:avLst/>
          </a:prstGeom>
          <a:ln w="0">
            <a:noFill/>
          </a:ln>
        </p:spPr>
      </p:pic>
      <p:sp>
        <p:nvSpPr>
          <p:cNvPr id="114" name="Прямоугольник 113"/>
          <p:cNvSpPr/>
          <p:nvPr/>
        </p:nvSpPr>
        <p:spPr>
          <a:xfrm>
            <a:off x="1260000" y="1980000"/>
            <a:ext cx="5938200" cy="392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Г</a:t>
            </a:r>
            <a:r>
              <a:rPr lang="ru-RU" sz="20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де же  соль используется?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В быту</a:t>
            </a:r>
            <a:r>
              <a:rPr lang="ru-RU" sz="2000" b="0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.</a:t>
            </a: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 Техническую соль используют при борьбе с гололёдом и обледенением.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В кулинарии</a:t>
            </a:r>
            <a:r>
              <a:rPr lang="ru-RU" sz="2000" b="0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. </a:t>
            </a: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Соль применяется как приправа к пище. Соль имеет уникальное свойство – убивать бактерии и микробы, которые вызывают гниение и порчу продуктов.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В косметологии. </a:t>
            </a: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Соль входит в состав мазей, шампуней, кремов, масок. Соль используют для принятия ванн.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В медицине.</a:t>
            </a:r>
            <a:r>
              <a:rPr lang="ru-RU" sz="2000" b="1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 </a:t>
            </a: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Соль используют для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 приготовления     медицинских растворов,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 при простудных заболеваниях.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u="sng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В хозяйстве</a:t>
            </a:r>
            <a:r>
              <a:rPr lang="ru-RU" sz="2000" b="0" u="sng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. </a:t>
            </a:r>
            <a:r>
              <a:rPr lang="ru-RU" sz="20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Это отличное чистящее средство.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pic>
        <p:nvPicPr>
          <p:cNvPr id="115" name="Picture 2_1" descr="C:\Users\Алим\Documents\Таня\косм.jpg"/>
          <p:cNvPicPr/>
          <p:nvPr/>
        </p:nvPicPr>
        <p:blipFill>
          <a:blip r:embed="rId3"/>
          <a:stretch/>
        </p:blipFill>
        <p:spPr>
          <a:xfrm>
            <a:off x="7020000" y="2340000"/>
            <a:ext cx="1776240" cy="1798200"/>
          </a:xfrm>
          <a:prstGeom prst="rect">
            <a:avLst/>
          </a:prstGeom>
          <a:ln w="0">
            <a:noFill/>
          </a:ln>
        </p:spPr>
      </p:pic>
      <p:pic>
        <p:nvPicPr>
          <p:cNvPr id="116" name="Picture 4_1" descr="C:\Users\Алим\Documents\быт.jpg"/>
          <p:cNvPicPr/>
          <p:nvPr/>
        </p:nvPicPr>
        <p:blipFill>
          <a:blip r:embed="rId4"/>
          <a:stretch/>
        </p:blipFill>
        <p:spPr>
          <a:xfrm>
            <a:off x="0" y="4860000"/>
            <a:ext cx="1356120" cy="1860840"/>
          </a:xfrm>
          <a:prstGeom prst="rect">
            <a:avLst/>
          </a:prstGeom>
          <a:ln w="0">
            <a:noFill/>
          </a:ln>
        </p:spPr>
      </p:pic>
      <p:pic>
        <p:nvPicPr>
          <p:cNvPr id="117" name="i-main-pic" descr="Картинка 9 из 920"/>
          <p:cNvPicPr/>
          <p:nvPr/>
        </p:nvPicPr>
        <p:blipFill>
          <a:blip r:embed="rId5"/>
          <a:stretch/>
        </p:blipFill>
        <p:spPr>
          <a:xfrm>
            <a:off x="181440" y="180000"/>
            <a:ext cx="2516760" cy="1848240"/>
          </a:xfrm>
          <a:prstGeom prst="rect">
            <a:avLst/>
          </a:prstGeom>
          <a:ln w="0">
            <a:noFill/>
          </a:ln>
        </p:spPr>
      </p:pic>
      <p:pic>
        <p:nvPicPr>
          <p:cNvPr id="118" name="Picture 2_2" descr="C:\Users\1\Desktop\SDC10995.JPG"/>
          <p:cNvPicPr/>
          <p:nvPr/>
        </p:nvPicPr>
        <p:blipFill>
          <a:blip r:embed="rId6"/>
          <a:stretch/>
        </p:blipFill>
        <p:spPr>
          <a:xfrm>
            <a:off x="6300000" y="4860000"/>
            <a:ext cx="2878200" cy="1935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Заголовок 1_5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20" name="Содержимое 2_6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2486520" y="640800"/>
            <a:ext cx="4071600" cy="620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00DFA2"/>
                </a:solidFill>
                <a:latin typeface="Calibri"/>
                <a:ea typeface="DejaVu Sans"/>
              </a:rPr>
              <a:t>Соль-враг.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180000" y="1620000"/>
            <a:ext cx="5938200" cy="241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DejaVu Sans"/>
              </a:rPr>
              <a:t>Но,  несмотря на свою пользу, соль может привести большой урон и здоровью человека.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2700000" y="3060000"/>
            <a:ext cx="6118200" cy="347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Вред соли проявляется в случае ее </a:t>
            </a:r>
            <a:r>
              <a:rPr lang="ru-RU" sz="3200" b="1" u="sng" strike="noStrike" spc="-1" dirty="0">
                <a:solidFill>
                  <a:srgbClr val="FFFF00"/>
                </a:solidFill>
                <a:uFillTx/>
                <a:latin typeface="Calibri"/>
                <a:ea typeface="DejaVu Sans"/>
              </a:rPr>
              <a:t>переизбытка. </a:t>
            </a:r>
            <a:r>
              <a:rPr lang="ru-RU" sz="3200" b="0" strike="noStrike" spc="-1" dirty="0" smtClean="0">
                <a:solidFill>
                  <a:srgbClr val="FFFF00"/>
                </a:solidFill>
                <a:latin typeface="Calibri"/>
                <a:ea typeface="DejaVu Sans"/>
              </a:rPr>
              <a:t>Это </a:t>
            </a:r>
            <a:r>
              <a:rPr lang="ru-RU" sz="3200" b="0" strike="noStrike" spc="-1" dirty="0">
                <a:solidFill>
                  <a:srgbClr val="FFFF00"/>
                </a:solidFill>
                <a:latin typeface="Calibri"/>
                <a:ea typeface="DejaVu Sans"/>
              </a:rPr>
              <a:t>вызывает различные заболевания почек, печени, сердца.</a:t>
            </a:r>
            <a:endParaRPr lang="ru-RU" sz="3200" b="0" strike="noStrike" spc="-1" dirty="0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  <p:pic>
        <p:nvPicPr>
          <p:cNvPr id="124" name="Picture 2_3" descr="http://www.maaam.ru/upload/blogs/df7246a5cd0f4fa44365bd673a2a0e3b.jpg.jpg"/>
          <p:cNvPicPr/>
          <p:nvPr/>
        </p:nvPicPr>
        <p:blipFill>
          <a:blip r:embed="rId2"/>
          <a:stretch/>
        </p:blipFill>
        <p:spPr>
          <a:xfrm>
            <a:off x="252720" y="4140000"/>
            <a:ext cx="2445840" cy="2157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Заголовок 1_14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26" name="Содержимое 2_15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669320" y="260640"/>
            <a:ext cx="5889960" cy="107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Опыт № 1 «Выращивание кристаллов соли».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860000" y="2340000"/>
            <a:ext cx="4283280" cy="415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  <a:ea typeface="DejaVu Sans"/>
              </a:rPr>
              <a:t>Делаю крепкий соляной раствор. </a:t>
            </a:r>
            <a:r>
              <a:rPr lang="ru-RU" sz="3600" b="0" i="1" strike="noStrike" spc="-1">
                <a:solidFill>
                  <a:srgbClr val="FFFF00"/>
                </a:solidFill>
                <a:latin typeface="Calibri"/>
                <a:ea typeface="DejaVu Sans"/>
              </a:rPr>
              <a:t> </a:t>
            </a:r>
            <a:r>
              <a:rPr lang="ru-RU" sz="3600" b="0" strike="noStrike" spc="-1">
                <a:solidFill>
                  <a:srgbClr val="FFFF00"/>
                </a:solidFill>
                <a:latin typeface="Calibri"/>
                <a:ea typeface="DejaVu Sans"/>
              </a:rPr>
              <a:t> Опускаю шерстяную нитку для налипания соли, жду 2 недели.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129" name="Рисунок 128"/>
          <p:cNvPicPr/>
          <p:nvPr/>
        </p:nvPicPr>
        <p:blipFill>
          <a:blip r:embed="rId2"/>
          <a:stretch/>
        </p:blipFill>
        <p:spPr>
          <a:xfrm>
            <a:off x="457200" y="1620000"/>
            <a:ext cx="4170600" cy="4978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Заголовок 1_13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31" name="Содержимое 2_14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1080000" y="1620000"/>
            <a:ext cx="6479280" cy="110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DejaVu Sans"/>
              </a:rPr>
              <a:t>И вот, что получилось.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33" name="Рисунок 132"/>
          <p:cNvPicPr/>
          <p:nvPr/>
        </p:nvPicPr>
        <p:blipFill>
          <a:blip r:embed="rId2"/>
          <a:stretch/>
        </p:blipFill>
        <p:spPr>
          <a:xfrm>
            <a:off x="540000" y="2276872"/>
            <a:ext cx="3856680" cy="4382768"/>
          </a:xfrm>
          <a:prstGeom prst="rect">
            <a:avLst/>
          </a:prstGeom>
          <a:ln w="0">
            <a:noFill/>
          </a:ln>
        </p:spPr>
      </p:pic>
      <p:pic>
        <p:nvPicPr>
          <p:cNvPr id="134" name="Рисунок 133"/>
          <p:cNvPicPr/>
          <p:nvPr/>
        </p:nvPicPr>
        <p:blipFill>
          <a:blip r:embed="rId3"/>
          <a:stretch/>
        </p:blipFill>
        <p:spPr>
          <a:xfrm>
            <a:off x="4860000" y="2276872"/>
            <a:ext cx="3849840" cy="4320488"/>
          </a:xfrm>
          <a:prstGeom prst="rect">
            <a:avLst/>
          </a:prstGeom>
          <a:ln w="0">
            <a:noFill/>
          </a:ln>
        </p:spPr>
      </p:pic>
      <p:sp>
        <p:nvSpPr>
          <p:cNvPr id="135" name="Прямоугольник 134"/>
          <p:cNvSpPr/>
          <p:nvPr/>
        </p:nvSpPr>
        <p:spPr>
          <a:xfrm>
            <a:off x="2160000" y="540000"/>
            <a:ext cx="5939640" cy="54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</a:rPr>
              <a:t>И вот, что получилось!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Заголовок 1_15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37" name="Содержимое 2_16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540000" y="1080000"/>
            <a:ext cx="7739640" cy="353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u="sng" strike="noStrike" spc="-1" dirty="0">
                <a:solidFill>
                  <a:srgbClr val="FF0000"/>
                </a:solidFill>
                <a:uFillTx/>
                <a:latin typeface="Calibri"/>
              </a:rPr>
              <a:t>ВЫВОД:</a:t>
            </a:r>
            <a:endParaRPr lang="ru-RU" sz="4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400" b="0" strike="noStrike" spc="-1" dirty="0">
                <a:solidFill>
                  <a:srgbClr val="FFFF00"/>
                </a:solidFill>
                <a:latin typeface="Calibri"/>
              </a:rPr>
              <a:t>1. Поваренная соль </a:t>
            </a:r>
            <a:r>
              <a:rPr lang="ru-RU" sz="4400" b="0" strike="noStrike" spc="-1" dirty="0" smtClean="0">
                <a:solidFill>
                  <a:srgbClr val="FFFF00"/>
                </a:solidFill>
                <a:latin typeface="Calibri"/>
              </a:rPr>
              <a:t>выглядит как кристаллы.</a:t>
            </a:r>
            <a:endParaRPr lang="ru-RU" sz="4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400" b="0" strike="noStrike" spc="-1" dirty="0">
                <a:solidFill>
                  <a:srgbClr val="FFFF00"/>
                </a:solidFill>
                <a:latin typeface="Calibri"/>
              </a:rPr>
              <a:t>2. По мере того как вода испаряется, соль снова образует кристаллы</a:t>
            </a:r>
            <a:r>
              <a:rPr lang="ru-RU" sz="4400" b="0" strike="noStrike" spc="-1" dirty="0">
                <a:solidFill>
                  <a:srgbClr val="FFFF00"/>
                </a:solidFill>
                <a:latin typeface="Arial"/>
              </a:rPr>
              <a:t>.</a:t>
            </a:r>
            <a:endParaRPr lang="ru-RU" sz="4400" b="0" strike="noStrike" spc="-1" dirty="0">
              <a:latin typeface="Arial"/>
            </a:endParaRPr>
          </a:p>
        </p:txBody>
      </p:sp>
      <p:pic>
        <p:nvPicPr>
          <p:cNvPr id="139" name="Picture 4_2" descr="http://www.shape.ru/wp-content/uploads/2010/06/cmyk_salt01.jpg"/>
          <p:cNvPicPr/>
          <p:nvPr/>
        </p:nvPicPr>
        <p:blipFill>
          <a:blip r:embed="rId2"/>
          <a:stretch/>
        </p:blipFill>
        <p:spPr>
          <a:xfrm>
            <a:off x="6265080" y="3732120"/>
            <a:ext cx="2554560" cy="2946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Заголовок 1_12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41" name="Содержимое 2_13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260000" y="540000"/>
            <a:ext cx="66592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Опыт № 2 «Действие соли на растения».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20000" y="1800000"/>
            <a:ext cx="1979280" cy="466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FFFF00"/>
                </a:solidFill>
                <a:latin typeface="Calibri"/>
                <a:ea typeface="DejaVu Sans"/>
              </a:rPr>
              <a:t>Я решила проверить как соль влияет на рост растений. Поместила две луковицы в стаканы с соленой и пресной водой и стала наблюдать.</a:t>
            </a:r>
            <a:endParaRPr lang="ru-RU" sz="2200" b="0" strike="noStrike" spc="-1">
              <a:latin typeface="Arial"/>
            </a:endParaRPr>
          </a:p>
        </p:txBody>
      </p:sp>
      <p:pic>
        <p:nvPicPr>
          <p:cNvPr id="144" name="Рисунок 143"/>
          <p:cNvPicPr/>
          <p:nvPr/>
        </p:nvPicPr>
        <p:blipFill>
          <a:blip r:embed="rId2"/>
          <a:stretch/>
        </p:blipFill>
        <p:spPr>
          <a:xfrm>
            <a:off x="360000" y="2160000"/>
            <a:ext cx="3059280" cy="4139640"/>
          </a:xfrm>
          <a:prstGeom prst="rect">
            <a:avLst/>
          </a:prstGeom>
          <a:ln w="0">
            <a:noFill/>
          </a:ln>
        </p:spPr>
      </p:pic>
      <p:pic>
        <p:nvPicPr>
          <p:cNvPr id="145" name="Рисунок 144"/>
          <p:cNvPicPr/>
          <p:nvPr/>
        </p:nvPicPr>
        <p:blipFill>
          <a:blip r:embed="rId3"/>
          <a:stretch/>
        </p:blipFill>
        <p:spPr>
          <a:xfrm>
            <a:off x="5580000" y="2160000"/>
            <a:ext cx="3239280" cy="41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Заголовок 1_10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47" name="Содержимое 2_11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48" name="Рисунок 147"/>
          <p:cNvPicPr/>
          <p:nvPr/>
        </p:nvPicPr>
        <p:blipFill>
          <a:blip r:embed="rId2"/>
          <a:stretch/>
        </p:blipFill>
        <p:spPr>
          <a:xfrm>
            <a:off x="462960" y="1800000"/>
            <a:ext cx="3856680" cy="4499640"/>
          </a:xfrm>
          <a:prstGeom prst="rect">
            <a:avLst/>
          </a:prstGeom>
          <a:ln w="0">
            <a:noFill/>
          </a:ln>
        </p:spPr>
      </p:pic>
      <p:pic>
        <p:nvPicPr>
          <p:cNvPr id="149" name="Рисунок 148"/>
          <p:cNvPicPr/>
          <p:nvPr/>
        </p:nvPicPr>
        <p:blipFill>
          <a:blip r:embed="rId3"/>
          <a:stretch/>
        </p:blipFill>
        <p:spPr>
          <a:xfrm>
            <a:off x="4680000" y="1800000"/>
            <a:ext cx="3959640" cy="4499640"/>
          </a:xfrm>
          <a:prstGeom prst="rect">
            <a:avLst/>
          </a:prstGeom>
          <a:ln w="0">
            <a:noFill/>
          </a:ln>
        </p:spPr>
      </p:pic>
      <p:sp>
        <p:nvSpPr>
          <p:cNvPr id="150" name="Прямоугольник 149"/>
          <p:cNvSpPr/>
          <p:nvPr/>
        </p:nvSpPr>
        <p:spPr>
          <a:xfrm>
            <a:off x="1440000" y="614520"/>
            <a:ext cx="6299640" cy="100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</a:rPr>
              <a:t>Спустя несколько дней, вот что                   я увидела.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Заголовок 1_11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52" name="Содержимое 2_12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1080000" y="1620000"/>
            <a:ext cx="6659640" cy="197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u="sng" strike="noStrike" spc="-1">
                <a:solidFill>
                  <a:srgbClr val="FF4000"/>
                </a:solidFill>
                <a:uFillTx/>
                <a:latin typeface="Calibri"/>
                <a:ea typeface="DejaVu Sans"/>
              </a:rPr>
              <a:t>ВЫВОД</a:t>
            </a:r>
            <a:r>
              <a:rPr lang="ru-RU" sz="4400" b="0" strike="noStrike" spc="-1">
                <a:solidFill>
                  <a:srgbClr val="FF4000"/>
                </a:solidFill>
                <a:latin typeface="Calibri"/>
                <a:ea typeface="DejaVu Sans"/>
              </a:rPr>
              <a:t> </a:t>
            </a:r>
            <a:r>
              <a:rPr lang="ru-RU" sz="4400" b="0" strike="noStrike" spc="-1">
                <a:solidFill>
                  <a:srgbClr val="FFFF00"/>
                </a:solidFill>
                <a:latin typeface="Calibri"/>
                <a:ea typeface="DejaVu Sans"/>
              </a:rPr>
              <a:t>: соль отрицательно влияет на рост растений, приводя их к гибели .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</p:txBody>
      </p:sp>
      <p:pic>
        <p:nvPicPr>
          <p:cNvPr id="154" name="Picture 5" descr="http://www.maaam.ru/upload/blogs/2c3cf0fd775a9f5393e8d70a2e81c810.jpg.jpg"/>
          <p:cNvPicPr/>
          <p:nvPr/>
        </p:nvPicPr>
        <p:blipFill>
          <a:blip r:embed="rId2"/>
          <a:stretch/>
        </p:blipFill>
        <p:spPr>
          <a:xfrm>
            <a:off x="5647320" y="3780000"/>
            <a:ext cx="2452320" cy="2613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Заголовок 1_9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56" name="Содержимое 2_10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540000" y="720000"/>
            <a:ext cx="8144280" cy="146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Опыт № 3 «наблюдение за яйцом в                        соленой воде».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720000" y="2520000"/>
            <a:ext cx="3599640" cy="359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</a:rPr>
              <a:t>Я положила  сырое яйцо в стакан с чистой водой – яйцо опустилось на дно стакана.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600" b="0" strike="noStrike" spc="-1">
              <a:latin typeface="Arial"/>
            </a:endParaRPr>
          </a:p>
        </p:txBody>
      </p:sp>
      <p:pic>
        <p:nvPicPr>
          <p:cNvPr id="159" name="Рисунок 158"/>
          <p:cNvPicPr/>
          <p:nvPr/>
        </p:nvPicPr>
        <p:blipFill>
          <a:blip r:embed="rId2"/>
          <a:stretch/>
        </p:blipFill>
        <p:spPr>
          <a:xfrm>
            <a:off x="4860000" y="1980000"/>
            <a:ext cx="3599640" cy="46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Рисунок 159"/>
          <p:cNvPicPr/>
          <p:nvPr/>
        </p:nvPicPr>
        <p:blipFill>
          <a:blip r:embed="rId2"/>
          <a:stretch/>
        </p:blipFill>
        <p:spPr>
          <a:xfrm>
            <a:off x="540000" y="900000"/>
            <a:ext cx="3856680" cy="5579640"/>
          </a:xfrm>
          <a:prstGeom prst="rect">
            <a:avLst/>
          </a:prstGeom>
          <a:ln w="0">
            <a:noFill/>
          </a:ln>
        </p:spPr>
      </p:pic>
      <p:sp>
        <p:nvSpPr>
          <p:cNvPr id="161" name="Прямоугольник 160"/>
          <p:cNvSpPr/>
          <p:nvPr/>
        </p:nvSpPr>
        <p:spPr>
          <a:xfrm>
            <a:off x="4490640" y="2340000"/>
            <a:ext cx="4329000" cy="2835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</a:rPr>
              <a:t>Потом опустила яйцо в стакан с соленой водой – яйцо осталось плавать на поверхности воды.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Заголовок 1_2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00DFA2"/>
                </a:solidFill>
                <a:latin typeface="Calibri"/>
                <a:ea typeface="DejaVu Sans"/>
              </a:rPr>
              <a:t>ВВЕДЕНИЕ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82" name="Содержимое 2_3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20000" y="1417320"/>
            <a:ext cx="7917840" cy="505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00"/>
                </a:solidFill>
                <a:latin typeface="Calibri"/>
                <a:ea typeface="DejaVu Sans"/>
              </a:rPr>
              <a:t>Соль всегда имела для человека огромное значение и ценилась очень дорого. Мы стали вспоминать о том, что в средствах массовой информации говорят и пишут о том, что «Соль - белая смерть», а кто-то наоборот стал приводить примеры о лечебном действии соли, о пользе соли.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00"/>
                </a:solidFill>
                <a:latin typeface="Calibri"/>
                <a:ea typeface="DejaVu Sans"/>
              </a:rPr>
              <a:t>Эта тема заинтересовала меня, и я решила собрать материал по этой проблеме.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Прямоугольник 161"/>
          <p:cNvSpPr/>
          <p:nvPr/>
        </p:nvSpPr>
        <p:spPr>
          <a:xfrm>
            <a:off x="720000" y="180000"/>
            <a:ext cx="7559640" cy="400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400" b="1" u="sng" strike="noStrike" spc="-1" dirty="0">
                <a:solidFill>
                  <a:srgbClr val="FF4000"/>
                </a:solidFill>
                <a:uFillTx/>
                <a:latin typeface="Calibri"/>
              </a:rPr>
              <a:t>ВЫВОД: </a:t>
            </a:r>
            <a:endParaRPr lang="ru-RU" sz="4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400" b="0" strike="noStrike" spc="-1" dirty="0">
                <a:solidFill>
                  <a:srgbClr val="FFFF00"/>
                </a:solidFill>
                <a:latin typeface="Calibri"/>
              </a:rPr>
              <a:t>соль повышает плотность воды. </a:t>
            </a:r>
            <a:r>
              <a:rPr lang="ru-RU" sz="4400" spc="-1" dirty="0" smtClean="0">
                <a:solidFill>
                  <a:srgbClr val="FFFF00"/>
                </a:solidFill>
                <a:latin typeface="Calibri"/>
              </a:rPr>
              <a:t>Соленая вода держит предметы на поверхности воды</a:t>
            </a:r>
            <a:r>
              <a:rPr lang="ru-RU" sz="4400" spc="-1" dirty="0">
                <a:solidFill>
                  <a:srgbClr val="FFFF00"/>
                </a:solidFill>
                <a:latin typeface="Calibri"/>
              </a:rPr>
              <a:t>.</a:t>
            </a:r>
            <a:endParaRPr lang="ru-RU" sz="4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 dirty="0">
              <a:latin typeface="Arial"/>
            </a:endParaRPr>
          </a:p>
        </p:txBody>
      </p:sp>
      <p:pic>
        <p:nvPicPr>
          <p:cNvPr id="163" name="Содержимое 3" descr="http://www.maaam.ru/upload/blogs/43d324106d4994d287252a0669c87900.jpg.jpg"/>
          <p:cNvPicPr/>
          <p:nvPr/>
        </p:nvPicPr>
        <p:blipFill>
          <a:blip r:embed="rId2"/>
          <a:stretch/>
        </p:blipFill>
        <p:spPr>
          <a:xfrm>
            <a:off x="318960" y="4186440"/>
            <a:ext cx="3100680" cy="2293200"/>
          </a:xfrm>
          <a:prstGeom prst="rect">
            <a:avLst/>
          </a:prstGeom>
          <a:ln w="9525">
            <a:noFill/>
          </a:ln>
        </p:spPr>
      </p:pic>
      <p:pic>
        <p:nvPicPr>
          <p:cNvPr id="164" name="Содержимое 3_0" descr=" Красоты Мёртвого моря (22 фото) "/>
          <p:cNvPicPr/>
          <p:nvPr/>
        </p:nvPicPr>
        <p:blipFill>
          <a:blip r:embed="rId3"/>
          <a:stretch/>
        </p:blipFill>
        <p:spPr>
          <a:xfrm>
            <a:off x="4500000" y="3532680"/>
            <a:ext cx="3959640" cy="3126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Заголовок 1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u="sng" strike="noStrike" cap="all" spc="-1">
                <a:solidFill>
                  <a:srgbClr val="00DFA2"/>
                </a:solidFill>
                <a:uFillTx/>
                <a:latin typeface="Calibri"/>
                <a:ea typeface="DejaVu Sans"/>
              </a:rPr>
              <a:t>Вывод: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66" name="Содержимое 2"/>
          <p:cNvSpPr/>
          <p:nvPr/>
        </p:nvSpPr>
        <p:spPr>
          <a:xfrm>
            <a:off x="457200" y="1268640"/>
            <a:ext cx="8227080" cy="485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  <a:ea typeface="DejaVu Sans"/>
              </a:rPr>
              <a:t>изучив литературу и проведя исследования, я подтвердила свою гипотезу, о том, что соль – это полезный продукт, но если использовать ее в больших количествах, то она может нанести вред.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0" strike="noStrike" spc="-1">
                <a:solidFill>
                  <a:srgbClr val="FFFF00"/>
                </a:solidFill>
                <a:latin typeface="Calibri"/>
                <a:ea typeface="DejaVu Sans"/>
              </a:rPr>
              <a:t> Я решила, что поделюсь</a:t>
            </a:r>
            <a:r>
              <a:rPr lang="ru-RU" sz="3600" b="1" strike="noStrike" spc="-1">
                <a:solidFill>
                  <a:srgbClr val="FFFF00"/>
                </a:solidFill>
                <a:latin typeface="Calibri"/>
                <a:ea typeface="DejaVu Sans"/>
              </a:rPr>
              <a:t> </a:t>
            </a:r>
            <a:r>
              <a:rPr lang="ru-RU" sz="3600" b="0" strike="noStrike" spc="-1">
                <a:solidFill>
                  <a:srgbClr val="FFFF00"/>
                </a:solidFill>
                <a:latin typeface="Calibri"/>
                <a:ea typeface="DejaVu Sans"/>
              </a:rPr>
              <a:t> об этих  открытиях со  своими одноклассникам. 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Прямоугольник 3_2"/>
          <p:cNvSpPr/>
          <p:nvPr/>
        </p:nvSpPr>
        <p:spPr>
          <a:xfrm>
            <a:off x="429840" y="347040"/>
            <a:ext cx="8208720" cy="91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8" name="Прямоугольник 2_3"/>
          <p:cNvSpPr/>
          <p:nvPr/>
        </p:nvSpPr>
        <p:spPr>
          <a:xfrm>
            <a:off x="251640" y="1785960"/>
            <a:ext cx="8640720" cy="343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9" name="Прямоугольник 168"/>
          <p:cNvSpPr/>
          <p:nvPr/>
        </p:nvSpPr>
        <p:spPr>
          <a:xfrm>
            <a:off x="2340000" y="1260000"/>
            <a:ext cx="4678560" cy="283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0" name="Прямоугольник 169"/>
          <p:cNvSpPr/>
          <p:nvPr/>
        </p:nvSpPr>
        <p:spPr>
          <a:xfrm>
            <a:off x="900000" y="720000"/>
            <a:ext cx="7379640" cy="57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DFA2"/>
                </a:solidFill>
                <a:latin typeface="Calibri"/>
                <a:ea typeface="Times New Roman"/>
              </a:rPr>
              <a:t>              ЗАКЛЮЧЕНИЕ. 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Times New Roman"/>
              </a:rPr>
              <a:t>Благодаря исследовательской работе я выяснила, что соль обладает двойным характером. С одной стороны, она необходима организму человека, а с другой вредна ему. Как говорит народная мудрость: «Недосол - на столе, а пересол –на спине». Как и в любом деле, всегда нужно знать меру, и особенно при употреблении соли. Лучше недосолить, чем пересолить.</a:t>
            </a:r>
            <a:r>
              <a:rPr lang="ru-RU" sz="3200" b="0" strike="noStrike" spc="-1">
                <a:solidFill>
                  <a:srgbClr val="444444"/>
                </a:solidFill>
                <a:latin typeface="Calibri"/>
                <a:ea typeface="Times New Roman"/>
              </a:rPr>
              <a:t> 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15000"/>
              </a:lnSpc>
              <a:spcAft>
                <a:spcPts val="1001"/>
              </a:spcAft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Прямоугольник 3_0"/>
          <p:cNvSpPr/>
          <p:nvPr/>
        </p:nvSpPr>
        <p:spPr>
          <a:xfrm>
            <a:off x="429840" y="347040"/>
            <a:ext cx="8208720" cy="91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2" name="Прямоугольник 2_1"/>
          <p:cNvSpPr/>
          <p:nvPr/>
        </p:nvSpPr>
        <p:spPr>
          <a:xfrm>
            <a:off x="251640" y="1785960"/>
            <a:ext cx="8640720" cy="343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3" name="Прямоугольник 172"/>
          <p:cNvSpPr/>
          <p:nvPr/>
        </p:nvSpPr>
        <p:spPr>
          <a:xfrm>
            <a:off x="1069560" y="720000"/>
            <a:ext cx="7106040" cy="89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DFA2"/>
                </a:solidFill>
                <a:latin typeface="Calibri"/>
                <a:ea typeface="Calibri"/>
              </a:rPr>
              <a:t>Список используемой литературы: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1080000" y="1800000"/>
            <a:ext cx="6838560" cy="31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00"/>
                </a:solidFill>
                <a:latin typeface="Calibri"/>
                <a:ea typeface="DejaVu Sans"/>
              </a:rPr>
              <a:t>1. Большая энциклопедия школьника, Москва -2006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00"/>
                </a:solidFill>
                <a:latin typeface="Calibri"/>
                <a:ea typeface="DejaVu Sans"/>
              </a:rPr>
              <a:t>2. Буянова Н.Ю. Я познаю мир: Детская энциклопедия: М.: ООО «Издательство   АСТ-ЛТД», 1998г.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00"/>
                </a:solidFill>
                <a:latin typeface="Calibri"/>
                <a:ea typeface="DejaVu Sans"/>
              </a:rPr>
              <a:t> Курланский Марк. Всеобщая история соли. М.: Ж Колибри, 2007 г.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FFFF00"/>
                </a:solidFill>
                <a:latin typeface="Calibri"/>
                <a:ea typeface="DejaVu Sans"/>
              </a:rPr>
              <a:t>3.Интернет-ресурсы.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Прямоугольник 3_1"/>
          <p:cNvSpPr/>
          <p:nvPr/>
        </p:nvSpPr>
        <p:spPr>
          <a:xfrm>
            <a:off x="429840" y="347040"/>
            <a:ext cx="8208720" cy="91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Прямоугольник 2_2"/>
          <p:cNvSpPr/>
          <p:nvPr/>
        </p:nvSpPr>
        <p:spPr>
          <a:xfrm>
            <a:off x="251640" y="1785960"/>
            <a:ext cx="8640720" cy="343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Прямоугольник 176"/>
          <p:cNvSpPr/>
          <p:nvPr/>
        </p:nvSpPr>
        <p:spPr>
          <a:xfrm>
            <a:off x="2340000" y="1260000"/>
            <a:ext cx="4678560" cy="283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7200" b="1" i="1" strike="noStrike" spc="-1">
                <a:solidFill>
                  <a:srgbClr val="00DFA2"/>
                </a:solidFill>
                <a:latin typeface="Calibri"/>
                <a:ea typeface="DejaVu Sans"/>
              </a:rPr>
              <a:t>Спасибо </a:t>
            </a:r>
            <a:endParaRPr lang="ru-RU" sz="7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7200" b="1" i="1" strike="noStrike" spc="-1">
                <a:solidFill>
                  <a:srgbClr val="00DFA2"/>
                </a:solidFill>
                <a:latin typeface="Calibri"/>
                <a:ea typeface="DejaVu Sans"/>
              </a:rPr>
              <a:t>        за внимание!</a:t>
            </a:r>
            <a:endParaRPr lang="ru-RU" sz="7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Заголовок 1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Цель работы: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85" name="Содержимое 2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r>
              <a:rPr lang="ru-RU" sz="54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выяснить, когда соль можно считать другом, а когда врагом.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Заголовок 1"/>
          <p:cNvSpPr/>
          <p:nvPr/>
        </p:nvSpPr>
        <p:spPr>
          <a:xfrm>
            <a:off x="457200" y="274680"/>
            <a:ext cx="8227080" cy="77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Задачи работы: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160920" y="2896560"/>
            <a:ext cx="178560" cy="66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Прямоугольник 87"/>
          <p:cNvSpPr/>
          <p:nvPr/>
        </p:nvSpPr>
        <p:spPr>
          <a:xfrm>
            <a:off x="720000" y="1260000"/>
            <a:ext cx="7377840" cy="532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DejaVu Sans"/>
              </a:rPr>
              <a:t>- расширить представления о   соли, ее применении человеком; 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DejaVu Sans"/>
              </a:rPr>
              <a:t>- сформировать представления о вреде и пользе соли;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DejaVu Sans"/>
              </a:rPr>
              <a:t> - выяснить, к каким последствиям ведёт чрезмерное употребление соли человеком;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00"/>
                </a:solidFill>
                <a:latin typeface="Calibri"/>
                <a:ea typeface="DejaVu Sans"/>
              </a:rPr>
              <a:t>- провести опыты для выявления свойств соли.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Заголовок 1_3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90" name="Содержимое 2_4"/>
          <p:cNvSpPr/>
          <p:nvPr/>
        </p:nvSpPr>
        <p:spPr>
          <a:xfrm>
            <a:off x="457200" y="1340640"/>
            <a:ext cx="8227080" cy="70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45500" lnSpcReduction="10000"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900000" y="274680"/>
            <a:ext cx="7197840" cy="222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Объект  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исследования: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FFFF00"/>
                </a:solidFill>
                <a:latin typeface="Calibri"/>
                <a:ea typeface="DejaVu Sans"/>
              </a:rPr>
              <a:t>                             Соль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900000" y="3060000"/>
            <a:ext cx="7197840" cy="269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предмет        исследования:  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1" strike="noStrike" cap="all" spc="-1">
                <a:solidFill>
                  <a:srgbClr val="FFFF00"/>
                </a:solidFill>
                <a:latin typeface="Calibri"/>
                <a:ea typeface="DejaVu Sans"/>
              </a:rPr>
              <a:t>           с</a:t>
            </a:r>
            <a:r>
              <a:rPr lang="ru-RU" sz="3600" b="1" strike="noStrike" cap="all" spc="-1">
                <a:solidFill>
                  <a:srgbClr val="FFFF00"/>
                </a:solidFill>
                <a:latin typeface="Calibri"/>
                <a:ea typeface="Times New Roman"/>
              </a:rPr>
              <a:t>оль и её значение для        человека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Заголовок 1_0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Гипотеза: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94" name="Содержимое 2_1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Соль приносит человеку пользу, но если взять её в больших количествах, то соль оказывает отрицательное влияние на организм человека.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95" name="Picture 4_0"/>
          <p:cNvSpPr/>
          <p:nvPr/>
        </p:nvSpPr>
        <p:spPr>
          <a:xfrm>
            <a:off x="5630040" y="4140000"/>
            <a:ext cx="3007800" cy="2429280"/>
          </a:xfrm>
          <a:prstGeom prst="roundRect">
            <a:avLst>
              <a:gd name="adj" fmla="val 16667"/>
            </a:avLst>
          </a:prstGeom>
          <a:blipFill rotWithShape="0">
            <a:blip r:embed="rId2"/>
            <a:srcRect/>
            <a:stretch/>
          </a:blipFill>
          <a:ln w="0">
            <a:noFill/>
          </a:ln>
          <a:effectLst>
            <a:outerShdw blurRad="152280" dist="11090" dir="788041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Заголовок 1_4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97" name="Содержимое 2_5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20000" y="720000"/>
            <a:ext cx="7557840" cy="456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Методы исследования: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260000" y="2520000"/>
            <a:ext cx="6477840" cy="262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DejaVu Sans"/>
              </a:rPr>
              <a:t>  - изучение научной   литературы;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DejaVu Sans"/>
              </a:rPr>
              <a:t>  - эксперимент;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DejaVu Sans"/>
              </a:rPr>
              <a:t>- наблюдение;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DejaVu Sans"/>
              </a:rPr>
              <a:t>- обобщение, анализ.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Заголовок 1_8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01" name="Содержимое 2_9"/>
          <p:cNvSpPr/>
          <p:nvPr/>
        </p:nvSpPr>
        <p:spPr>
          <a:xfrm>
            <a:off x="457200" y="134064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60000" y="1080000"/>
            <a:ext cx="8097840" cy="625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FFFF00"/>
                </a:solidFill>
                <a:latin typeface="Calibri"/>
                <a:ea typeface="DejaVu Sans"/>
              </a:rPr>
              <a:t>Люди используют соль в пищу каждый день, но мы так мало интересного знаем  об этом веществе. Возможно, когда я поделюсь результатами своего исследования, кто – то узнает о пользе соли, а кто -то задумается, стоит ли употреблять соль так часто, как ему хочется.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</p:txBody>
      </p:sp>
      <p:pic>
        <p:nvPicPr>
          <p:cNvPr id="103" name="Picture 5_0" descr="http://www.maaam.ru/upload/blogs/2c3cf0fd775a9f5393e8d70a2e81c810.jpg.jpg"/>
          <p:cNvPicPr/>
          <p:nvPr/>
        </p:nvPicPr>
        <p:blipFill>
          <a:blip r:embed="rId2"/>
          <a:stretch/>
        </p:blipFill>
        <p:spPr>
          <a:xfrm>
            <a:off x="6300000" y="4320000"/>
            <a:ext cx="2157840" cy="23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Заголовок 1_7"/>
          <p:cNvSpPr/>
          <p:nvPr/>
        </p:nvSpPr>
        <p:spPr>
          <a:xfrm>
            <a:off x="457200" y="274680"/>
            <a:ext cx="8227080" cy="114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cap="all" spc="-1">
                <a:solidFill>
                  <a:srgbClr val="00DFA2"/>
                </a:solidFill>
                <a:latin typeface="Calibri"/>
                <a:ea typeface="DejaVu Sans"/>
              </a:rPr>
              <a:t>               </a:t>
            </a:r>
            <a:r>
              <a:t/>
            </a:r>
            <a:br/>
            <a:endParaRPr lang="ru-RU" sz="4400" b="0" strike="noStrike" spc="-1">
              <a:latin typeface="Arial"/>
            </a:endParaRPr>
          </a:p>
        </p:txBody>
      </p:sp>
      <p:sp>
        <p:nvSpPr>
          <p:cNvPr id="105" name="Содержимое 2_8"/>
          <p:cNvSpPr/>
          <p:nvPr/>
        </p:nvSpPr>
        <p:spPr>
          <a:xfrm>
            <a:off x="457200" y="1080000"/>
            <a:ext cx="8227080" cy="4782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  <a:p>
            <a:pPr marL="343080" indent="-3402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4000" b="0" strike="noStrike" spc="-1">
                <a:solidFill>
                  <a:srgbClr val="FFFF00"/>
                </a:solidFill>
                <a:latin typeface="Calibri"/>
                <a:ea typeface="Microsoft YaHei"/>
              </a:rPr>
              <a:t>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40000" y="274680"/>
            <a:ext cx="7917840" cy="152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15000"/>
              </a:lnSpc>
              <a:spcAft>
                <a:spcPts val="1001"/>
              </a:spcAft>
            </a:pPr>
            <a:r>
              <a:rPr lang="ru-RU" sz="4400" b="0" strike="noStrike" spc="-1">
                <a:solidFill>
                  <a:srgbClr val="77BC65"/>
                </a:solidFill>
                <a:latin typeface="Calibri"/>
                <a:ea typeface="Times New Roman"/>
              </a:rPr>
              <a:t>  </a:t>
            </a:r>
            <a:r>
              <a:rPr lang="ru-RU" sz="4400" b="1" strike="noStrike" spc="-1">
                <a:solidFill>
                  <a:srgbClr val="00DFA2"/>
                </a:solidFill>
                <a:latin typeface="Calibri"/>
                <a:ea typeface="Times New Roman"/>
              </a:rPr>
              <a:t>Соль в историческом          прошлом.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180000" y="2340000"/>
            <a:ext cx="5217840" cy="377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0" strike="noStrike" spc="-1">
                <a:solidFill>
                  <a:srgbClr val="FFFF00"/>
                </a:solidFill>
                <a:latin typeface="Calibri"/>
                <a:ea typeface="DejaVu Sans"/>
              </a:rPr>
              <a:t>«Хлеб-соль!» - так на Руси в старину встречали знатных гостей. Наши предки верили, что соль защищает от враждебных сил.</a:t>
            </a:r>
            <a:endParaRPr lang="ru-RU" sz="2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>
                <a:solidFill>
                  <a:srgbClr val="FFFF00"/>
                </a:solidFill>
                <a:latin typeface="Calibri"/>
                <a:ea typeface="DejaVu Sans"/>
              </a:rPr>
              <a:t>Солью запасались на случай бедствий и ею расплачивались вместо денег. По своей ценности она приравнивалась к золоту. К соли всегда относились уважительно, экономно. </a:t>
            </a:r>
            <a:endParaRPr lang="ru-RU" sz="2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600" b="0" strike="noStrike" spc="-1">
              <a:latin typeface="Arial"/>
            </a:endParaRPr>
          </a:p>
        </p:txBody>
      </p:sp>
      <p:pic>
        <p:nvPicPr>
          <p:cNvPr id="108" name="Рисунок 107"/>
          <p:cNvPicPr/>
          <p:nvPr/>
        </p:nvPicPr>
        <p:blipFill>
          <a:blip r:embed="rId2"/>
          <a:stretch/>
        </p:blipFill>
        <p:spPr>
          <a:xfrm>
            <a:off x="5619600" y="1888200"/>
            <a:ext cx="3064680" cy="476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</TotalTime>
  <Words>772</Words>
  <Application>Microsoft Office PowerPoint</Application>
  <PresentationFormat>Экран (4:3)</PresentationFormat>
  <Paragraphs>128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Vika Kuznetsova</dc:creator>
  <dc:description/>
  <cp:lastModifiedBy>Кабинет-13</cp:lastModifiedBy>
  <cp:revision>279</cp:revision>
  <dcterms:modified xsi:type="dcterms:W3CDTF">2022-03-14T02:16:14Z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24</vt:i4>
  </property>
</Properties>
</file>