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9"/>
  </p:notesMasterIdLst>
  <p:sldIdLst>
    <p:sldId id="401" r:id="rId2"/>
    <p:sldId id="360" r:id="rId3"/>
    <p:sldId id="382" r:id="rId4"/>
    <p:sldId id="361" r:id="rId5"/>
    <p:sldId id="363" r:id="rId6"/>
    <p:sldId id="364" r:id="rId7"/>
    <p:sldId id="365" r:id="rId8"/>
    <p:sldId id="366" r:id="rId9"/>
    <p:sldId id="367" r:id="rId10"/>
    <p:sldId id="374" r:id="rId11"/>
    <p:sldId id="369" r:id="rId12"/>
    <p:sldId id="370" r:id="rId13"/>
    <p:sldId id="371" r:id="rId14"/>
    <p:sldId id="373" r:id="rId15"/>
    <p:sldId id="375" r:id="rId16"/>
    <p:sldId id="379" r:id="rId17"/>
    <p:sldId id="377" r:id="rId18"/>
    <p:sldId id="376" r:id="rId19"/>
    <p:sldId id="380" r:id="rId20"/>
    <p:sldId id="381" r:id="rId21"/>
    <p:sldId id="388" r:id="rId22"/>
    <p:sldId id="383" r:id="rId23"/>
    <p:sldId id="386" r:id="rId24"/>
    <p:sldId id="389" r:id="rId25"/>
    <p:sldId id="387" r:id="rId26"/>
    <p:sldId id="390" r:id="rId27"/>
    <p:sldId id="392" r:id="rId28"/>
    <p:sldId id="391" r:id="rId29"/>
    <p:sldId id="398" r:id="rId30"/>
    <p:sldId id="393" r:id="rId31"/>
    <p:sldId id="394" r:id="rId32"/>
    <p:sldId id="397" r:id="rId33"/>
    <p:sldId id="399" r:id="rId34"/>
    <p:sldId id="322" r:id="rId35"/>
    <p:sldId id="400" r:id="rId36"/>
    <p:sldId id="396" r:id="rId37"/>
    <p:sldId id="395" r:id="rId38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40"/>
    </p:embeddedFont>
    <p:embeddedFont>
      <p:font typeface="Arial Black" panose="020B0A04020102020204" pitchFamily="34" charset="0"/>
      <p:bold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81" d="100"/>
          <a:sy n="81" d="100"/>
        </p:scale>
        <p:origin x="10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D6FF0-9FDE-4403-ADAB-CAB6EF3F9515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90807-3536-46E7-AC0D-12287198FA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550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48B556F-6DEB-45EE-8909-325438D90127}" type="slidenum">
              <a:rPr lang="ru-RU" altLang="ru-RU" smtClean="0"/>
              <a:pPr>
                <a:defRPr/>
              </a:pPr>
              <a:t>22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78169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14.06.2023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МБОУ  «Покровская  средняя общеобразовательная школа»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: «Правописание окончаний имен существительных в Творительном падеже»</a:t>
            </a:r>
          </a:p>
          <a:p>
            <a:pPr algn="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составитель: </a:t>
            </a:r>
          </a:p>
          <a:p>
            <a:pPr marL="0" indent="0" algn="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 классов </a:t>
            </a:r>
          </a:p>
          <a:p>
            <a:pPr marL="0" indent="0" algn="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Игонина Е.В.</a:t>
            </a:r>
          </a:p>
          <a:p>
            <a:pPr marL="0" indent="0" algn="r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Славгород   </a:t>
            </a:r>
          </a:p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Покровка 2023 г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299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5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857496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57256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2560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ВОТНЫЕ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C:\Users\pc\Desktop\картинки\93178764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96" y="2381264"/>
            <a:ext cx="2286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jo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8590" y="1612140"/>
            <a:ext cx="6216682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БОТА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http://aksenova49.ru/wp-content/uploads/2012/01/alfavit-r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6805" y="1612140"/>
            <a:ext cx="4025459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ЛФ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ВИТ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b_9735bereza.jpg"/>
          <p:cNvPicPr>
            <a:picLocks noChangeAspect="1" noChangeArrowheads="1"/>
          </p:cNvPicPr>
          <p:nvPr/>
        </p:nvPicPr>
        <p:blipFill>
          <a:blip r:embed="rId3" cstate="print"/>
          <a:srcRect b="7996"/>
          <a:stretch>
            <a:fillRect/>
          </a:stretch>
        </p:blipFill>
        <p:spPr bwMode="auto">
          <a:xfrm>
            <a:off x="2071670" y="1785926"/>
            <a:ext cx="4950000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РЁЗА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08.02.2012.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714488"/>
            <a:ext cx="4950000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57256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2560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РОД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lang="ru-RU" sz="72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ТРАДЬ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42862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71927403_1299916938_YABLO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6742" y="1755016"/>
            <a:ext cx="5095588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ЯБЛ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КО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3234" name="Picture 2" descr="http://img-2007-08.photosight.ru/27/2269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714488"/>
            <a:ext cx="5360405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РЕТЬ</a:t>
                      </a:r>
                      <a:endParaRPr lang="ru-RU" sz="72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8354" name="Picture 2" descr="http://forum.na-svyazi.ru/uploads/post-226289-13360355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571612"/>
            <a:ext cx="2768865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АППЕ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ТИТ</a:t>
                      </a:r>
                      <a:endParaRPr lang="ru-RU" sz="72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5"/>
            <a:ext cx="7774632" cy="1008111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Критерии оценивания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132856"/>
            <a:ext cx="6368752" cy="350594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«5» - 0 ошибок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«4» – 1-2 ошибки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«3»- 3-4 ошибки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984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900igr.net/up/datas/143515/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96943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1000108"/>
            <a:ext cx="242889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000100" y="1071546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Кем? Чем? 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5000636"/>
            <a:ext cx="371477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значение орудия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3929066"/>
            <a:ext cx="300039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где? куда?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000372"/>
            <a:ext cx="407196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падеж – работяга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2000240"/>
            <a:ext cx="414340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 , за , под,  между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500042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357166"/>
            <a:ext cx="7776864" cy="2351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</a:t>
            </a:r>
            <a:r>
              <a:rPr kumimoji="0" lang="ru-RU" sz="4400" i="0" u="none" strike="noStrike" kern="1200" cap="none" spc="0" normalizeH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равописание</a:t>
            </a:r>
            <a:r>
              <a:rPr kumimoji="0" lang="ru-RU" sz="440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окончаний имён существительных в творительном падеже. 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4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ДОМЫСЛИВАНИЕ</a:t>
            </a:r>
            <a:endParaRPr lang="ru-RU" dirty="0" smtClean="0">
              <a:solidFill>
                <a:srgbClr val="00B050"/>
              </a:solidFill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Познакомиться ……..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Развивать……</a:t>
            </a:r>
            <a:r>
              <a:rPr lang="ru-RU" dirty="0" smtClean="0"/>
              <a:t>                                                                                            </a:t>
            </a:r>
          </a:p>
          <a:p>
            <a:r>
              <a:rPr lang="ru-RU" dirty="0" smtClean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 </a:t>
            </a:r>
            <a:r>
              <a:rPr lang="ru-RU" b="1" dirty="0"/>
              <a:t>урока: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b="1" dirty="0"/>
              <a:t>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Познакомиться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особенностями окончаний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имён существительных в творительном падеже.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Развивать умение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определять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падеж имени существительного в предложении.</a:t>
            </a:r>
          </a:p>
          <a:p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288" y="620713"/>
            <a:ext cx="7777162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ТВОРИТЕЛЬНЫЙ ПАДЕЖ  </a:t>
            </a: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имён существительных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24188" y="2479675"/>
            <a:ext cx="23764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Arial" charset="0"/>
              </a:rPr>
              <a:t>План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19700" y="3714750"/>
            <a:ext cx="2124075" cy="5222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Вопросы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088" y="3200400"/>
            <a:ext cx="4392612" cy="5222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Вспомогательное слово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11650" y="4759325"/>
            <a:ext cx="2592388" cy="5222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Предлоги</a:t>
            </a:r>
            <a:r>
              <a:rPr lang="ru-RU" sz="2800" dirty="0">
                <a:latin typeface="+mn-lt"/>
                <a:cs typeface="+mn-cs"/>
              </a:rPr>
              <a:t>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60575" y="4240213"/>
            <a:ext cx="2224088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Окончания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27150" y="5399088"/>
            <a:ext cx="3873500" cy="52387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Роль в предложении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7" name="Picture 5" descr="img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0-tub-ru.yandex.net/i?id=b26d0ea7fa85ef792f22546d74a29b6b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6" y="0"/>
            <a:ext cx="9145016" cy="6625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683568" y="569665"/>
            <a:ext cx="8064895" cy="16927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 sz="2000" dirty="0"/>
          </a:p>
          <a:p>
            <a:pPr eaLnBrk="0" hangingPunct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а)Составь и запиши словосочетания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глаг.+сущ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. в Т.п.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б) Выделите окончания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существительных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8" name="AutoShape 4"/>
          <p:cNvSpPr>
            <a:spLocks noChangeAspect="1" noChangeArrowheads="1"/>
          </p:cNvSpPr>
          <p:nvPr/>
        </p:nvSpPr>
        <p:spPr bwMode="auto">
          <a:xfrm>
            <a:off x="2698750" y="2678113"/>
            <a:ext cx="314325" cy="314325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1258888" y="2606150"/>
            <a:ext cx="6265862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остановился перед …          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река, 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повстречался с …             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    конь ,медведь </a:t>
            </a: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зашла за …                            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 умница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пролетели над …                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 ель </a:t>
            </a: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прополз под …                     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мост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     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         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              </a:t>
            </a:r>
            <a:endParaRPr lang="ru-RU" sz="2400" dirty="0"/>
          </a:p>
          <a:p>
            <a:pPr eaLnBrk="0" hangingPunct="0"/>
            <a:endParaRPr lang="ru-RU" sz="2400" dirty="0"/>
          </a:p>
        </p:txBody>
      </p:sp>
      <p:pic>
        <p:nvPicPr>
          <p:cNvPr id="57351" name="Рисунок 1" descr="https://docs.google.com/viewer?url=http%3A%2F%2Fnsportal.ru%2Fsites%2Fdefault%2Ffiles%2F2012%2F8%2Ftekst_-rassuzhdenie.ppt&amp;docid=befd613b5fa15e1d5b70098aa9e9bf5e&amp;a=bi&amp;pagenumber=16&amp;w=524"/>
          <p:cNvPicPr>
            <a:picLocks noChangeAspect="1" noChangeArrowheads="1"/>
          </p:cNvPicPr>
          <p:nvPr/>
        </p:nvPicPr>
        <p:blipFill>
          <a:blip r:embed="rId2" cstate="print"/>
          <a:srcRect l="26044" t="11356" r="22202" b="8138"/>
          <a:stretch>
            <a:fillRect/>
          </a:stretch>
        </p:blipFill>
        <p:spPr bwMode="auto">
          <a:xfrm>
            <a:off x="1907704" y="4725144"/>
            <a:ext cx="4536504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59632" y="2636912"/>
            <a:ext cx="6265862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остановился перед …          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река, 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повстречался с …             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    конь ,медведь </a:t>
            </a: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зашла за …                            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 умница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пролетели над …                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 ель </a:t>
            </a: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прополз под …                     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мост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     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            </a:t>
            </a:r>
            <a:endParaRPr lang="ru-RU" sz="2400" dirty="0"/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                                             </a:t>
            </a:r>
            <a:endParaRPr lang="ru-RU" sz="2400" dirty="0"/>
          </a:p>
          <a:p>
            <a:pPr eaLnBrk="0" hangingPunct="0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97000"/>
          <a:ext cx="8072493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831"/>
                <a:gridCol w="2690831"/>
                <a:gridCol w="26908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Вопросы</a:t>
                      </a:r>
                      <a:r>
                        <a:rPr lang="ru-RU" sz="2800" b="1" dirty="0" smtClean="0"/>
                        <a:t>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Предлоги 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Окончания 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Кем? Чем?</a:t>
                      </a:r>
                      <a:r>
                        <a:rPr lang="ru-RU" sz="2800" b="1" baseline="0" dirty="0" smtClean="0"/>
                        <a:t> </a:t>
                      </a:r>
                    </a:p>
                    <a:p>
                      <a:r>
                        <a:rPr lang="ru-RU" sz="2800" b="1" baseline="0" dirty="0" smtClean="0"/>
                        <a:t>Где? Откуда?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с , за , под,  между </a:t>
                      </a:r>
                    </a:p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 </a:t>
                      </a:r>
                      <a:r>
                        <a:rPr lang="ru-RU" sz="2800" b="1" dirty="0" err="1" smtClean="0"/>
                        <a:t>скл</a:t>
                      </a:r>
                      <a:r>
                        <a:rPr lang="ru-RU" sz="2800" b="1" dirty="0" smtClean="0"/>
                        <a:t>.- </a:t>
                      </a:r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ой, - </a:t>
                      </a:r>
                      <a:r>
                        <a:rPr lang="ru-RU" sz="2800" b="1" dirty="0" err="1" smtClean="0">
                          <a:solidFill>
                            <a:srgbClr val="7030A0"/>
                          </a:solidFill>
                        </a:rPr>
                        <a:t>ою</a:t>
                      </a:r>
                      <a:endParaRPr lang="ru-RU" sz="2800" b="1" dirty="0" smtClean="0">
                        <a:solidFill>
                          <a:srgbClr val="7030A0"/>
                        </a:solidFill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             -ей</a:t>
                      </a:r>
                      <a:r>
                        <a:rPr lang="ru-RU" sz="2800" b="1" baseline="0" dirty="0" smtClean="0">
                          <a:solidFill>
                            <a:srgbClr val="7030A0"/>
                          </a:solidFill>
                        </a:rPr>
                        <a:t> , - ею</a:t>
                      </a:r>
                    </a:p>
                    <a:p>
                      <a:r>
                        <a:rPr lang="ru-RU" sz="2800" b="1" baseline="0" dirty="0" smtClean="0"/>
                        <a:t>2 </a:t>
                      </a:r>
                      <a:r>
                        <a:rPr lang="ru-RU" sz="2800" b="1" baseline="0" dirty="0" err="1" smtClean="0"/>
                        <a:t>скл</a:t>
                      </a:r>
                      <a:r>
                        <a:rPr lang="ru-RU" sz="2800" b="1" baseline="0" dirty="0" smtClean="0"/>
                        <a:t>. </a:t>
                      </a:r>
                    </a:p>
                    <a:p>
                      <a:r>
                        <a:rPr lang="ru-RU" sz="2800" b="1" baseline="0" dirty="0" smtClean="0"/>
                        <a:t>-</a:t>
                      </a:r>
                      <a:r>
                        <a:rPr lang="ru-RU" sz="2800" b="1" baseline="0" dirty="0" err="1" smtClean="0"/>
                        <a:t>ом</a:t>
                      </a:r>
                      <a:r>
                        <a:rPr lang="ru-RU" sz="2800" b="1" baseline="0" dirty="0" smtClean="0"/>
                        <a:t>, -</a:t>
                      </a:r>
                      <a:r>
                        <a:rPr lang="ru-RU" sz="2800" b="1" baseline="0" dirty="0" smtClean="0">
                          <a:solidFill>
                            <a:srgbClr val="7030A0"/>
                          </a:solidFill>
                        </a:rPr>
                        <a:t>ем, -ём</a:t>
                      </a:r>
                    </a:p>
                    <a:p>
                      <a:endParaRPr lang="ru-RU" sz="2800" b="1" baseline="0" dirty="0" smtClean="0"/>
                    </a:p>
                    <a:p>
                      <a:r>
                        <a:rPr lang="ru-RU" sz="2800" b="1" baseline="0" dirty="0" smtClean="0"/>
                        <a:t>3 </a:t>
                      </a:r>
                      <a:r>
                        <a:rPr lang="ru-RU" sz="2800" b="1" baseline="0" dirty="0" err="1" smtClean="0"/>
                        <a:t>скл</a:t>
                      </a:r>
                      <a:r>
                        <a:rPr lang="ru-RU" sz="2800" b="1" baseline="0" dirty="0" smtClean="0"/>
                        <a:t>. - </a:t>
                      </a:r>
                      <a:r>
                        <a:rPr lang="ru-RU" sz="2800" b="1" baseline="0" dirty="0" err="1" smtClean="0">
                          <a:solidFill>
                            <a:srgbClr val="7030A0"/>
                          </a:solidFill>
                        </a:rPr>
                        <a:t>ю</a:t>
                      </a:r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28860" y="500042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Творительный падеж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xn----7sbbib3anolqalllp1o.xn--p1ai/upload/iblock/e16/e1632ea9f2a50c2b05ad6c7d8acc8a52.jpeg"/>
          <p:cNvPicPr>
            <a:picLocks noChangeAspect="1" noChangeArrowheads="1"/>
          </p:cNvPicPr>
          <p:nvPr/>
        </p:nvPicPr>
        <p:blipFill>
          <a:blip r:embed="rId2" cstate="print"/>
          <a:srcRect l="5040" r="49601" b="19361"/>
          <a:stretch>
            <a:fillRect/>
          </a:stretch>
        </p:blipFill>
        <p:spPr bwMode="auto">
          <a:xfrm>
            <a:off x="1115616" y="1340768"/>
            <a:ext cx="2448272" cy="35283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3968" y="314096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Стр. 117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dirty="0" smtClean="0">
                <a:solidFill>
                  <a:srgbClr val="660066"/>
                </a:solidFill>
                <a:latin typeface="Arial Black" pitchFamily="34" charset="0"/>
              </a:rPr>
              <a:t>Четырнадцатое декабря.</a:t>
            </a: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/>
            </a:r>
            <a:b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</a:b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Кла</a:t>
            </a:r>
            <a:r>
              <a:rPr lang="ru-RU" altLang="ru-RU" sz="3600" dirty="0">
                <a:solidFill>
                  <a:srgbClr val="FF0000"/>
                </a:solidFill>
                <a:latin typeface="Arial Black" pitchFamily="34" charset="0"/>
              </a:rPr>
              <a:t>сс</a:t>
            </a: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ная  р</a:t>
            </a:r>
            <a:r>
              <a:rPr lang="ru-RU" altLang="ru-RU" sz="3600" dirty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бота.</a:t>
            </a:r>
            <a:r>
              <a:rPr lang="en-US" altLang="ru-RU" sz="4000" dirty="0">
                <a:solidFill>
                  <a:srgbClr val="660066"/>
                </a:solidFill>
                <a:latin typeface="Arial Black" pitchFamily="34" charset="0"/>
              </a:rPr>
              <a:t/>
            </a:r>
            <a:br>
              <a:rPr lang="en-US" altLang="ru-RU" sz="4000" dirty="0">
                <a:solidFill>
                  <a:srgbClr val="660066"/>
                </a:solidFill>
                <a:latin typeface="Arial Black" pitchFamily="34" charset="0"/>
              </a:rPr>
            </a:br>
            <a:endParaRPr lang="ru-RU" sz="4000" dirty="0">
              <a:solidFill>
                <a:srgbClr val="660066"/>
              </a:solidFill>
            </a:endParaRPr>
          </a:p>
        </p:txBody>
      </p:sp>
      <p:pic>
        <p:nvPicPr>
          <p:cNvPr id="8" name="Picture 4" descr="C:\Documents and Settings\Лариса\Рабочий стол\Коллекция для  созд  презентаций\правильно  сижу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9" r="53318" b="12578"/>
          <a:stretch/>
        </p:blipFill>
        <p:spPr bwMode="auto">
          <a:xfrm>
            <a:off x="6500826" y="1428736"/>
            <a:ext cx="1940125" cy="215175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C:\Documents and Settings\Лариса\Рабочий стол\Коллекция для  созд  презентаций\правильно  сижу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1" t="14062" b="8415"/>
          <a:stretch/>
        </p:blipFill>
        <p:spPr bwMode="auto">
          <a:xfrm>
            <a:off x="1285852" y="1428736"/>
            <a:ext cx="2021926" cy="215548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500298" y="5286388"/>
            <a:ext cx="4759853" cy="914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sz="3200" kern="0" dirty="0">
                <a:solidFill>
                  <a:srgbClr val="FF0000"/>
                </a:solidFill>
                <a:latin typeface="Arial Black" pitchFamily="34" charset="0"/>
              </a:rPr>
              <a:t>Сижу  правильно, </a:t>
            </a:r>
          </a:p>
          <a:p>
            <a:pPr algn="ctr">
              <a:defRPr/>
            </a:pPr>
            <a:r>
              <a:rPr lang="ru-RU" altLang="ru-RU" sz="3200" kern="0" dirty="0">
                <a:solidFill>
                  <a:srgbClr val="FF0000"/>
                </a:solidFill>
                <a:latin typeface="Arial Black" pitchFamily="34" charset="0"/>
              </a:rPr>
              <a:t>пишу  красиво!</a:t>
            </a:r>
            <a:endParaRPr lang="ru-RU" altLang="ru-RU" sz="3200" kern="0" dirty="0">
              <a:solidFill>
                <a:srgbClr val="FF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357422" y="3786190"/>
            <a:ext cx="489654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357422" y="4578278"/>
            <a:ext cx="489654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57422" y="4218238"/>
            <a:ext cx="48965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3221518" y="4218238"/>
            <a:ext cx="144016" cy="36004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725574" y="4207781"/>
            <a:ext cx="144016" cy="36004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6410324" y="6213474"/>
            <a:ext cx="21336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000875" y="2214563"/>
            <a:ext cx="571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ю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00938" y="3000375"/>
            <a:ext cx="1214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ом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001000" y="1000125"/>
            <a:ext cx="1143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ом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58063" y="3857625"/>
            <a:ext cx="1285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ом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00438" y="5429250"/>
            <a:ext cx="1357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ом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58125" y="4786313"/>
            <a:ext cx="1285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ой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358063" y="5786438"/>
            <a:ext cx="1357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ей</a:t>
            </a:r>
          </a:p>
        </p:txBody>
      </p:sp>
      <p:sp>
        <p:nvSpPr>
          <p:cNvPr id="39945" name="Rectangle 1"/>
          <p:cNvSpPr>
            <a:spLocks noChangeArrowheads="1"/>
          </p:cNvSpPr>
          <p:nvPr/>
        </p:nvSpPr>
        <p:spPr bwMode="auto">
          <a:xfrm>
            <a:off x="214313" y="385763"/>
            <a:ext cx="714375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b="1">
                <a:latin typeface="Times New Roman" pitchFamily="18" charset="0"/>
                <a:cs typeface="Times New Roman" pitchFamily="18" charset="0"/>
              </a:rPr>
              <a:t>пришла с метель…</a:t>
            </a:r>
          </a:p>
          <a:p>
            <a:r>
              <a:rPr lang="ru-RU" sz="4400" b="1">
                <a:latin typeface="Times New Roman" pitchFamily="18" charset="0"/>
                <a:cs typeface="Times New Roman" pitchFamily="18" charset="0"/>
              </a:rPr>
              <a:t>занесло снег…</a:t>
            </a:r>
            <a:br>
              <a:rPr lang="ru-RU" sz="4400" b="1"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latin typeface="Times New Roman" pitchFamily="18" charset="0"/>
                <a:cs typeface="Times New Roman" pitchFamily="18" charset="0"/>
              </a:rPr>
              <a:t>украсила  серебр…</a:t>
            </a:r>
            <a:br>
              <a:rPr lang="ru-RU" sz="4400" b="1"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latin typeface="Times New Roman" pitchFamily="18" charset="0"/>
                <a:cs typeface="Times New Roman" pitchFamily="18" charset="0"/>
              </a:rPr>
              <a:t>укрыла ковр…</a:t>
            </a:r>
            <a:br>
              <a:rPr lang="ru-RU" sz="4400" b="1"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latin typeface="Times New Roman" pitchFamily="18" charset="0"/>
                <a:cs typeface="Times New Roman" pitchFamily="18" charset="0"/>
              </a:rPr>
              <a:t>летел над лес…</a:t>
            </a:r>
            <a:br>
              <a:rPr lang="ru-RU" sz="4400" b="1"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latin typeface="Times New Roman" pitchFamily="18" charset="0"/>
                <a:cs typeface="Times New Roman" pitchFamily="18" charset="0"/>
              </a:rPr>
              <a:t>любовались снежинк…</a:t>
            </a:r>
            <a:br>
              <a:rPr lang="ru-RU" sz="4400" b="1"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latin typeface="Times New Roman" pitchFamily="18" charset="0"/>
                <a:cs typeface="Times New Roman" pitchFamily="18" charset="0"/>
              </a:rPr>
              <a:t>играть  с Тан…  и  Саш…</a:t>
            </a:r>
          </a:p>
          <a:p>
            <a:pPr eaLnBrk="0" hangingPunct="0"/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72063" y="5286375"/>
            <a:ext cx="1357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ей</a:t>
            </a:r>
          </a:p>
        </p:txBody>
      </p:sp>
      <p:sp>
        <p:nvSpPr>
          <p:cNvPr id="39947" name="Нижний колонтитул 10"/>
          <p:cNvSpPr txBox="1">
            <a:spLocks noGrp="1"/>
          </p:cNvSpPr>
          <p:nvPr/>
        </p:nvSpPr>
        <p:spPr bwMode="auto">
          <a:xfrm>
            <a:off x="41910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-0.25747 -0.278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-0.03865 L -0.49271 -0.007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71 -0.02592 L -0.3158 -0.1937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11111E-6 L -0.3908 -0.224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-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6041 L 0.01945 -0.3590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74 0.00764 L -0.24063 -0.160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7 0.0088 L -0.40243 -0.211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12326 -0.1386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80000"/>
              </a:lnSpc>
              <a:buFont typeface="Wingdings 2" pitchFamily="18" charset="2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Какие </a:t>
            </a: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вопросы</a:t>
            </a:r>
            <a:r>
              <a:rPr lang="ru-RU" dirty="0" smtClean="0">
                <a:solidFill>
                  <a:schemeClr val="tx1"/>
                </a:solidFill>
              </a:rPr>
              <a:t> в творительном падеже ты знаешь?</a:t>
            </a:r>
          </a:p>
          <a:p>
            <a:pPr marL="514350" indent="-514350">
              <a:lnSpc>
                <a:spcPct val="80000"/>
              </a:lnSpc>
              <a:buFont typeface="Wingdings 2" pitchFamily="18" charset="2"/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lnSpc>
                <a:spcPct val="80000"/>
              </a:lnSpc>
              <a:buFont typeface="Wingdings 2" pitchFamily="18" charset="2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Какие </a:t>
            </a: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предлоги </a:t>
            </a:r>
            <a:r>
              <a:rPr lang="ru-RU" dirty="0" smtClean="0">
                <a:solidFill>
                  <a:schemeClr val="tx1"/>
                </a:solidFill>
              </a:rPr>
              <a:t> творительного падежа ты знаешь?</a:t>
            </a:r>
          </a:p>
          <a:p>
            <a:pPr marL="514350" indent="-514350">
              <a:lnSpc>
                <a:spcPct val="80000"/>
              </a:lnSpc>
              <a:buFont typeface="Wingdings 2" pitchFamily="18" charset="2"/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lnSpc>
                <a:spcPct val="80000"/>
              </a:lnSpc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</a:rPr>
              <a:t>Приведи </a:t>
            </a: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примеры словосочетаний</a:t>
            </a:r>
            <a:r>
              <a:rPr lang="ru-RU" dirty="0" smtClean="0">
                <a:solidFill>
                  <a:schemeClr val="tx1"/>
                </a:solidFill>
              </a:rPr>
              <a:t> в творительном падеже.</a:t>
            </a:r>
          </a:p>
          <a:p>
            <a:pPr marL="514350" indent="-514350">
              <a:lnSpc>
                <a:spcPct val="80000"/>
              </a:lnSpc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</a:rPr>
              <a:t>Сможешь назвать  </a:t>
            </a: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слова</a:t>
            </a:r>
            <a:r>
              <a:rPr lang="ru-RU" dirty="0" smtClean="0">
                <a:solidFill>
                  <a:schemeClr val="tx1"/>
                </a:solidFill>
              </a:rPr>
              <a:t>-</a:t>
            </a: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помощники</a:t>
            </a:r>
            <a:r>
              <a:rPr lang="ru-RU" dirty="0" smtClean="0">
                <a:solidFill>
                  <a:schemeClr val="tx1"/>
                </a:solidFill>
              </a:rPr>
              <a:t> в творительном падеже?  </a:t>
            </a:r>
          </a:p>
          <a:p>
            <a:pPr marL="514350" indent="-514350">
              <a:lnSpc>
                <a:spcPct val="80000"/>
              </a:lnSpc>
              <a:buFont typeface="Wingdings 2" pitchFamily="18" charset="2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54275" name="Заголовок 2"/>
          <p:cNvSpPr>
            <a:spLocks noGrp="1"/>
          </p:cNvSpPr>
          <p:nvPr>
            <p:ph type="title" idx="4294967295"/>
          </p:nvPr>
        </p:nvSpPr>
        <p:spPr bwMode="auto">
          <a:xfrm>
            <a:off x="395288" y="188913"/>
            <a:ext cx="8229600" cy="1219200"/>
          </a:xfrm>
          <a:prstGeom prst="rect">
            <a:avLst/>
          </a:prstGeom>
          <a:noFill/>
        </p:spPr>
        <p:txBody>
          <a:bodyPr wrap="square" numCol="1" anchor="b" anchorCtr="0" compatLnSpc="1">
            <a:prstTxWarp prst="textNoShape">
              <a:avLst/>
            </a:prstTxWarp>
          </a:bodyPr>
          <a:lstStyle/>
          <a:p>
            <a:r>
              <a:rPr lang="ru-RU" cap="none" smtClean="0">
                <a:solidFill>
                  <a:schemeClr val="tx1"/>
                </a:solidFill>
              </a:rPr>
              <a:t>Давайте проверим себя!</a:t>
            </a:r>
          </a:p>
        </p:txBody>
      </p:sp>
      <p:sp>
        <p:nvSpPr>
          <p:cNvPr id="4" name="5-конечная звезда 3"/>
          <p:cNvSpPr/>
          <p:nvPr/>
        </p:nvSpPr>
        <p:spPr>
          <a:xfrm>
            <a:off x="7596188" y="620713"/>
            <a:ext cx="576262" cy="57626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/>
          </a:p>
        </p:txBody>
      </p:sp>
      <p:sp>
        <p:nvSpPr>
          <p:cNvPr id="5" name="5-конечная звезда 4"/>
          <p:cNvSpPr/>
          <p:nvPr/>
        </p:nvSpPr>
        <p:spPr>
          <a:xfrm>
            <a:off x="1042988" y="620713"/>
            <a:ext cx="649287" cy="57626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703263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Оратор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857250" y="1600200"/>
            <a:ext cx="782955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</a:t>
            </a:r>
          </a:p>
        </p:txBody>
      </p:sp>
      <p:pic>
        <p:nvPicPr>
          <p:cNvPr id="26628" name="Picture 2" descr="http://static1.repo.aif.ru/1/53/76044/a0534030e6093e1454317e29bbf46494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3214688"/>
            <a:ext cx="4429125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 </a:t>
            </a:r>
            <a:r>
              <a:rPr lang="ru-RU" b="1" dirty="0"/>
              <a:t>урока: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b="1" dirty="0"/>
              <a:t>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Познакомиться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особенностями окончаний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имён существительных в творительном падеже.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Развивать умение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определять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падеж имени существительного в предложении.</a:t>
            </a:r>
          </a:p>
          <a:p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357290" y="3571876"/>
            <a:ext cx="6500858" cy="118950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sz="2800" kern="0" dirty="0" smtClean="0">
                <a:solidFill>
                  <a:srgbClr val="003300"/>
                </a:solidFill>
                <a:latin typeface="Arial Black" pitchFamily="34" charset="0"/>
              </a:rPr>
              <a:t>с.117  -сведения</a:t>
            </a:r>
          </a:p>
          <a:p>
            <a:pPr algn="ctr">
              <a:defRPr/>
            </a:pPr>
            <a:r>
              <a:rPr lang="ru-RU" altLang="ru-RU" sz="2800" kern="0" dirty="0" smtClean="0">
                <a:solidFill>
                  <a:srgbClr val="003300"/>
                </a:solidFill>
                <a:latin typeface="Arial Black" pitchFamily="34" charset="0"/>
              </a:rPr>
              <a:t>             карточки</a:t>
            </a:r>
            <a:endParaRPr lang="ru-RU" altLang="ru-RU" sz="2800" kern="0" dirty="0">
              <a:solidFill>
                <a:srgbClr val="003300"/>
              </a:solidFill>
              <a:latin typeface="Arial Black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5004335" cy="237906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239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218884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1.Карточка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-Составьте и запишите словосочетания с именами существительными в творительном падеже. Выделите окончания.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Любоваться (город), заросло (камыш), склониться (чертёж), задуматься (задача), схвачен (лиса), следит (птица), свернулась (клубок).</a:t>
            </a:r>
          </a:p>
          <a:p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9552" y="2780928"/>
            <a:ext cx="8229600" cy="27363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2.Карточка</a:t>
            </a:r>
            <a:endParaRPr 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-Вставьте пропущенные окончания. Определите склонение, падеж.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Чертеж...м,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снег...м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пляж..м,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сугроб...м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грач...м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страниц…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медвед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…м,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мороз...м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пловц...м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гостинц...м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420888"/>
            <a:ext cx="6858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работу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14356"/>
            <a:ext cx="738775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Упр. </a:t>
            </a:r>
            <a:r>
              <a:rPr lang="ru-RU" sz="6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224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выполнение</a:t>
            </a: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коллективное</a:t>
            </a:r>
          </a:p>
          <a:p>
            <a:pPr algn="ctr"/>
            <a:endParaRPr lang="ru-RU" sz="6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Стр.120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Подберите антонимы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12776"/>
            <a:ext cx="2376264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ПЛОХОЙ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1412776"/>
            <a:ext cx="3024336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ХОРОШИЙ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564904"/>
            <a:ext cx="3024336" cy="86409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ТРУСЛИВЫЙ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2564904"/>
            <a:ext cx="3024336" cy="86409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ХРАБРЫЙ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717032"/>
            <a:ext cx="3024336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ТОЛСТЫЙ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3717032"/>
            <a:ext cx="3024336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ХУДОЙ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4941168"/>
            <a:ext cx="3024336" cy="8640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ГОРЯЧИЙ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4869160"/>
            <a:ext cx="3024336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ХОЛОДНЫЙ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49189"/>
          <a:stretch>
            <a:fillRect/>
          </a:stretch>
        </p:blipFill>
        <p:spPr bwMode="auto">
          <a:xfrm>
            <a:off x="395536" y="4437112"/>
            <a:ext cx="849694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2372" y="1683578"/>
            <a:ext cx="5504272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429684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9684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ЙЗАЖ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469792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540702"/>
            <a:ext cx="6111111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57256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2560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ЛЬБОМ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pc\Desktop\картинки\23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612140"/>
            <a:ext cx="5769210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57256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2560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r>
                        <a:rPr lang="ru-RU" sz="72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РЕВНЯ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10416" r="6250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290"/>
          <a:ext cx="857256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2560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72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r>
                        <a:rPr lang="ru-RU" sz="72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r>
                        <a:rPr lang="ru-RU" sz="72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ВИКА</a:t>
                      </a:r>
                      <a:endParaRPr lang="ru-RU" sz="72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https://ds02.infourok.ru/uploads/ex/0d1b/0003416a-3e2b6a50/7/img9.jpg"/>
          <p:cNvPicPr>
            <a:picLocks noChangeAspect="1" noChangeArrowheads="1"/>
          </p:cNvPicPr>
          <p:nvPr/>
        </p:nvPicPr>
        <p:blipFill>
          <a:blip r:embed="rId3" cstate="print"/>
          <a:srcRect l="9051" t="18500" r="13775" b="9051"/>
          <a:stretch>
            <a:fillRect/>
          </a:stretch>
        </p:blipFill>
        <p:spPr bwMode="auto">
          <a:xfrm>
            <a:off x="0" y="1700808"/>
            <a:ext cx="9036496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езентация по  русскому языку в 3  классе quotСуффиксquot (урок 1)">
  <a:themeElements>
    <a:clrScheme name="Другая 7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по  русскому языку в 3  классе quotСуффиксquot (урок 1)</Template>
  <TotalTime>530</TotalTime>
  <Words>425</Words>
  <Application>Microsoft Office PowerPoint</Application>
  <PresentationFormat>Экран (4:3)</PresentationFormat>
  <Paragraphs>136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Wingdings 2</vt:lpstr>
      <vt:lpstr>Arial</vt:lpstr>
      <vt:lpstr>Arial Black</vt:lpstr>
      <vt:lpstr>Calibri</vt:lpstr>
      <vt:lpstr>Times New Roman</vt:lpstr>
      <vt:lpstr>Презентация по  русскому языку в 3  классе quotСуффиксquot (урок 1)</vt:lpstr>
      <vt:lpstr>МБОУ  «Покровская  средняя общеобразовательная школа» </vt:lpstr>
      <vt:lpstr>Презентация PowerPoint</vt:lpstr>
      <vt:lpstr>Четырнадцатое декабря. Классная  работа. </vt:lpstr>
      <vt:lpstr>Подберите антонимы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оценивания</vt:lpstr>
      <vt:lpstr>Презентация PowerPoint</vt:lpstr>
      <vt:lpstr>Презентация PowerPoint</vt:lpstr>
      <vt:lpstr>ДОМЫСЛИВАНИЕ</vt:lpstr>
      <vt:lpstr>Задачи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Давайте проверим себя!</vt:lpstr>
      <vt:lpstr>Оратор </vt:lpstr>
      <vt:lpstr>Задачи урока: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keywords>Шаблон презентации</cp:keywords>
  <cp:lastModifiedBy>Покровская СОШ</cp:lastModifiedBy>
  <cp:revision>52</cp:revision>
  <dcterms:created xsi:type="dcterms:W3CDTF">2020-11-12T10:29:07Z</dcterms:created>
  <dcterms:modified xsi:type="dcterms:W3CDTF">2023-06-14T03:07:48Z</dcterms:modified>
</cp:coreProperties>
</file>