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6" r:id="rId14"/>
    <p:sldId id="270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60" y="-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526F29-9440-452F-87ED-189A36A15045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59EA83-84E9-42FD-8561-94ABCC78CC20}">
      <dgm:prSet phldrT="[Текст]" custT="1"/>
      <dgm:spPr/>
      <dgm:t>
        <a:bodyPr/>
        <a:lstStyle/>
        <a:p>
          <a:r>
            <a:rPr lang="ru-RU" sz="1800" dirty="0" smtClean="0"/>
            <a:t>- показатели, отражающие условия ведения образовательной деятельности: информацию о финансировании образовательной организации, ее кадровом, информационном, материально-техническом, методическом и другом обеспечении;</a:t>
          </a:r>
          <a:endParaRPr lang="ru-RU" sz="1800" dirty="0"/>
        </a:p>
      </dgm:t>
    </dgm:pt>
    <dgm:pt modelId="{AFBB6879-6281-4139-9BBD-7C0AC5C3499C}" type="parTrans" cxnId="{797F205D-D542-43BE-8BAC-479F0AC2B97D}">
      <dgm:prSet/>
      <dgm:spPr/>
      <dgm:t>
        <a:bodyPr/>
        <a:lstStyle/>
        <a:p>
          <a:endParaRPr lang="ru-RU"/>
        </a:p>
      </dgm:t>
    </dgm:pt>
    <dgm:pt modelId="{7681F662-F63B-442C-AE64-C83EFB4C3B61}" type="sibTrans" cxnId="{797F205D-D542-43BE-8BAC-479F0AC2B97D}">
      <dgm:prSet/>
      <dgm:spPr/>
      <dgm:t>
        <a:bodyPr/>
        <a:lstStyle/>
        <a:p>
          <a:endParaRPr lang="ru-RU"/>
        </a:p>
      </dgm:t>
    </dgm:pt>
    <dgm:pt modelId="{E28A2430-9485-4AE3-9FF4-1EFD1023B150}">
      <dgm:prSet phldrT="[Текст]"/>
      <dgm:spPr/>
      <dgm:t>
        <a:bodyPr/>
        <a:lstStyle/>
        <a:p>
          <a:r>
            <a:rPr lang="ru-RU" dirty="0" smtClean="0"/>
            <a:t>- показатели, характеризующие результаты обучения и ожидаемые позитивные изменения в процессе управления качеством обучения. </a:t>
          </a:r>
          <a:endParaRPr lang="ru-RU" dirty="0"/>
        </a:p>
      </dgm:t>
    </dgm:pt>
    <dgm:pt modelId="{ADAF502D-70A2-4EE2-9CEF-EB7C54BFE4BC}" type="parTrans" cxnId="{03F8DD62-7868-4267-BB16-2989787062AE}">
      <dgm:prSet/>
      <dgm:spPr/>
      <dgm:t>
        <a:bodyPr/>
        <a:lstStyle/>
        <a:p>
          <a:endParaRPr lang="ru-RU"/>
        </a:p>
      </dgm:t>
    </dgm:pt>
    <dgm:pt modelId="{16EC3769-D13A-4BCF-9B22-58C0A5EF7606}" type="sibTrans" cxnId="{03F8DD62-7868-4267-BB16-2989787062AE}">
      <dgm:prSet/>
      <dgm:spPr/>
      <dgm:t>
        <a:bodyPr/>
        <a:lstStyle/>
        <a:p>
          <a:endParaRPr lang="ru-RU"/>
        </a:p>
      </dgm:t>
    </dgm:pt>
    <dgm:pt modelId="{5D640CAB-0E39-46E7-8AD0-26C3804DDD1F}">
      <dgm:prSet custT="1"/>
      <dgm:spPr/>
      <dgm:t>
        <a:bodyPr/>
        <a:lstStyle/>
        <a:p>
          <a:r>
            <a:rPr lang="ru-RU" sz="1800" dirty="0" smtClean="0"/>
            <a:t>- показатели, отражающие организацию образовательного процесса (доступность и дифференциацию обучения, </a:t>
          </a:r>
          <a:r>
            <a:rPr lang="ru-RU" sz="1800" dirty="0" err="1" smtClean="0"/>
            <a:t>стандартизированность</a:t>
          </a:r>
          <a:r>
            <a:rPr lang="ru-RU" sz="1800" dirty="0" smtClean="0"/>
            <a:t> и вариативность программ, использование традиционных и инновационных технологий обучения, контроля и оценки, внедрение инновационных методов, средств и форм обучения, использование современных средств и методов мониторинга, способность к модификации форм и методов управления процессом;</a:t>
          </a:r>
          <a:endParaRPr lang="ru-RU" sz="1800" dirty="0"/>
        </a:p>
      </dgm:t>
    </dgm:pt>
    <dgm:pt modelId="{C664A2E8-E141-4696-9761-9900414095EA}" type="parTrans" cxnId="{3828B7BB-5CF4-42B2-BEAE-3AED6EC2D405}">
      <dgm:prSet/>
      <dgm:spPr/>
      <dgm:t>
        <a:bodyPr/>
        <a:lstStyle/>
        <a:p>
          <a:endParaRPr lang="ru-RU"/>
        </a:p>
      </dgm:t>
    </dgm:pt>
    <dgm:pt modelId="{4012F2C8-0F46-460F-B93F-66282AE66F22}" type="sibTrans" cxnId="{3828B7BB-5CF4-42B2-BEAE-3AED6EC2D405}">
      <dgm:prSet/>
      <dgm:spPr/>
      <dgm:t>
        <a:bodyPr/>
        <a:lstStyle/>
        <a:p>
          <a:endParaRPr lang="ru-RU"/>
        </a:p>
      </dgm:t>
    </dgm:pt>
    <dgm:pt modelId="{57319B6F-18BF-4F65-883C-8641E10837DB}" type="pres">
      <dgm:prSet presAssocID="{57526F29-9440-452F-87ED-189A36A15045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9FC513-B876-4F6B-843E-C880157E08D5}" type="pres">
      <dgm:prSet presAssocID="{57526F29-9440-452F-87ED-189A36A15045}" presName="arrow" presStyleLbl="bgShp" presStyleIdx="0" presStyleCnt="1"/>
      <dgm:spPr/>
    </dgm:pt>
    <dgm:pt modelId="{E747E3D5-8D47-446C-89A7-30CA96CC039D}" type="pres">
      <dgm:prSet presAssocID="{57526F29-9440-452F-87ED-189A36A15045}" presName="linearProcess" presStyleCnt="0"/>
      <dgm:spPr/>
    </dgm:pt>
    <dgm:pt modelId="{EB04E6B7-41F5-4BF7-A3CC-DFDDB2B4A343}" type="pres">
      <dgm:prSet presAssocID="{5D640CAB-0E39-46E7-8AD0-26C3804DDD1F}" presName="textNode" presStyleLbl="node1" presStyleIdx="0" presStyleCnt="3" custScaleX="101471" custScaleY="2337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B89BE0-7F01-467F-9188-5CACD758FD49}" type="pres">
      <dgm:prSet presAssocID="{4012F2C8-0F46-460F-B93F-66282AE66F22}" presName="sibTrans" presStyleCnt="0"/>
      <dgm:spPr/>
    </dgm:pt>
    <dgm:pt modelId="{5CF9509B-795F-40D7-B4B9-AC8FDEA10326}" type="pres">
      <dgm:prSet presAssocID="{8959EA83-84E9-42FD-8561-94ABCC78CC20}" presName="textNode" presStyleLbl="node1" presStyleIdx="1" presStyleCnt="3" custScaleX="109961" custScaleY="2317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7F1463-E995-41B8-8424-3EDAE4731D79}" type="pres">
      <dgm:prSet presAssocID="{7681F662-F63B-442C-AE64-C83EFB4C3B61}" presName="sibTrans" presStyleCnt="0"/>
      <dgm:spPr/>
    </dgm:pt>
    <dgm:pt modelId="{B7F4C324-F71F-4529-9AE0-2F0B99C96902}" type="pres">
      <dgm:prSet presAssocID="{E28A2430-9485-4AE3-9FF4-1EFD1023B150}" presName="textNode" presStyleLbl="node1" presStyleIdx="2" presStyleCnt="3" custScaleX="99332" custScaleY="232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28B7BB-5CF4-42B2-BEAE-3AED6EC2D405}" srcId="{57526F29-9440-452F-87ED-189A36A15045}" destId="{5D640CAB-0E39-46E7-8AD0-26C3804DDD1F}" srcOrd="0" destOrd="0" parTransId="{C664A2E8-E141-4696-9761-9900414095EA}" sibTransId="{4012F2C8-0F46-460F-B93F-66282AE66F22}"/>
    <dgm:cxn modelId="{03F8DD62-7868-4267-BB16-2989787062AE}" srcId="{57526F29-9440-452F-87ED-189A36A15045}" destId="{E28A2430-9485-4AE3-9FF4-1EFD1023B150}" srcOrd="2" destOrd="0" parTransId="{ADAF502D-70A2-4EE2-9CEF-EB7C54BFE4BC}" sibTransId="{16EC3769-D13A-4BCF-9B22-58C0A5EF7606}"/>
    <dgm:cxn modelId="{0B35C65A-F1B4-4281-9D53-FA4E6B44EABC}" type="presOf" srcId="{8959EA83-84E9-42FD-8561-94ABCC78CC20}" destId="{5CF9509B-795F-40D7-B4B9-AC8FDEA10326}" srcOrd="0" destOrd="0" presId="urn:microsoft.com/office/officeart/2005/8/layout/hProcess9"/>
    <dgm:cxn modelId="{1548E525-5F6C-42FF-947C-E9F8A6A7ED62}" type="presOf" srcId="{57526F29-9440-452F-87ED-189A36A15045}" destId="{57319B6F-18BF-4F65-883C-8641E10837DB}" srcOrd="0" destOrd="0" presId="urn:microsoft.com/office/officeart/2005/8/layout/hProcess9"/>
    <dgm:cxn modelId="{E7DC5C9E-CDC2-4969-A18D-9CD1B8045355}" type="presOf" srcId="{5D640CAB-0E39-46E7-8AD0-26C3804DDD1F}" destId="{EB04E6B7-41F5-4BF7-A3CC-DFDDB2B4A343}" srcOrd="0" destOrd="0" presId="urn:microsoft.com/office/officeart/2005/8/layout/hProcess9"/>
    <dgm:cxn modelId="{797F205D-D542-43BE-8BAC-479F0AC2B97D}" srcId="{57526F29-9440-452F-87ED-189A36A15045}" destId="{8959EA83-84E9-42FD-8561-94ABCC78CC20}" srcOrd="1" destOrd="0" parTransId="{AFBB6879-6281-4139-9BBD-7C0AC5C3499C}" sibTransId="{7681F662-F63B-442C-AE64-C83EFB4C3B61}"/>
    <dgm:cxn modelId="{95A183C5-C5BE-4521-ACEE-61332A1C8D33}" type="presOf" srcId="{E28A2430-9485-4AE3-9FF4-1EFD1023B150}" destId="{B7F4C324-F71F-4529-9AE0-2F0B99C96902}" srcOrd="0" destOrd="0" presId="urn:microsoft.com/office/officeart/2005/8/layout/hProcess9"/>
    <dgm:cxn modelId="{604F987E-7A7D-4C2F-A3C9-1CFE3BEDE07E}" type="presParOf" srcId="{57319B6F-18BF-4F65-883C-8641E10837DB}" destId="{CA9FC513-B876-4F6B-843E-C880157E08D5}" srcOrd="0" destOrd="0" presId="urn:microsoft.com/office/officeart/2005/8/layout/hProcess9"/>
    <dgm:cxn modelId="{A776AD41-6EC8-4DA7-B166-60EB70BB3E91}" type="presParOf" srcId="{57319B6F-18BF-4F65-883C-8641E10837DB}" destId="{E747E3D5-8D47-446C-89A7-30CA96CC039D}" srcOrd="1" destOrd="0" presId="urn:microsoft.com/office/officeart/2005/8/layout/hProcess9"/>
    <dgm:cxn modelId="{A818DB3D-7E4A-478C-94A2-74126409D831}" type="presParOf" srcId="{E747E3D5-8D47-446C-89A7-30CA96CC039D}" destId="{EB04E6B7-41F5-4BF7-A3CC-DFDDB2B4A343}" srcOrd="0" destOrd="0" presId="urn:microsoft.com/office/officeart/2005/8/layout/hProcess9"/>
    <dgm:cxn modelId="{542CA854-5940-4DBE-8F16-91BE7680BB36}" type="presParOf" srcId="{E747E3D5-8D47-446C-89A7-30CA96CC039D}" destId="{10B89BE0-7F01-467F-9188-5CACD758FD49}" srcOrd="1" destOrd="0" presId="urn:microsoft.com/office/officeart/2005/8/layout/hProcess9"/>
    <dgm:cxn modelId="{A5367166-233C-4D36-B350-E9924B490BB1}" type="presParOf" srcId="{E747E3D5-8D47-446C-89A7-30CA96CC039D}" destId="{5CF9509B-795F-40D7-B4B9-AC8FDEA10326}" srcOrd="2" destOrd="0" presId="urn:microsoft.com/office/officeart/2005/8/layout/hProcess9"/>
    <dgm:cxn modelId="{679F89C0-9065-4252-949F-EEE709C2EEAA}" type="presParOf" srcId="{E747E3D5-8D47-446C-89A7-30CA96CC039D}" destId="{D97F1463-E995-41B8-8424-3EDAE4731D79}" srcOrd="3" destOrd="0" presId="urn:microsoft.com/office/officeart/2005/8/layout/hProcess9"/>
    <dgm:cxn modelId="{BD4368D2-4D2C-476A-8586-1F987ADBD775}" type="presParOf" srcId="{E747E3D5-8D47-446C-89A7-30CA96CC039D}" destId="{B7F4C324-F71F-4529-9AE0-2F0B99C9690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9F2860-0F0E-4B5C-8EC7-9639AC3EA0F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955476-9688-4D39-84EC-BA6DD12818C9}">
      <dgm:prSet phldrT="[Текст]" custT="1"/>
      <dgm:spPr/>
      <dgm:t>
        <a:bodyPr/>
        <a:lstStyle/>
        <a:p>
          <a:r>
            <a:rPr lang="ru-RU" sz="1800" dirty="0" smtClean="0"/>
            <a:t>Системные изменения на уровне образовательной организации могут выражаться в следующих аспектах:</a:t>
          </a:r>
          <a:br>
            <a:rPr lang="ru-RU" sz="1800" dirty="0" smtClean="0"/>
          </a:br>
          <a:endParaRPr lang="ru-RU" sz="1800" dirty="0"/>
        </a:p>
      </dgm:t>
    </dgm:pt>
    <dgm:pt modelId="{158F3169-5CD0-4BBB-B82A-FA362962A153}" type="parTrans" cxnId="{0BB4669C-89B3-45AF-945E-C75AABF7E657}">
      <dgm:prSet/>
      <dgm:spPr/>
      <dgm:t>
        <a:bodyPr/>
        <a:lstStyle/>
        <a:p>
          <a:endParaRPr lang="ru-RU"/>
        </a:p>
      </dgm:t>
    </dgm:pt>
    <dgm:pt modelId="{97E07B7C-A3E6-4474-AEE3-B9886AAB2B68}" type="sibTrans" cxnId="{0BB4669C-89B3-45AF-945E-C75AABF7E657}">
      <dgm:prSet/>
      <dgm:spPr/>
      <dgm:t>
        <a:bodyPr/>
        <a:lstStyle/>
        <a:p>
          <a:endParaRPr lang="ru-RU"/>
        </a:p>
      </dgm:t>
    </dgm:pt>
    <dgm:pt modelId="{F7D79A98-F82F-48F3-9CFF-F76657026534}">
      <dgm:prSet phldrT="[Текст]" custT="1"/>
      <dgm:spPr/>
      <dgm:t>
        <a:bodyPr/>
        <a:lstStyle/>
        <a:p>
          <a:r>
            <a:rPr lang="ru-RU" sz="1600" dirty="0" smtClean="0"/>
            <a:t>образовательный процесс – это содержательный уровень </a:t>
          </a:r>
          <a:endParaRPr lang="ru-RU" sz="1600" dirty="0"/>
        </a:p>
      </dgm:t>
    </dgm:pt>
    <dgm:pt modelId="{2184E9C6-532F-4609-B357-59DA4FD8F91D}" type="parTrans" cxnId="{0907FFCC-DC9F-4B1C-A489-81D801429F5E}">
      <dgm:prSet/>
      <dgm:spPr/>
      <dgm:t>
        <a:bodyPr/>
        <a:lstStyle/>
        <a:p>
          <a:endParaRPr lang="ru-RU"/>
        </a:p>
      </dgm:t>
    </dgm:pt>
    <dgm:pt modelId="{5D11799E-8E3E-4B9D-A4B2-C1628C47DA48}" type="sibTrans" cxnId="{0907FFCC-DC9F-4B1C-A489-81D801429F5E}">
      <dgm:prSet/>
      <dgm:spPr/>
      <dgm:t>
        <a:bodyPr/>
        <a:lstStyle/>
        <a:p>
          <a:endParaRPr lang="ru-RU"/>
        </a:p>
      </dgm:t>
    </dgm:pt>
    <dgm:pt modelId="{7A825A3B-2634-478D-9DF0-B98B72960EA2}">
      <dgm:prSet phldrT="[Текст]" custT="1"/>
      <dgm:spPr/>
      <dgm:t>
        <a:bodyPr/>
        <a:lstStyle/>
        <a:p>
          <a:r>
            <a:rPr lang="ru-RU" sz="1600" dirty="0" smtClean="0"/>
            <a:t>профильное обучение </a:t>
          </a:r>
          <a:endParaRPr lang="ru-RU" sz="1600" dirty="0"/>
        </a:p>
      </dgm:t>
    </dgm:pt>
    <dgm:pt modelId="{802AEB79-4B36-42CF-AE87-44823A33AEFD}" type="parTrans" cxnId="{4280C3C0-4395-449A-8204-0D9540350C82}">
      <dgm:prSet/>
      <dgm:spPr/>
      <dgm:t>
        <a:bodyPr/>
        <a:lstStyle/>
        <a:p>
          <a:endParaRPr lang="ru-RU"/>
        </a:p>
      </dgm:t>
    </dgm:pt>
    <dgm:pt modelId="{D36FC76F-0FE4-4CB0-B631-2F3B137AEDD7}" type="sibTrans" cxnId="{4280C3C0-4395-449A-8204-0D9540350C82}">
      <dgm:prSet/>
      <dgm:spPr/>
      <dgm:t>
        <a:bodyPr/>
        <a:lstStyle/>
        <a:p>
          <a:endParaRPr lang="ru-RU"/>
        </a:p>
      </dgm:t>
    </dgm:pt>
    <dgm:pt modelId="{F47B760C-7CB5-4C71-9DE2-5A9083E458A0}">
      <dgm:prSet phldrT="[Текст]" custT="1"/>
      <dgm:spPr/>
      <dgm:t>
        <a:bodyPr/>
        <a:lstStyle/>
        <a:p>
          <a:r>
            <a:rPr lang="ru-RU" sz="1600" dirty="0" smtClean="0"/>
            <a:t>государственно-общественное управление</a:t>
          </a:r>
          <a:endParaRPr lang="ru-RU" sz="1600" dirty="0"/>
        </a:p>
      </dgm:t>
    </dgm:pt>
    <dgm:pt modelId="{CEABF9FE-98FB-4D75-A157-08804FE5A03D}" type="parTrans" cxnId="{9BE64A7E-834C-4FFD-86B4-34D9D6F33B9B}">
      <dgm:prSet/>
      <dgm:spPr/>
      <dgm:t>
        <a:bodyPr/>
        <a:lstStyle/>
        <a:p>
          <a:endParaRPr lang="ru-RU"/>
        </a:p>
      </dgm:t>
    </dgm:pt>
    <dgm:pt modelId="{50759042-34AF-43BF-812A-7F43AB2A4ADC}" type="sibTrans" cxnId="{9BE64A7E-834C-4FFD-86B4-34D9D6F33B9B}">
      <dgm:prSet/>
      <dgm:spPr/>
      <dgm:t>
        <a:bodyPr/>
        <a:lstStyle/>
        <a:p>
          <a:endParaRPr lang="ru-RU"/>
        </a:p>
      </dgm:t>
    </dgm:pt>
    <dgm:pt modelId="{F538E0DA-52CE-4185-ABD5-A687CA56D648}">
      <dgm:prSet/>
      <dgm:spPr/>
      <dgm:t>
        <a:bodyPr/>
        <a:lstStyle/>
        <a:p>
          <a:r>
            <a:rPr lang="ru-RU" dirty="0" smtClean="0"/>
            <a:t> педагогическая деятельность</a:t>
          </a:r>
          <a:endParaRPr lang="ru-RU" dirty="0"/>
        </a:p>
      </dgm:t>
    </dgm:pt>
    <dgm:pt modelId="{4893C091-E042-499B-ACD0-838CAC74A2E8}" type="parTrans" cxnId="{4758E824-280E-4666-99B8-ACE6E19C0BF2}">
      <dgm:prSet/>
      <dgm:spPr/>
      <dgm:t>
        <a:bodyPr/>
        <a:lstStyle/>
        <a:p>
          <a:endParaRPr lang="ru-RU"/>
        </a:p>
      </dgm:t>
    </dgm:pt>
    <dgm:pt modelId="{C7C88DB3-7C2D-4EAE-93A0-37B6A33575B8}" type="sibTrans" cxnId="{4758E824-280E-4666-99B8-ACE6E19C0BF2}">
      <dgm:prSet/>
      <dgm:spPr/>
      <dgm:t>
        <a:bodyPr/>
        <a:lstStyle/>
        <a:p>
          <a:endParaRPr lang="ru-RU"/>
        </a:p>
      </dgm:t>
    </dgm:pt>
    <dgm:pt modelId="{744FD8FC-6024-477A-B701-C65E4BB94851}">
      <dgm:prSet custT="1"/>
      <dgm:spPr/>
      <dgm:t>
        <a:bodyPr/>
        <a:lstStyle/>
        <a:p>
          <a:r>
            <a:rPr lang="ru-RU" sz="1400" dirty="0" smtClean="0"/>
            <a:t>учитель – главный источник качества обучения, воспитания и развития школьника </a:t>
          </a:r>
          <a:endParaRPr lang="ru-RU" sz="1400" dirty="0"/>
        </a:p>
      </dgm:t>
    </dgm:pt>
    <dgm:pt modelId="{276375B2-60AF-43C0-875E-877C815CF701}" type="sibTrans" cxnId="{9DFB4B08-30EA-4897-B622-A4477E37CB88}">
      <dgm:prSet/>
      <dgm:spPr/>
      <dgm:t>
        <a:bodyPr/>
        <a:lstStyle/>
        <a:p>
          <a:endParaRPr lang="ru-RU"/>
        </a:p>
      </dgm:t>
    </dgm:pt>
    <dgm:pt modelId="{F8DDF2D5-7E65-4116-9D80-B9C15D187BC1}" type="parTrans" cxnId="{9DFB4B08-30EA-4897-B622-A4477E37CB88}">
      <dgm:prSet/>
      <dgm:spPr/>
      <dgm:t>
        <a:bodyPr/>
        <a:lstStyle/>
        <a:p>
          <a:endParaRPr lang="ru-RU"/>
        </a:p>
      </dgm:t>
    </dgm:pt>
    <dgm:pt modelId="{D3180693-E703-4844-8AAC-1CD1AAFE75FD}" type="pres">
      <dgm:prSet presAssocID="{9C9F2860-0F0E-4B5C-8EC7-9639AC3EA0F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9279174-B65C-4AA2-8E84-9F74265438C4}" type="pres">
      <dgm:prSet presAssocID="{2F955476-9688-4D39-84EC-BA6DD12818C9}" presName="hierRoot1" presStyleCnt="0"/>
      <dgm:spPr/>
    </dgm:pt>
    <dgm:pt modelId="{FE26D710-9765-4A02-88F4-101B7CE5AF30}" type="pres">
      <dgm:prSet presAssocID="{2F955476-9688-4D39-84EC-BA6DD12818C9}" presName="composite" presStyleCnt="0"/>
      <dgm:spPr/>
    </dgm:pt>
    <dgm:pt modelId="{1840BA82-7D55-4C8E-BB7D-EA79640EF0A6}" type="pres">
      <dgm:prSet presAssocID="{2F955476-9688-4D39-84EC-BA6DD12818C9}" presName="background" presStyleLbl="node0" presStyleIdx="0" presStyleCnt="1"/>
      <dgm:spPr/>
    </dgm:pt>
    <dgm:pt modelId="{E43D91EF-2F70-44C8-A4D0-FCFDE78A01E7}" type="pres">
      <dgm:prSet presAssocID="{2F955476-9688-4D39-84EC-BA6DD12818C9}" presName="text" presStyleLbl="fgAcc0" presStyleIdx="0" presStyleCnt="1" custScaleX="277032" custScaleY="2018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2F874F1-97D4-41C5-BD72-BB0B844A816D}" type="pres">
      <dgm:prSet presAssocID="{2F955476-9688-4D39-84EC-BA6DD12818C9}" presName="hierChild2" presStyleCnt="0"/>
      <dgm:spPr/>
    </dgm:pt>
    <dgm:pt modelId="{278BB260-8255-4E94-83CA-22423CDE8B8B}" type="pres">
      <dgm:prSet presAssocID="{2184E9C6-532F-4609-B357-59DA4FD8F91D}" presName="Name10" presStyleLbl="parChTrans1D2" presStyleIdx="0" presStyleCnt="5"/>
      <dgm:spPr/>
      <dgm:t>
        <a:bodyPr/>
        <a:lstStyle/>
        <a:p>
          <a:endParaRPr lang="ru-RU"/>
        </a:p>
      </dgm:t>
    </dgm:pt>
    <dgm:pt modelId="{6BDA9DD7-478A-420C-9DF3-59CA9A88D360}" type="pres">
      <dgm:prSet presAssocID="{F7D79A98-F82F-48F3-9CFF-F76657026534}" presName="hierRoot2" presStyleCnt="0"/>
      <dgm:spPr/>
    </dgm:pt>
    <dgm:pt modelId="{90CC95EB-057F-4269-9879-8735259A2785}" type="pres">
      <dgm:prSet presAssocID="{F7D79A98-F82F-48F3-9CFF-F76657026534}" presName="composite2" presStyleCnt="0"/>
      <dgm:spPr/>
    </dgm:pt>
    <dgm:pt modelId="{8693C7B1-F7FD-46A0-9864-BD9F2B59DBA7}" type="pres">
      <dgm:prSet presAssocID="{F7D79A98-F82F-48F3-9CFF-F76657026534}" presName="background2" presStyleLbl="node2" presStyleIdx="0" presStyleCnt="5"/>
      <dgm:spPr/>
    </dgm:pt>
    <dgm:pt modelId="{2C1FC789-C603-41C5-AD96-AC7C410A7C84}" type="pres">
      <dgm:prSet presAssocID="{F7D79A98-F82F-48F3-9CFF-F76657026534}" presName="text2" presStyleLbl="fgAcc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7E6395-210D-49D7-AA4D-B30E2928BE54}" type="pres">
      <dgm:prSet presAssocID="{F7D79A98-F82F-48F3-9CFF-F76657026534}" presName="hierChild3" presStyleCnt="0"/>
      <dgm:spPr/>
    </dgm:pt>
    <dgm:pt modelId="{7251ECF2-2856-416A-9879-4DA665FE2506}" type="pres">
      <dgm:prSet presAssocID="{802AEB79-4B36-42CF-AE87-44823A33AEFD}" presName="Name10" presStyleLbl="parChTrans1D2" presStyleIdx="1" presStyleCnt="5"/>
      <dgm:spPr/>
      <dgm:t>
        <a:bodyPr/>
        <a:lstStyle/>
        <a:p>
          <a:endParaRPr lang="ru-RU"/>
        </a:p>
      </dgm:t>
    </dgm:pt>
    <dgm:pt modelId="{E072F23C-9966-4A78-8F4F-BDA462F2CD7A}" type="pres">
      <dgm:prSet presAssocID="{7A825A3B-2634-478D-9DF0-B98B72960EA2}" presName="hierRoot2" presStyleCnt="0"/>
      <dgm:spPr/>
    </dgm:pt>
    <dgm:pt modelId="{BBA049F1-0EE2-4428-B051-64C1B9929C89}" type="pres">
      <dgm:prSet presAssocID="{7A825A3B-2634-478D-9DF0-B98B72960EA2}" presName="composite2" presStyleCnt="0"/>
      <dgm:spPr/>
    </dgm:pt>
    <dgm:pt modelId="{EF349747-0B76-4A04-BB14-E3C65D4A8062}" type="pres">
      <dgm:prSet presAssocID="{7A825A3B-2634-478D-9DF0-B98B72960EA2}" presName="background2" presStyleLbl="node2" presStyleIdx="1" presStyleCnt="5"/>
      <dgm:spPr/>
    </dgm:pt>
    <dgm:pt modelId="{39295AB9-0696-4C15-B3FE-33543AC4D0BC}" type="pres">
      <dgm:prSet presAssocID="{7A825A3B-2634-478D-9DF0-B98B72960EA2}" presName="text2" presStyleLbl="fgAcc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EF6DA6-AF87-4013-B2BF-46DFD48333DB}" type="pres">
      <dgm:prSet presAssocID="{7A825A3B-2634-478D-9DF0-B98B72960EA2}" presName="hierChild3" presStyleCnt="0"/>
      <dgm:spPr/>
    </dgm:pt>
    <dgm:pt modelId="{4DD174C0-B5B1-4750-81A3-7B5E04C06A3B}" type="pres">
      <dgm:prSet presAssocID="{CEABF9FE-98FB-4D75-A157-08804FE5A03D}" presName="Name10" presStyleLbl="parChTrans1D2" presStyleIdx="2" presStyleCnt="5"/>
      <dgm:spPr/>
      <dgm:t>
        <a:bodyPr/>
        <a:lstStyle/>
        <a:p>
          <a:endParaRPr lang="ru-RU"/>
        </a:p>
      </dgm:t>
    </dgm:pt>
    <dgm:pt modelId="{520D5472-E27A-4A78-916B-1BAD6F39567A}" type="pres">
      <dgm:prSet presAssocID="{F47B760C-7CB5-4C71-9DE2-5A9083E458A0}" presName="hierRoot2" presStyleCnt="0"/>
      <dgm:spPr/>
    </dgm:pt>
    <dgm:pt modelId="{4B89EBC0-382B-4217-9BF7-65FCE120B660}" type="pres">
      <dgm:prSet presAssocID="{F47B760C-7CB5-4C71-9DE2-5A9083E458A0}" presName="composite2" presStyleCnt="0"/>
      <dgm:spPr/>
    </dgm:pt>
    <dgm:pt modelId="{1CF8C55C-D613-4605-8D2C-0F5EA44A3D75}" type="pres">
      <dgm:prSet presAssocID="{F47B760C-7CB5-4C71-9DE2-5A9083E458A0}" presName="background2" presStyleLbl="node2" presStyleIdx="2" presStyleCnt="5"/>
      <dgm:spPr/>
    </dgm:pt>
    <dgm:pt modelId="{E412026E-2249-4D12-812E-B3374F197975}" type="pres">
      <dgm:prSet presAssocID="{F47B760C-7CB5-4C71-9DE2-5A9083E458A0}" presName="text2" presStyleLbl="fgAcc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16CB7A4-2F8A-432A-ADAC-68357CEBB757}" type="pres">
      <dgm:prSet presAssocID="{F47B760C-7CB5-4C71-9DE2-5A9083E458A0}" presName="hierChild3" presStyleCnt="0"/>
      <dgm:spPr/>
    </dgm:pt>
    <dgm:pt modelId="{6D09DFC9-6E32-406A-8F12-D273AC8FD2B2}" type="pres">
      <dgm:prSet presAssocID="{F8DDF2D5-7E65-4116-9D80-B9C15D187BC1}" presName="Name10" presStyleLbl="parChTrans1D2" presStyleIdx="3" presStyleCnt="5"/>
      <dgm:spPr/>
      <dgm:t>
        <a:bodyPr/>
        <a:lstStyle/>
        <a:p>
          <a:endParaRPr lang="ru-RU"/>
        </a:p>
      </dgm:t>
    </dgm:pt>
    <dgm:pt modelId="{1985D315-4B1E-4D63-9FD9-7696B2222601}" type="pres">
      <dgm:prSet presAssocID="{744FD8FC-6024-477A-B701-C65E4BB94851}" presName="hierRoot2" presStyleCnt="0"/>
      <dgm:spPr/>
    </dgm:pt>
    <dgm:pt modelId="{1B7B3D34-A0AE-4D9D-9495-2633DECA72C2}" type="pres">
      <dgm:prSet presAssocID="{744FD8FC-6024-477A-B701-C65E4BB94851}" presName="composite2" presStyleCnt="0"/>
      <dgm:spPr/>
    </dgm:pt>
    <dgm:pt modelId="{F6F170D4-E600-4DFA-B1EC-2092923E2503}" type="pres">
      <dgm:prSet presAssocID="{744FD8FC-6024-477A-B701-C65E4BB94851}" presName="background2" presStyleLbl="node2" presStyleIdx="3" presStyleCnt="5"/>
      <dgm:spPr/>
    </dgm:pt>
    <dgm:pt modelId="{FD05CA8B-80C7-4B2E-AE67-E343AAE105EB}" type="pres">
      <dgm:prSet presAssocID="{744FD8FC-6024-477A-B701-C65E4BB94851}" presName="text2" presStyleLbl="fgAcc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081D7BA-3419-48A3-B821-A2A25A9D18E5}" type="pres">
      <dgm:prSet presAssocID="{744FD8FC-6024-477A-B701-C65E4BB94851}" presName="hierChild3" presStyleCnt="0"/>
      <dgm:spPr/>
    </dgm:pt>
    <dgm:pt modelId="{B4AB115A-17F7-4A2E-8A3B-2B3DD5F60E9A}" type="pres">
      <dgm:prSet presAssocID="{4893C091-E042-499B-ACD0-838CAC74A2E8}" presName="Name10" presStyleLbl="parChTrans1D2" presStyleIdx="4" presStyleCnt="5"/>
      <dgm:spPr/>
      <dgm:t>
        <a:bodyPr/>
        <a:lstStyle/>
        <a:p>
          <a:endParaRPr lang="ru-RU"/>
        </a:p>
      </dgm:t>
    </dgm:pt>
    <dgm:pt modelId="{18F68ADF-B3B3-421F-9507-5DE8CBC08FAA}" type="pres">
      <dgm:prSet presAssocID="{F538E0DA-52CE-4185-ABD5-A687CA56D648}" presName="hierRoot2" presStyleCnt="0"/>
      <dgm:spPr/>
    </dgm:pt>
    <dgm:pt modelId="{76677C95-9FA1-4703-8D12-0ED4533073F9}" type="pres">
      <dgm:prSet presAssocID="{F538E0DA-52CE-4185-ABD5-A687CA56D648}" presName="composite2" presStyleCnt="0"/>
      <dgm:spPr/>
    </dgm:pt>
    <dgm:pt modelId="{4103686B-8818-408E-A774-3E16BC1B3648}" type="pres">
      <dgm:prSet presAssocID="{F538E0DA-52CE-4185-ABD5-A687CA56D648}" presName="background2" presStyleLbl="node2" presStyleIdx="4" presStyleCnt="5"/>
      <dgm:spPr/>
    </dgm:pt>
    <dgm:pt modelId="{BBAEFDCD-8391-4484-833E-AAC3C98024B7}" type="pres">
      <dgm:prSet presAssocID="{F538E0DA-52CE-4185-ABD5-A687CA56D648}" presName="text2" presStyleLbl="fgAcc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0CD0A42-DCC5-48F2-9C1C-CF01AF61413E}" type="pres">
      <dgm:prSet presAssocID="{F538E0DA-52CE-4185-ABD5-A687CA56D648}" presName="hierChild3" presStyleCnt="0"/>
      <dgm:spPr/>
    </dgm:pt>
  </dgm:ptLst>
  <dgm:cxnLst>
    <dgm:cxn modelId="{A7CC56CD-ED6E-467E-A7F1-00EE0680A006}" type="presOf" srcId="{802AEB79-4B36-42CF-AE87-44823A33AEFD}" destId="{7251ECF2-2856-416A-9879-4DA665FE2506}" srcOrd="0" destOrd="0" presId="urn:microsoft.com/office/officeart/2005/8/layout/hierarchy1"/>
    <dgm:cxn modelId="{863EA8E3-3C3B-4C17-8AA5-24ED6FDEECD0}" type="presOf" srcId="{2F955476-9688-4D39-84EC-BA6DD12818C9}" destId="{E43D91EF-2F70-44C8-A4D0-FCFDE78A01E7}" srcOrd="0" destOrd="0" presId="urn:microsoft.com/office/officeart/2005/8/layout/hierarchy1"/>
    <dgm:cxn modelId="{4280C3C0-4395-449A-8204-0D9540350C82}" srcId="{2F955476-9688-4D39-84EC-BA6DD12818C9}" destId="{7A825A3B-2634-478D-9DF0-B98B72960EA2}" srcOrd="1" destOrd="0" parTransId="{802AEB79-4B36-42CF-AE87-44823A33AEFD}" sibTransId="{D36FC76F-0FE4-4CB0-B631-2F3B137AEDD7}"/>
    <dgm:cxn modelId="{EE9B7063-375F-4747-BC67-95666AE1758D}" type="presOf" srcId="{F8DDF2D5-7E65-4116-9D80-B9C15D187BC1}" destId="{6D09DFC9-6E32-406A-8F12-D273AC8FD2B2}" srcOrd="0" destOrd="0" presId="urn:microsoft.com/office/officeart/2005/8/layout/hierarchy1"/>
    <dgm:cxn modelId="{2AA69CAD-9F80-4BBF-96AC-793D9AEA04DA}" type="presOf" srcId="{2184E9C6-532F-4609-B357-59DA4FD8F91D}" destId="{278BB260-8255-4E94-83CA-22423CDE8B8B}" srcOrd="0" destOrd="0" presId="urn:microsoft.com/office/officeart/2005/8/layout/hierarchy1"/>
    <dgm:cxn modelId="{82792338-AC9A-4565-BECD-4BF9BBFD3D4F}" type="presOf" srcId="{744FD8FC-6024-477A-B701-C65E4BB94851}" destId="{FD05CA8B-80C7-4B2E-AE67-E343AAE105EB}" srcOrd="0" destOrd="0" presId="urn:microsoft.com/office/officeart/2005/8/layout/hierarchy1"/>
    <dgm:cxn modelId="{9DFB4B08-30EA-4897-B622-A4477E37CB88}" srcId="{2F955476-9688-4D39-84EC-BA6DD12818C9}" destId="{744FD8FC-6024-477A-B701-C65E4BB94851}" srcOrd="3" destOrd="0" parTransId="{F8DDF2D5-7E65-4116-9D80-B9C15D187BC1}" sibTransId="{276375B2-60AF-43C0-875E-877C815CF701}"/>
    <dgm:cxn modelId="{2ACC7721-8179-48F2-8DF9-C6DE44533AEE}" type="presOf" srcId="{4893C091-E042-499B-ACD0-838CAC74A2E8}" destId="{B4AB115A-17F7-4A2E-8A3B-2B3DD5F60E9A}" srcOrd="0" destOrd="0" presId="urn:microsoft.com/office/officeart/2005/8/layout/hierarchy1"/>
    <dgm:cxn modelId="{0BB4669C-89B3-45AF-945E-C75AABF7E657}" srcId="{9C9F2860-0F0E-4B5C-8EC7-9639AC3EA0FC}" destId="{2F955476-9688-4D39-84EC-BA6DD12818C9}" srcOrd="0" destOrd="0" parTransId="{158F3169-5CD0-4BBB-B82A-FA362962A153}" sibTransId="{97E07B7C-A3E6-4474-AEE3-B9886AAB2B68}"/>
    <dgm:cxn modelId="{F1DBD878-1F13-435B-8F37-59F06358CBCC}" type="presOf" srcId="{CEABF9FE-98FB-4D75-A157-08804FE5A03D}" destId="{4DD174C0-B5B1-4750-81A3-7B5E04C06A3B}" srcOrd="0" destOrd="0" presId="urn:microsoft.com/office/officeart/2005/8/layout/hierarchy1"/>
    <dgm:cxn modelId="{910AC18A-91C2-4013-B7E6-22A561270360}" type="presOf" srcId="{F538E0DA-52CE-4185-ABD5-A687CA56D648}" destId="{BBAEFDCD-8391-4484-833E-AAC3C98024B7}" srcOrd="0" destOrd="0" presId="urn:microsoft.com/office/officeart/2005/8/layout/hierarchy1"/>
    <dgm:cxn modelId="{4758E824-280E-4666-99B8-ACE6E19C0BF2}" srcId="{2F955476-9688-4D39-84EC-BA6DD12818C9}" destId="{F538E0DA-52CE-4185-ABD5-A687CA56D648}" srcOrd="4" destOrd="0" parTransId="{4893C091-E042-499B-ACD0-838CAC74A2E8}" sibTransId="{C7C88DB3-7C2D-4EAE-93A0-37B6A33575B8}"/>
    <dgm:cxn modelId="{E3A1FD5A-8539-4436-ACA7-0AF90A42516B}" type="presOf" srcId="{F47B760C-7CB5-4C71-9DE2-5A9083E458A0}" destId="{E412026E-2249-4D12-812E-B3374F197975}" srcOrd="0" destOrd="0" presId="urn:microsoft.com/office/officeart/2005/8/layout/hierarchy1"/>
    <dgm:cxn modelId="{2B99DDED-268B-4E36-84F5-BD399A397B46}" type="presOf" srcId="{7A825A3B-2634-478D-9DF0-B98B72960EA2}" destId="{39295AB9-0696-4C15-B3FE-33543AC4D0BC}" srcOrd="0" destOrd="0" presId="urn:microsoft.com/office/officeart/2005/8/layout/hierarchy1"/>
    <dgm:cxn modelId="{9BE64A7E-834C-4FFD-86B4-34D9D6F33B9B}" srcId="{2F955476-9688-4D39-84EC-BA6DD12818C9}" destId="{F47B760C-7CB5-4C71-9DE2-5A9083E458A0}" srcOrd="2" destOrd="0" parTransId="{CEABF9FE-98FB-4D75-A157-08804FE5A03D}" sibTransId="{50759042-34AF-43BF-812A-7F43AB2A4ADC}"/>
    <dgm:cxn modelId="{0907FFCC-DC9F-4B1C-A489-81D801429F5E}" srcId="{2F955476-9688-4D39-84EC-BA6DD12818C9}" destId="{F7D79A98-F82F-48F3-9CFF-F76657026534}" srcOrd="0" destOrd="0" parTransId="{2184E9C6-532F-4609-B357-59DA4FD8F91D}" sibTransId="{5D11799E-8E3E-4B9D-A4B2-C1628C47DA48}"/>
    <dgm:cxn modelId="{F912AA83-E4B6-4BAD-AFCD-7FADE7B009E6}" type="presOf" srcId="{9C9F2860-0F0E-4B5C-8EC7-9639AC3EA0FC}" destId="{D3180693-E703-4844-8AAC-1CD1AAFE75FD}" srcOrd="0" destOrd="0" presId="urn:microsoft.com/office/officeart/2005/8/layout/hierarchy1"/>
    <dgm:cxn modelId="{86D49679-7C83-4DD4-BFB5-833365BA9954}" type="presOf" srcId="{F7D79A98-F82F-48F3-9CFF-F76657026534}" destId="{2C1FC789-C603-41C5-AD96-AC7C410A7C84}" srcOrd="0" destOrd="0" presId="urn:microsoft.com/office/officeart/2005/8/layout/hierarchy1"/>
    <dgm:cxn modelId="{2DBB2BBE-E2A3-4187-9066-86FF3EC4C3A2}" type="presParOf" srcId="{D3180693-E703-4844-8AAC-1CD1AAFE75FD}" destId="{59279174-B65C-4AA2-8E84-9F74265438C4}" srcOrd="0" destOrd="0" presId="urn:microsoft.com/office/officeart/2005/8/layout/hierarchy1"/>
    <dgm:cxn modelId="{EFB37125-CFEE-4288-B0E1-2DF884890DFB}" type="presParOf" srcId="{59279174-B65C-4AA2-8E84-9F74265438C4}" destId="{FE26D710-9765-4A02-88F4-101B7CE5AF30}" srcOrd="0" destOrd="0" presId="urn:microsoft.com/office/officeart/2005/8/layout/hierarchy1"/>
    <dgm:cxn modelId="{9CF0A962-CE59-4DFA-8FA1-825CE94DEC1E}" type="presParOf" srcId="{FE26D710-9765-4A02-88F4-101B7CE5AF30}" destId="{1840BA82-7D55-4C8E-BB7D-EA79640EF0A6}" srcOrd="0" destOrd="0" presId="urn:microsoft.com/office/officeart/2005/8/layout/hierarchy1"/>
    <dgm:cxn modelId="{7B4D81FD-384F-4E71-85A7-EDB6F8F78B07}" type="presParOf" srcId="{FE26D710-9765-4A02-88F4-101B7CE5AF30}" destId="{E43D91EF-2F70-44C8-A4D0-FCFDE78A01E7}" srcOrd="1" destOrd="0" presId="urn:microsoft.com/office/officeart/2005/8/layout/hierarchy1"/>
    <dgm:cxn modelId="{DD8A4A90-BFF0-4893-B3F2-196A07EE0855}" type="presParOf" srcId="{59279174-B65C-4AA2-8E84-9F74265438C4}" destId="{D2F874F1-97D4-41C5-BD72-BB0B844A816D}" srcOrd="1" destOrd="0" presId="urn:microsoft.com/office/officeart/2005/8/layout/hierarchy1"/>
    <dgm:cxn modelId="{81F44A83-0D82-4540-A55E-52431D141E14}" type="presParOf" srcId="{D2F874F1-97D4-41C5-BD72-BB0B844A816D}" destId="{278BB260-8255-4E94-83CA-22423CDE8B8B}" srcOrd="0" destOrd="0" presId="urn:microsoft.com/office/officeart/2005/8/layout/hierarchy1"/>
    <dgm:cxn modelId="{69311A34-36E2-475F-9DC6-D73E4CF1479E}" type="presParOf" srcId="{D2F874F1-97D4-41C5-BD72-BB0B844A816D}" destId="{6BDA9DD7-478A-420C-9DF3-59CA9A88D360}" srcOrd="1" destOrd="0" presId="urn:microsoft.com/office/officeart/2005/8/layout/hierarchy1"/>
    <dgm:cxn modelId="{27116B6F-7C38-44CA-A02F-5D21E28C8525}" type="presParOf" srcId="{6BDA9DD7-478A-420C-9DF3-59CA9A88D360}" destId="{90CC95EB-057F-4269-9879-8735259A2785}" srcOrd="0" destOrd="0" presId="urn:microsoft.com/office/officeart/2005/8/layout/hierarchy1"/>
    <dgm:cxn modelId="{3423EB43-8B14-4324-A887-AF087CA210E6}" type="presParOf" srcId="{90CC95EB-057F-4269-9879-8735259A2785}" destId="{8693C7B1-F7FD-46A0-9864-BD9F2B59DBA7}" srcOrd="0" destOrd="0" presId="urn:microsoft.com/office/officeart/2005/8/layout/hierarchy1"/>
    <dgm:cxn modelId="{76FBA1E8-FCE1-4671-AC00-96D6C07E40A3}" type="presParOf" srcId="{90CC95EB-057F-4269-9879-8735259A2785}" destId="{2C1FC789-C603-41C5-AD96-AC7C410A7C84}" srcOrd="1" destOrd="0" presId="urn:microsoft.com/office/officeart/2005/8/layout/hierarchy1"/>
    <dgm:cxn modelId="{3A5C28EA-600C-49DD-8865-F5F36D3A590A}" type="presParOf" srcId="{6BDA9DD7-478A-420C-9DF3-59CA9A88D360}" destId="{2A7E6395-210D-49D7-AA4D-B30E2928BE54}" srcOrd="1" destOrd="0" presId="urn:microsoft.com/office/officeart/2005/8/layout/hierarchy1"/>
    <dgm:cxn modelId="{13D7EC9C-B900-4114-A2EE-71BD1D13B88D}" type="presParOf" srcId="{D2F874F1-97D4-41C5-BD72-BB0B844A816D}" destId="{7251ECF2-2856-416A-9879-4DA665FE2506}" srcOrd="2" destOrd="0" presId="urn:microsoft.com/office/officeart/2005/8/layout/hierarchy1"/>
    <dgm:cxn modelId="{4C9F634B-AAB6-417C-AEC5-CA78952EFF21}" type="presParOf" srcId="{D2F874F1-97D4-41C5-BD72-BB0B844A816D}" destId="{E072F23C-9966-4A78-8F4F-BDA462F2CD7A}" srcOrd="3" destOrd="0" presId="urn:microsoft.com/office/officeart/2005/8/layout/hierarchy1"/>
    <dgm:cxn modelId="{31378F9B-7660-4A5B-AC21-C6DBC5130CB2}" type="presParOf" srcId="{E072F23C-9966-4A78-8F4F-BDA462F2CD7A}" destId="{BBA049F1-0EE2-4428-B051-64C1B9929C89}" srcOrd="0" destOrd="0" presId="urn:microsoft.com/office/officeart/2005/8/layout/hierarchy1"/>
    <dgm:cxn modelId="{2EBBEBA0-6872-44B3-BF85-0D0CCF450615}" type="presParOf" srcId="{BBA049F1-0EE2-4428-B051-64C1B9929C89}" destId="{EF349747-0B76-4A04-BB14-E3C65D4A8062}" srcOrd="0" destOrd="0" presId="urn:microsoft.com/office/officeart/2005/8/layout/hierarchy1"/>
    <dgm:cxn modelId="{DFEDECA2-8176-4BE0-9F87-E7DCDB5D2CE1}" type="presParOf" srcId="{BBA049F1-0EE2-4428-B051-64C1B9929C89}" destId="{39295AB9-0696-4C15-B3FE-33543AC4D0BC}" srcOrd="1" destOrd="0" presId="urn:microsoft.com/office/officeart/2005/8/layout/hierarchy1"/>
    <dgm:cxn modelId="{E0EC52DD-7B99-4B20-8178-045FF710A43B}" type="presParOf" srcId="{E072F23C-9966-4A78-8F4F-BDA462F2CD7A}" destId="{C0EF6DA6-AF87-4013-B2BF-46DFD48333DB}" srcOrd="1" destOrd="0" presId="urn:microsoft.com/office/officeart/2005/8/layout/hierarchy1"/>
    <dgm:cxn modelId="{28468014-1BD1-4610-9861-2BA337A342C6}" type="presParOf" srcId="{D2F874F1-97D4-41C5-BD72-BB0B844A816D}" destId="{4DD174C0-B5B1-4750-81A3-7B5E04C06A3B}" srcOrd="4" destOrd="0" presId="urn:microsoft.com/office/officeart/2005/8/layout/hierarchy1"/>
    <dgm:cxn modelId="{D33A5F34-52DD-41E9-9066-D3C83861BFF3}" type="presParOf" srcId="{D2F874F1-97D4-41C5-BD72-BB0B844A816D}" destId="{520D5472-E27A-4A78-916B-1BAD6F39567A}" srcOrd="5" destOrd="0" presId="urn:microsoft.com/office/officeart/2005/8/layout/hierarchy1"/>
    <dgm:cxn modelId="{231C53FE-C352-4B03-9C5A-59E32F87FA06}" type="presParOf" srcId="{520D5472-E27A-4A78-916B-1BAD6F39567A}" destId="{4B89EBC0-382B-4217-9BF7-65FCE120B660}" srcOrd="0" destOrd="0" presId="urn:microsoft.com/office/officeart/2005/8/layout/hierarchy1"/>
    <dgm:cxn modelId="{0E8BFDA4-E7B0-4D4A-83D0-2A084AB1362C}" type="presParOf" srcId="{4B89EBC0-382B-4217-9BF7-65FCE120B660}" destId="{1CF8C55C-D613-4605-8D2C-0F5EA44A3D75}" srcOrd="0" destOrd="0" presId="urn:microsoft.com/office/officeart/2005/8/layout/hierarchy1"/>
    <dgm:cxn modelId="{0696A2C4-6B7B-4FFB-9F1E-CF1A84CCDB9D}" type="presParOf" srcId="{4B89EBC0-382B-4217-9BF7-65FCE120B660}" destId="{E412026E-2249-4D12-812E-B3374F197975}" srcOrd="1" destOrd="0" presId="urn:microsoft.com/office/officeart/2005/8/layout/hierarchy1"/>
    <dgm:cxn modelId="{17D2F90D-93D5-46FD-AE6B-DB2DAC6319A6}" type="presParOf" srcId="{520D5472-E27A-4A78-916B-1BAD6F39567A}" destId="{016CB7A4-2F8A-432A-ADAC-68357CEBB757}" srcOrd="1" destOrd="0" presId="urn:microsoft.com/office/officeart/2005/8/layout/hierarchy1"/>
    <dgm:cxn modelId="{87516ED1-AF5D-478C-AB52-124AB038ED9C}" type="presParOf" srcId="{D2F874F1-97D4-41C5-BD72-BB0B844A816D}" destId="{6D09DFC9-6E32-406A-8F12-D273AC8FD2B2}" srcOrd="6" destOrd="0" presId="urn:microsoft.com/office/officeart/2005/8/layout/hierarchy1"/>
    <dgm:cxn modelId="{E2211C70-5FF8-4899-AE60-1FB944312C30}" type="presParOf" srcId="{D2F874F1-97D4-41C5-BD72-BB0B844A816D}" destId="{1985D315-4B1E-4D63-9FD9-7696B2222601}" srcOrd="7" destOrd="0" presId="urn:microsoft.com/office/officeart/2005/8/layout/hierarchy1"/>
    <dgm:cxn modelId="{1B7CB7DC-755E-46B9-B785-9BDCE02EA159}" type="presParOf" srcId="{1985D315-4B1E-4D63-9FD9-7696B2222601}" destId="{1B7B3D34-A0AE-4D9D-9495-2633DECA72C2}" srcOrd="0" destOrd="0" presId="urn:microsoft.com/office/officeart/2005/8/layout/hierarchy1"/>
    <dgm:cxn modelId="{1CB2E544-FF2B-4B23-88E8-F2B677B8B6EF}" type="presParOf" srcId="{1B7B3D34-A0AE-4D9D-9495-2633DECA72C2}" destId="{F6F170D4-E600-4DFA-B1EC-2092923E2503}" srcOrd="0" destOrd="0" presId="urn:microsoft.com/office/officeart/2005/8/layout/hierarchy1"/>
    <dgm:cxn modelId="{17481849-29E2-43AE-B447-AD86574C7191}" type="presParOf" srcId="{1B7B3D34-A0AE-4D9D-9495-2633DECA72C2}" destId="{FD05CA8B-80C7-4B2E-AE67-E343AAE105EB}" srcOrd="1" destOrd="0" presId="urn:microsoft.com/office/officeart/2005/8/layout/hierarchy1"/>
    <dgm:cxn modelId="{1CF90D96-1F4C-4D6F-AD72-FE0093CB8691}" type="presParOf" srcId="{1985D315-4B1E-4D63-9FD9-7696B2222601}" destId="{1081D7BA-3419-48A3-B821-A2A25A9D18E5}" srcOrd="1" destOrd="0" presId="urn:microsoft.com/office/officeart/2005/8/layout/hierarchy1"/>
    <dgm:cxn modelId="{A9E41114-1302-42E5-ADBC-3A38A9F945E8}" type="presParOf" srcId="{D2F874F1-97D4-41C5-BD72-BB0B844A816D}" destId="{B4AB115A-17F7-4A2E-8A3B-2B3DD5F60E9A}" srcOrd="8" destOrd="0" presId="urn:microsoft.com/office/officeart/2005/8/layout/hierarchy1"/>
    <dgm:cxn modelId="{C8156D1F-9397-45A4-A760-F15B32D30D5E}" type="presParOf" srcId="{D2F874F1-97D4-41C5-BD72-BB0B844A816D}" destId="{18F68ADF-B3B3-421F-9507-5DE8CBC08FAA}" srcOrd="9" destOrd="0" presId="urn:microsoft.com/office/officeart/2005/8/layout/hierarchy1"/>
    <dgm:cxn modelId="{41B55431-443F-4DD8-A73F-B9E2FCFD1F0F}" type="presParOf" srcId="{18F68ADF-B3B3-421F-9507-5DE8CBC08FAA}" destId="{76677C95-9FA1-4703-8D12-0ED4533073F9}" srcOrd="0" destOrd="0" presId="urn:microsoft.com/office/officeart/2005/8/layout/hierarchy1"/>
    <dgm:cxn modelId="{3A0B72E8-0DFE-4CD8-9580-3D16D17F1827}" type="presParOf" srcId="{76677C95-9FA1-4703-8D12-0ED4533073F9}" destId="{4103686B-8818-408E-A774-3E16BC1B3648}" srcOrd="0" destOrd="0" presId="urn:microsoft.com/office/officeart/2005/8/layout/hierarchy1"/>
    <dgm:cxn modelId="{D85D1A0B-04A6-43D2-9148-6BEFDF05154C}" type="presParOf" srcId="{76677C95-9FA1-4703-8D12-0ED4533073F9}" destId="{BBAEFDCD-8391-4484-833E-AAC3C98024B7}" srcOrd="1" destOrd="0" presId="urn:microsoft.com/office/officeart/2005/8/layout/hierarchy1"/>
    <dgm:cxn modelId="{25874F3B-2E2D-45F0-BC47-3D84574012F7}" type="presParOf" srcId="{18F68ADF-B3B3-421F-9507-5DE8CBC08FAA}" destId="{E0CD0A42-DCC5-48F2-9C1C-CF01AF61413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9FC513-B876-4F6B-843E-C880157E08D5}">
      <dsp:nvSpPr>
        <dsp:cNvPr id="0" name=""/>
        <dsp:cNvSpPr/>
      </dsp:nvSpPr>
      <dsp:spPr>
        <a:xfrm>
          <a:off x="857250" y="0"/>
          <a:ext cx="9715500" cy="449821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04E6B7-41F5-4BF7-A3CC-DFDDB2B4A343}">
      <dsp:nvSpPr>
        <dsp:cNvPr id="0" name=""/>
        <dsp:cNvSpPr/>
      </dsp:nvSpPr>
      <dsp:spPr>
        <a:xfrm>
          <a:off x="4257" y="146308"/>
          <a:ext cx="3613090" cy="42055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- показатели, отражающие организацию образовательного процесса (доступность и дифференциацию обучения, </a:t>
          </a:r>
          <a:r>
            <a:rPr lang="ru-RU" sz="1800" kern="1200" dirty="0" err="1" smtClean="0"/>
            <a:t>стандартизированность</a:t>
          </a:r>
          <a:r>
            <a:rPr lang="ru-RU" sz="1800" kern="1200" dirty="0" smtClean="0"/>
            <a:t> и вариативность программ, использование традиционных и инновационных технологий обучения, контроля и оценки, внедрение инновационных методов, средств и форм обучения, использование современных средств и методов мониторинга, способность к модификации форм и методов управления процессом;</a:t>
          </a:r>
          <a:endParaRPr lang="ru-RU" sz="1800" kern="1200" dirty="0"/>
        </a:p>
      </dsp:txBody>
      <dsp:txXfrm>
        <a:off x="180634" y="322685"/>
        <a:ext cx="3260336" cy="3852841"/>
      </dsp:txXfrm>
    </dsp:sp>
    <dsp:sp modelId="{5CF9509B-795F-40D7-B4B9-AC8FDEA10326}">
      <dsp:nvSpPr>
        <dsp:cNvPr id="0" name=""/>
        <dsp:cNvSpPr/>
      </dsp:nvSpPr>
      <dsp:spPr>
        <a:xfrm>
          <a:off x="3795384" y="164589"/>
          <a:ext cx="3915395" cy="41690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- показатели, отражающие условия ведения образовательной деятельности: информацию о финансировании образовательной организации, ее кадровом, информационном, материально-техническом, методическом и другом обеспечении;</a:t>
          </a:r>
          <a:endParaRPr lang="ru-RU" sz="1800" kern="1200" dirty="0"/>
        </a:p>
      </dsp:txBody>
      <dsp:txXfrm>
        <a:off x="3986518" y="355723"/>
        <a:ext cx="3533127" cy="3786765"/>
      </dsp:txXfrm>
    </dsp:sp>
    <dsp:sp modelId="{B7F4C324-F71F-4529-9AE0-2F0B99C96902}">
      <dsp:nvSpPr>
        <dsp:cNvPr id="0" name=""/>
        <dsp:cNvSpPr/>
      </dsp:nvSpPr>
      <dsp:spPr>
        <a:xfrm>
          <a:off x="7888815" y="155449"/>
          <a:ext cx="3536927" cy="418731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- показатели, характеризующие результаты обучения и ожидаемые позитивные изменения в процессе управления качеством обучения. </a:t>
          </a:r>
          <a:endParaRPr lang="ru-RU" sz="2500" kern="1200" dirty="0"/>
        </a:p>
      </dsp:txBody>
      <dsp:txXfrm>
        <a:off x="8061474" y="328108"/>
        <a:ext cx="3191609" cy="38419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AB115A-17F7-4A2E-8A3B-2B3DD5F60E9A}">
      <dsp:nvSpPr>
        <dsp:cNvPr id="0" name=""/>
        <dsp:cNvSpPr/>
      </dsp:nvSpPr>
      <dsp:spPr>
        <a:xfrm>
          <a:off x="5628684" y="3179125"/>
          <a:ext cx="4669615" cy="555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8610"/>
              </a:lnTo>
              <a:lnTo>
                <a:pt x="4669615" y="378610"/>
              </a:lnTo>
              <a:lnTo>
                <a:pt x="4669615" y="55557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09DFC9-6E32-406A-8F12-D273AC8FD2B2}">
      <dsp:nvSpPr>
        <dsp:cNvPr id="0" name=""/>
        <dsp:cNvSpPr/>
      </dsp:nvSpPr>
      <dsp:spPr>
        <a:xfrm>
          <a:off x="5628684" y="3179125"/>
          <a:ext cx="2334807" cy="555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8610"/>
              </a:lnTo>
              <a:lnTo>
                <a:pt x="2334807" y="378610"/>
              </a:lnTo>
              <a:lnTo>
                <a:pt x="2334807" y="55557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D174C0-B5B1-4750-81A3-7B5E04C06A3B}">
      <dsp:nvSpPr>
        <dsp:cNvPr id="0" name=""/>
        <dsp:cNvSpPr/>
      </dsp:nvSpPr>
      <dsp:spPr>
        <a:xfrm>
          <a:off x="5582964" y="3179125"/>
          <a:ext cx="91440" cy="55557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5557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51ECF2-2856-416A-9879-4DA665FE2506}">
      <dsp:nvSpPr>
        <dsp:cNvPr id="0" name=""/>
        <dsp:cNvSpPr/>
      </dsp:nvSpPr>
      <dsp:spPr>
        <a:xfrm>
          <a:off x="3293876" y="3179125"/>
          <a:ext cx="2334807" cy="555578"/>
        </a:xfrm>
        <a:custGeom>
          <a:avLst/>
          <a:gdLst/>
          <a:ahLst/>
          <a:cxnLst/>
          <a:rect l="0" t="0" r="0" b="0"/>
          <a:pathLst>
            <a:path>
              <a:moveTo>
                <a:pt x="2334807" y="0"/>
              </a:moveTo>
              <a:lnTo>
                <a:pt x="2334807" y="378610"/>
              </a:lnTo>
              <a:lnTo>
                <a:pt x="0" y="378610"/>
              </a:lnTo>
              <a:lnTo>
                <a:pt x="0" y="55557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8BB260-8255-4E94-83CA-22423CDE8B8B}">
      <dsp:nvSpPr>
        <dsp:cNvPr id="0" name=""/>
        <dsp:cNvSpPr/>
      </dsp:nvSpPr>
      <dsp:spPr>
        <a:xfrm>
          <a:off x="959068" y="3179125"/>
          <a:ext cx="4669615" cy="555578"/>
        </a:xfrm>
        <a:custGeom>
          <a:avLst/>
          <a:gdLst/>
          <a:ahLst/>
          <a:cxnLst/>
          <a:rect l="0" t="0" r="0" b="0"/>
          <a:pathLst>
            <a:path>
              <a:moveTo>
                <a:pt x="4669615" y="0"/>
              </a:moveTo>
              <a:lnTo>
                <a:pt x="4669615" y="378610"/>
              </a:lnTo>
              <a:lnTo>
                <a:pt x="0" y="378610"/>
              </a:lnTo>
              <a:lnTo>
                <a:pt x="0" y="55557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40BA82-7D55-4C8E-BB7D-EA79640EF0A6}">
      <dsp:nvSpPr>
        <dsp:cNvPr id="0" name=""/>
        <dsp:cNvSpPr/>
      </dsp:nvSpPr>
      <dsp:spPr>
        <a:xfrm>
          <a:off x="2982617" y="730206"/>
          <a:ext cx="5292134" cy="24489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3D91EF-2F70-44C8-A4D0-FCFDE78A01E7}">
      <dsp:nvSpPr>
        <dsp:cNvPr id="0" name=""/>
        <dsp:cNvSpPr/>
      </dsp:nvSpPr>
      <dsp:spPr>
        <a:xfrm>
          <a:off x="3194872" y="931849"/>
          <a:ext cx="5292134" cy="24489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Системные изменения на уровне образовательной организации могут выражаться в следующих аспектах:</a:t>
          </a:r>
          <a:br>
            <a:rPr lang="ru-RU" sz="1800" kern="1200" dirty="0" smtClean="0"/>
          </a:br>
          <a:endParaRPr lang="ru-RU" sz="1800" kern="1200" dirty="0"/>
        </a:p>
      </dsp:txBody>
      <dsp:txXfrm>
        <a:off x="3266598" y="1003575"/>
        <a:ext cx="5148682" cy="2305467"/>
      </dsp:txXfrm>
    </dsp:sp>
    <dsp:sp modelId="{8693C7B1-F7FD-46A0-9864-BD9F2B59DBA7}">
      <dsp:nvSpPr>
        <dsp:cNvPr id="0" name=""/>
        <dsp:cNvSpPr/>
      </dsp:nvSpPr>
      <dsp:spPr>
        <a:xfrm>
          <a:off x="3920" y="3734703"/>
          <a:ext cx="1910297" cy="12130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1FC789-C603-41C5-AD96-AC7C410A7C84}">
      <dsp:nvSpPr>
        <dsp:cNvPr id="0" name=""/>
        <dsp:cNvSpPr/>
      </dsp:nvSpPr>
      <dsp:spPr>
        <a:xfrm>
          <a:off x="216175" y="3936346"/>
          <a:ext cx="1910297" cy="12130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образовательный процесс – это содержательный уровень </a:t>
          </a:r>
          <a:endParaRPr lang="ru-RU" sz="1600" kern="1200" dirty="0"/>
        </a:p>
      </dsp:txBody>
      <dsp:txXfrm>
        <a:off x="251704" y="3971875"/>
        <a:ext cx="1839239" cy="1141980"/>
      </dsp:txXfrm>
    </dsp:sp>
    <dsp:sp modelId="{EF349747-0B76-4A04-BB14-E3C65D4A8062}">
      <dsp:nvSpPr>
        <dsp:cNvPr id="0" name=""/>
        <dsp:cNvSpPr/>
      </dsp:nvSpPr>
      <dsp:spPr>
        <a:xfrm>
          <a:off x="2338728" y="3734703"/>
          <a:ext cx="1910297" cy="12130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295AB9-0696-4C15-B3FE-33543AC4D0BC}">
      <dsp:nvSpPr>
        <dsp:cNvPr id="0" name=""/>
        <dsp:cNvSpPr/>
      </dsp:nvSpPr>
      <dsp:spPr>
        <a:xfrm>
          <a:off x="2550983" y="3936346"/>
          <a:ext cx="1910297" cy="12130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профильное обучение </a:t>
          </a:r>
          <a:endParaRPr lang="ru-RU" sz="1600" kern="1200" dirty="0"/>
        </a:p>
      </dsp:txBody>
      <dsp:txXfrm>
        <a:off x="2586512" y="3971875"/>
        <a:ext cx="1839239" cy="1141980"/>
      </dsp:txXfrm>
    </dsp:sp>
    <dsp:sp modelId="{1CF8C55C-D613-4605-8D2C-0F5EA44A3D75}">
      <dsp:nvSpPr>
        <dsp:cNvPr id="0" name=""/>
        <dsp:cNvSpPr/>
      </dsp:nvSpPr>
      <dsp:spPr>
        <a:xfrm>
          <a:off x="4673535" y="3734703"/>
          <a:ext cx="1910297" cy="12130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12026E-2249-4D12-812E-B3374F197975}">
      <dsp:nvSpPr>
        <dsp:cNvPr id="0" name=""/>
        <dsp:cNvSpPr/>
      </dsp:nvSpPr>
      <dsp:spPr>
        <a:xfrm>
          <a:off x="4885791" y="3936346"/>
          <a:ext cx="1910297" cy="12130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государственно-общественное управление</a:t>
          </a:r>
          <a:endParaRPr lang="ru-RU" sz="1600" kern="1200" dirty="0"/>
        </a:p>
      </dsp:txBody>
      <dsp:txXfrm>
        <a:off x="4921320" y="3971875"/>
        <a:ext cx="1839239" cy="1141980"/>
      </dsp:txXfrm>
    </dsp:sp>
    <dsp:sp modelId="{F6F170D4-E600-4DFA-B1EC-2092923E2503}">
      <dsp:nvSpPr>
        <dsp:cNvPr id="0" name=""/>
        <dsp:cNvSpPr/>
      </dsp:nvSpPr>
      <dsp:spPr>
        <a:xfrm>
          <a:off x="7008343" y="3734703"/>
          <a:ext cx="1910297" cy="12130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05CA8B-80C7-4B2E-AE67-E343AAE105EB}">
      <dsp:nvSpPr>
        <dsp:cNvPr id="0" name=""/>
        <dsp:cNvSpPr/>
      </dsp:nvSpPr>
      <dsp:spPr>
        <a:xfrm>
          <a:off x="7220598" y="3936346"/>
          <a:ext cx="1910297" cy="12130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учитель – главный источник качества обучения, воспитания и развития школьника </a:t>
          </a:r>
          <a:endParaRPr lang="ru-RU" sz="1400" kern="1200" dirty="0"/>
        </a:p>
      </dsp:txBody>
      <dsp:txXfrm>
        <a:off x="7256127" y="3971875"/>
        <a:ext cx="1839239" cy="1141980"/>
      </dsp:txXfrm>
    </dsp:sp>
    <dsp:sp modelId="{4103686B-8818-408E-A774-3E16BC1B3648}">
      <dsp:nvSpPr>
        <dsp:cNvPr id="0" name=""/>
        <dsp:cNvSpPr/>
      </dsp:nvSpPr>
      <dsp:spPr>
        <a:xfrm>
          <a:off x="9343151" y="3734703"/>
          <a:ext cx="1910297" cy="12130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AEFDCD-8391-4484-833E-AAC3C98024B7}">
      <dsp:nvSpPr>
        <dsp:cNvPr id="0" name=""/>
        <dsp:cNvSpPr/>
      </dsp:nvSpPr>
      <dsp:spPr>
        <a:xfrm>
          <a:off x="9555406" y="3936346"/>
          <a:ext cx="1910297" cy="12130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педагогическая деятельность</a:t>
          </a:r>
          <a:endParaRPr lang="ru-RU" sz="2000" kern="1200" dirty="0"/>
        </a:p>
      </dsp:txBody>
      <dsp:txXfrm>
        <a:off x="9590935" y="3971875"/>
        <a:ext cx="1839239" cy="11419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B1D0-94D6-409E-8BBD-BB5E3439B650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CEC2-0AF4-478E-8A95-ED71EA5F4E6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9009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B1D0-94D6-409E-8BBD-BB5E3439B650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CEC2-0AF4-478E-8A95-ED71EA5F4E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540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B1D0-94D6-409E-8BBD-BB5E3439B650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CEC2-0AF4-478E-8A95-ED71EA5F4E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718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B1D0-94D6-409E-8BBD-BB5E3439B650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CEC2-0AF4-478E-8A95-ED71EA5F4E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382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B1D0-94D6-409E-8BBD-BB5E3439B650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CEC2-0AF4-478E-8A95-ED71EA5F4E6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0203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B1D0-94D6-409E-8BBD-BB5E3439B650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CEC2-0AF4-478E-8A95-ED71EA5F4E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54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B1D0-94D6-409E-8BBD-BB5E3439B650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CEC2-0AF4-478E-8A95-ED71EA5F4E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403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B1D0-94D6-409E-8BBD-BB5E3439B650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CEC2-0AF4-478E-8A95-ED71EA5F4E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985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B1D0-94D6-409E-8BBD-BB5E3439B650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CEC2-0AF4-478E-8A95-ED71EA5F4E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742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D98B1D0-94D6-409E-8BBD-BB5E3439B650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F5DCEC2-0AF4-478E-8A95-ED71EA5F4E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806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8B1D0-94D6-409E-8BBD-BB5E3439B650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CEC2-0AF4-478E-8A95-ED71EA5F4E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812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D98B1D0-94D6-409E-8BBD-BB5E3439B650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F5DCEC2-0AF4-478E-8A95-ED71EA5F4E6F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3149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221937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92D050"/>
                </a:solidFill>
              </a:rPr>
              <a:t>Эффективное управление результатами внешних независимых экспертиз по достижению качества образования</a:t>
            </a:r>
            <a:endParaRPr lang="ru-RU" sz="3600" b="1" dirty="0">
              <a:solidFill>
                <a:srgbClr val="92D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/>
              <a:t>МКОУ «</a:t>
            </a:r>
            <a:r>
              <a:rPr lang="ru-RU" dirty="0" err="1" smtClean="0"/>
              <a:t>Вандышевская</a:t>
            </a:r>
            <a:r>
              <a:rPr lang="ru-RU" dirty="0" smtClean="0"/>
              <a:t> СОШ»</a:t>
            </a:r>
          </a:p>
          <a:p>
            <a:pPr algn="r"/>
            <a:r>
              <a:rPr lang="ru-RU" sz="1900" dirty="0" err="1" smtClean="0"/>
              <a:t>Шабунина</a:t>
            </a:r>
            <a:r>
              <a:rPr lang="ru-RU" sz="1900" dirty="0" smtClean="0"/>
              <a:t> Татьяна Валерьевна,</a:t>
            </a:r>
          </a:p>
          <a:p>
            <a:pPr algn="r"/>
            <a:r>
              <a:rPr lang="ru-RU" sz="1900" dirty="0" err="1" smtClean="0"/>
              <a:t>зам.директора</a:t>
            </a:r>
            <a:r>
              <a:rPr lang="ru-RU" sz="1900" dirty="0" smtClean="0"/>
              <a:t> по </a:t>
            </a:r>
            <a:r>
              <a:rPr lang="ru-RU" sz="1900" dirty="0" err="1" smtClean="0"/>
              <a:t>увр</a:t>
            </a:r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3114589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399032" y="301752"/>
            <a:ext cx="9954768" cy="6337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0011817"/>
              </p:ext>
            </p:extLst>
          </p:nvPr>
        </p:nvGraphicFramePr>
        <p:xfrm>
          <a:off x="353568" y="164592"/>
          <a:ext cx="11469624" cy="5879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300658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096" y="365125"/>
            <a:ext cx="10585704" cy="22923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4944" y="594360"/>
            <a:ext cx="10658856" cy="55826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rgbClr val="92D050"/>
                </a:solidFill>
              </a:rPr>
              <a:t>Образовательная организация должна предусматривать решение следующих задач в сфере эффективного управления качеством образования: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/>
              <a:t>прогнозировать, проектировать, моделировать те качества (свойства) подготовки учащихся, которые предполагает получить на выходе каждого этапа образовательного процесса, т. е. обеспечить требуемое качество образования, обозначенное во ФГОС;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/>
              <a:t>обеспечивать и поддерживать достижение учащимися требуемого уровня качества образования, вовремя пресекая нежелательные отклонения от него, т. е. в полной мере проводить предупреждающие мероприятия;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/>
              <a:t>повышать качество образования, приводя его в соответствие растущим требованиям внешних заказчиков, т. к. повышение качества образования, появление его новых свойств возможно только через развитие образования, т. е. через инновационный процесс;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</a:t>
            </a:r>
            <a:r>
              <a:rPr lang="ru-RU" dirty="0"/>
              <a:t>выявлять и оценивать реальное качество образования, его соответствие требуемому уровню, обозначенному в образовательных стандартах.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5814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92D050"/>
                </a:solidFill>
              </a:rPr>
              <a:t>Результаты деятельности образовательной организации по повышению качества образования видятся в следующем: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ru-RU" sz="2400" dirty="0"/>
              <a:t>повышение качества образования выпускников;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400" dirty="0"/>
              <a:t>повышение уровня профессиональной компетентности педагогов;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400" dirty="0"/>
              <a:t>приобретение педагогическим коллективом опыта инновационной деятельности;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400" dirty="0"/>
              <a:t>наличие системы ключевых индикаторов, характеризующих основные элементы качества образования (качество результата, качество условий и качество процесса);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400" dirty="0"/>
              <a:t>создание банка данных о качестве образования в образовательной организации.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165581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В разных образовательных организациях одна и та же проблема может быть обусловлена разными факторами и потому иметь разные </a:t>
            </a:r>
            <a:r>
              <a:rPr lang="ru-RU" sz="2800" dirty="0" smtClean="0"/>
              <a:t>последствия и </a:t>
            </a:r>
            <a:r>
              <a:rPr lang="ru-RU" sz="2800" dirty="0"/>
              <a:t>проявляться в разных симптомах.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711696" y="1842938"/>
            <a:ext cx="471830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089025" algn="l"/>
                <a:tab pos="1109663" algn="l"/>
                <a:tab pos="2000250" algn="l"/>
                <a:tab pos="2255838" algn="l"/>
                <a:tab pos="2884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089025" algn="l"/>
                <a:tab pos="1109663" algn="l"/>
                <a:tab pos="2000250" algn="l"/>
                <a:tab pos="2255838" algn="l"/>
                <a:tab pos="2884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089025" algn="l"/>
                <a:tab pos="1109663" algn="l"/>
                <a:tab pos="2000250" algn="l"/>
                <a:tab pos="2255838" algn="l"/>
                <a:tab pos="2884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089025" algn="l"/>
                <a:tab pos="1109663" algn="l"/>
                <a:tab pos="2000250" algn="l"/>
                <a:tab pos="2255838" algn="l"/>
                <a:tab pos="2884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089025" algn="l"/>
                <a:tab pos="1109663" algn="l"/>
                <a:tab pos="2000250" algn="l"/>
                <a:tab pos="2255838" algn="l"/>
                <a:tab pos="2884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089025" algn="l"/>
                <a:tab pos="1109663" algn="l"/>
                <a:tab pos="2000250" algn="l"/>
                <a:tab pos="2255838" algn="l"/>
                <a:tab pos="2884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089025" algn="l"/>
                <a:tab pos="1109663" algn="l"/>
                <a:tab pos="2000250" algn="l"/>
                <a:tab pos="2255838" algn="l"/>
                <a:tab pos="2884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089025" algn="l"/>
                <a:tab pos="1109663" algn="l"/>
                <a:tab pos="2000250" algn="l"/>
                <a:tab pos="2255838" algn="l"/>
                <a:tab pos="2884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089025" algn="l"/>
                <a:tab pos="1109663" algn="l"/>
                <a:tab pos="2000250" algn="l"/>
                <a:tab pos="2255838" algn="l"/>
                <a:tab pos="2884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  <a:tab pos="1089025" algn="l"/>
                <a:tab pos="1109663" algn="l"/>
                <a:tab pos="2000250" algn="l"/>
                <a:tab pos="2255838" algn="l"/>
                <a:tab pos="2884488" algn="l"/>
              </a:tabLst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Таблица 1.	Пример школьных проблем и их факторов.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96275"/>
              </p:ext>
            </p:extLst>
          </p:nvPr>
        </p:nvGraphicFramePr>
        <p:xfrm>
          <a:off x="835705" y="2129246"/>
          <a:ext cx="10058400" cy="41278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9200">
                  <a:extLst>
                    <a:ext uri="{9D8B030D-6E8A-4147-A177-3AD203B41FA5}">
                      <a16:colId xmlns:a16="http://schemas.microsoft.com/office/drawing/2014/main" val="1574846057"/>
                    </a:ext>
                  </a:extLst>
                </a:gridCol>
                <a:gridCol w="5029200">
                  <a:extLst>
                    <a:ext uri="{9D8B030D-6E8A-4147-A177-3AD203B41FA5}">
                      <a16:colId xmlns:a16="http://schemas.microsoft.com/office/drawing/2014/main" val="1309672606"/>
                    </a:ext>
                  </a:extLst>
                </a:gridCol>
              </a:tblGrid>
              <a:tr h="378823">
                <a:tc>
                  <a:txBody>
                    <a:bodyPr/>
                    <a:lstStyle/>
                    <a:p>
                      <a:pPr marL="1123315" marR="10782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Проблемы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12215" marR="1175385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Факторы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826483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Снижение качества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обученности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учащихся начальных классов, в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т.ч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по математике и русскому языку.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Большое количество пропусков уроков по разным причинам.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4975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Снижение качества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обученности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отдельных учащихся 5-7 классов по большинству учебных предметов.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Приход учащихся в 5 класс из других школ (проблемы адаптации детей к другим, более жестким требованиям в преподавании). Отток сильных учащихся после 7 класса.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0395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Снижение качества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обученности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учащихся 5-9 классов по русскому языку и математике.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Слабая подготовка учащихся по русскому языку и математике в начальном звене.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1731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Повышение	 качества	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обученности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учащихся </a:t>
                      </a: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ТОЛЬКО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старших классах.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Отток	слабых,	немотивированных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учащихся после окончания 9 класса.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0017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Нехватка	педагогических	кадров,	в результате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большая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загруженность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учителей-предметников.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Удаленность населенного пункта от центра, непривлекательность территории.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93069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Слабая материально-техническая база образовательной организации.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Недостаток финансирования.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28862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3782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0097404"/>
              </p:ext>
            </p:extLst>
          </p:nvPr>
        </p:nvGraphicFramePr>
        <p:xfrm>
          <a:off x="1097280" y="286603"/>
          <a:ext cx="4805979" cy="593938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601993">
                  <a:extLst>
                    <a:ext uri="{9D8B030D-6E8A-4147-A177-3AD203B41FA5}">
                      <a16:colId xmlns:a16="http://schemas.microsoft.com/office/drawing/2014/main" val="1928570795"/>
                    </a:ext>
                  </a:extLst>
                </a:gridCol>
                <a:gridCol w="1601993">
                  <a:extLst>
                    <a:ext uri="{9D8B030D-6E8A-4147-A177-3AD203B41FA5}">
                      <a16:colId xmlns:a16="http://schemas.microsoft.com/office/drawing/2014/main" val="4064659075"/>
                    </a:ext>
                  </a:extLst>
                </a:gridCol>
                <a:gridCol w="1601993">
                  <a:extLst>
                    <a:ext uri="{9D8B030D-6E8A-4147-A177-3AD203B41FA5}">
                      <a16:colId xmlns:a16="http://schemas.microsoft.com/office/drawing/2014/main" val="1819643712"/>
                    </a:ext>
                  </a:extLst>
                </a:gridCol>
              </a:tblGrid>
              <a:tr h="380040">
                <a:tc>
                  <a:txBody>
                    <a:bodyPr/>
                    <a:lstStyle/>
                    <a:p>
                      <a:pPr marL="69850" marR="513080" algn="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Направления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7053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Что</a:t>
                      </a:r>
                      <a:r>
                        <a:rPr lang="ru-RU" sz="900" spc="-5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сделать на</a:t>
                      </a:r>
                      <a:endParaRPr lang="ru-RU" sz="800">
                        <a:effectLst/>
                      </a:endParaRPr>
                    </a:p>
                    <a:p>
                      <a:pPr marL="525145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мероприятии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2890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Возможные</a:t>
                      </a:r>
                      <a:r>
                        <a:rPr lang="ru-RU" sz="900" spc="-25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решения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78444091"/>
                  </a:ext>
                </a:extLst>
              </a:tr>
              <a:tr h="1592903">
                <a:tc>
                  <a:txBody>
                    <a:bodyPr/>
                    <a:lstStyle/>
                    <a:p>
                      <a:pPr marL="67945" marR="210820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Особенности внешних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оценочных процедур на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организационном и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технологическом</a:t>
                      </a:r>
                      <a:r>
                        <a:rPr lang="ru-RU" sz="900" spc="-70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уровнях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 marR="102235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Обсудите, какова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технология проведения с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целью соблюдения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регламента и порядка,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единый подход к трактовке</a:t>
                      </a:r>
                      <a:r>
                        <a:rPr lang="ru-RU" sz="900" spc="-28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критериев оценивания, что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нового</a:t>
                      </a:r>
                      <a:r>
                        <a:rPr lang="ru-RU" sz="900" spc="-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добавили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в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spc="-5" dirty="0">
                          <a:effectLst/>
                        </a:rPr>
                        <a:t>контрольно-измерительные</a:t>
                      </a:r>
                      <a:endParaRPr lang="ru-RU" sz="800" dirty="0">
                        <a:effectLst/>
                      </a:endParaRPr>
                    </a:p>
                    <a:p>
                      <a:pPr marL="67945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материалы</a:t>
                      </a:r>
                      <a:r>
                        <a:rPr lang="ru-RU" sz="900" spc="-2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(КИМ)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 marR="115570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Изменение оценочных</a:t>
                      </a:r>
                      <a:r>
                        <a:rPr lang="ru-RU" sz="900" spc="5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процедур</a:t>
                      </a:r>
                      <a:r>
                        <a:rPr lang="ru-RU" sz="900" spc="-15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в</a:t>
                      </a:r>
                      <a:r>
                        <a:rPr lang="ru-RU" sz="900" spc="-25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рамках</a:t>
                      </a:r>
                      <a:r>
                        <a:rPr lang="ru-RU" sz="900" spc="-15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ВСОКО</a:t>
                      </a:r>
                      <a:r>
                        <a:rPr lang="ru-RU" sz="900" spc="-285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Определение новых</a:t>
                      </a:r>
                      <a:r>
                        <a:rPr lang="ru-RU" sz="900" spc="5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подходов к формированию</a:t>
                      </a:r>
                      <a:r>
                        <a:rPr lang="ru-RU" sz="900" spc="-285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фонда оценочных средств</a:t>
                      </a:r>
                      <a:r>
                        <a:rPr lang="ru-RU" sz="900" spc="5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ОО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14847192"/>
                  </a:ext>
                </a:extLst>
              </a:tr>
              <a:tr h="1586343">
                <a:tc>
                  <a:txBody>
                    <a:bodyPr/>
                    <a:lstStyle/>
                    <a:p>
                      <a:pPr marL="69850" marR="493395" algn="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Результаты</a:t>
                      </a:r>
                      <a:r>
                        <a:rPr lang="ru-RU" sz="900" spc="-5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учащихся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 marR="67310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Анализ достижения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высоких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результатов</a:t>
                      </a:r>
                      <a:r>
                        <a:rPr lang="ru-RU" sz="900" spc="-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и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определение</a:t>
                      </a:r>
                      <a:r>
                        <a:rPr lang="ru-RU" sz="900" spc="-3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причин</a:t>
                      </a:r>
                      <a:r>
                        <a:rPr lang="ru-RU" sz="900" spc="-2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низких</a:t>
                      </a:r>
                      <a:r>
                        <a:rPr lang="ru-RU" sz="900" spc="-28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результатов;</a:t>
                      </a:r>
                      <a:r>
                        <a:rPr lang="ru-RU" sz="900" spc="-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соотнести</a:t>
                      </a:r>
                      <a:endParaRPr lang="ru-RU" sz="800" dirty="0">
                        <a:effectLst/>
                      </a:endParaRPr>
                    </a:p>
                    <a:p>
                      <a:pPr marL="67945" marR="868680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результаты с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кодификатором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 marR="165735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Внесение изменений в</a:t>
                      </a:r>
                      <a:r>
                        <a:rPr lang="ru-RU" sz="900" spc="5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систему внутришкольного</a:t>
                      </a:r>
                      <a:r>
                        <a:rPr lang="ru-RU" sz="900" spc="-290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мониторинга в рамках</a:t>
                      </a:r>
                      <a:r>
                        <a:rPr lang="ru-RU" sz="900" spc="5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ВСОКО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426833445"/>
                  </a:ext>
                </a:extLst>
              </a:tr>
              <a:tr h="2380098">
                <a:tc>
                  <a:txBody>
                    <a:bodyPr/>
                    <a:lstStyle/>
                    <a:p>
                      <a:pPr marL="67945" marR="459740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Блоки основной</a:t>
                      </a:r>
                      <a:r>
                        <a:rPr lang="ru-RU" sz="900" spc="5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общеобразовательной</a:t>
                      </a:r>
                      <a:r>
                        <a:rPr lang="ru-RU" sz="900" spc="-290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программы, которые</a:t>
                      </a:r>
                      <a:r>
                        <a:rPr lang="ru-RU" sz="900" spc="5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обучающие освоили</a:t>
                      </a:r>
                      <a:r>
                        <a:rPr lang="ru-RU" sz="900" spc="5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недостаточно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 marR="173355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Обсудите, в каких блоках</a:t>
                      </a:r>
                      <a:r>
                        <a:rPr lang="ru-RU" sz="900" spc="5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ООП выявлены пробелы в</a:t>
                      </a:r>
                      <a:r>
                        <a:rPr lang="ru-RU" sz="900" spc="-290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знаниях и/или навыках у</a:t>
                      </a:r>
                      <a:r>
                        <a:rPr lang="ru-RU" sz="900" spc="5">
                          <a:effectLst/>
                        </a:rPr>
                        <a:t> </a:t>
                      </a:r>
                      <a:r>
                        <a:rPr lang="ru-RU" sz="900">
                          <a:effectLst/>
                        </a:rPr>
                        <a:t>большинства учащихся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 marR="72390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Совершенствование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рабочих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программ</a:t>
                      </a:r>
                      <a:r>
                        <a:rPr lang="ru-RU" sz="900" spc="-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и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оценочных материалов для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проведения текущего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контроля и учёта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успеваемости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обучающихся,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промежуточной аттестации,</a:t>
                      </a:r>
                      <a:r>
                        <a:rPr lang="ru-RU" sz="900" spc="-28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а также оптимизации</a:t>
                      </a:r>
                      <a:r>
                        <a:rPr lang="ru-RU" sz="900" spc="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методов и приёмов урочной</a:t>
                      </a:r>
                      <a:r>
                        <a:rPr lang="ru-RU" sz="900" spc="-285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и внеурочной деятельности,</a:t>
                      </a:r>
                      <a:r>
                        <a:rPr lang="ru-RU" sz="900" spc="-290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приобретение</a:t>
                      </a:r>
                      <a:endParaRPr lang="ru-RU" sz="800" dirty="0">
                        <a:effectLst/>
                      </a:endParaRPr>
                    </a:p>
                    <a:p>
                      <a:pPr marL="67945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необходимого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212852977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931436"/>
              </p:ext>
            </p:extLst>
          </p:nvPr>
        </p:nvGraphicFramePr>
        <p:xfrm>
          <a:off x="6078072" y="286603"/>
          <a:ext cx="5077608" cy="593938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692536">
                  <a:extLst>
                    <a:ext uri="{9D8B030D-6E8A-4147-A177-3AD203B41FA5}">
                      <a16:colId xmlns:a16="http://schemas.microsoft.com/office/drawing/2014/main" val="866003334"/>
                    </a:ext>
                  </a:extLst>
                </a:gridCol>
                <a:gridCol w="1692536">
                  <a:extLst>
                    <a:ext uri="{9D8B030D-6E8A-4147-A177-3AD203B41FA5}">
                      <a16:colId xmlns:a16="http://schemas.microsoft.com/office/drawing/2014/main" val="4148021601"/>
                    </a:ext>
                  </a:extLst>
                </a:gridCol>
                <a:gridCol w="1692536">
                  <a:extLst>
                    <a:ext uri="{9D8B030D-6E8A-4147-A177-3AD203B41FA5}">
                      <a16:colId xmlns:a16="http://schemas.microsoft.com/office/drawing/2014/main" val="534435412"/>
                    </a:ext>
                  </a:extLst>
                </a:gridCol>
              </a:tblGrid>
              <a:tr h="344984">
                <a:tc>
                  <a:txBody>
                    <a:bodyPr/>
                    <a:lstStyle/>
                    <a:p>
                      <a:pPr marL="519430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Направления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7053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Что</a:t>
                      </a:r>
                      <a:r>
                        <a:rPr lang="ru-RU" sz="800" spc="-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сделать на</a:t>
                      </a:r>
                      <a:endParaRPr lang="ru-RU" sz="700">
                        <a:effectLst/>
                      </a:endParaRPr>
                    </a:p>
                    <a:p>
                      <a:pPr marL="525145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мероприятии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2890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Возможные</a:t>
                      </a:r>
                      <a:r>
                        <a:rPr lang="ru-RU" sz="800" spc="-2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решения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88429326"/>
                  </a:ext>
                </a:extLst>
              </a:tr>
              <a:tr h="1098485">
                <a:tc>
                  <a:txBody>
                    <a:bodyPr/>
                    <a:lstStyle/>
                    <a:p>
                      <a:pPr marL="69850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 marR="69215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оборудования,</a:t>
                      </a:r>
                      <a:r>
                        <a:rPr lang="ru-RU" sz="800" spc="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учебно-</a:t>
                      </a:r>
                      <a:r>
                        <a:rPr lang="ru-RU" sz="800" spc="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методических</a:t>
                      </a:r>
                      <a:r>
                        <a:rPr lang="ru-RU" sz="800" spc="-20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комплектов</a:t>
                      </a:r>
                      <a:r>
                        <a:rPr lang="ru-RU" sz="800" spc="-30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и</a:t>
                      </a:r>
                      <a:r>
                        <a:rPr lang="ru-RU" sz="800" spc="-28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т.п. Внедрение</a:t>
                      </a:r>
                      <a:r>
                        <a:rPr lang="ru-RU" sz="800" spc="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эффективных</a:t>
                      </a:r>
                      <a:r>
                        <a:rPr lang="ru-RU" sz="800" spc="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педагогических практик</a:t>
                      </a:r>
                      <a:r>
                        <a:rPr lang="ru-RU" sz="800" spc="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работы</a:t>
                      </a:r>
                      <a:r>
                        <a:rPr lang="ru-RU" sz="800" spc="-10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в</a:t>
                      </a:r>
                      <a:r>
                        <a:rPr lang="ru-RU" sz="800" spc="-1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образовательную</a:t>
                      </a:r>
                      <a:endParaRPr lang="ru-RU" sz="700">
                        <a:effectLst/>
                      </a:endParaRPr>
                    </a:p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систему</a:t>
                      </a:r>
                      <a:r>
                        <a:rPr lang="ru-RU" sz="800" spc="-30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ОО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40932462"/>
                  </a:ext>
                </a:extLst>
              </a:tr>
              <a:tr h="831563">
                <a:tc>
                  <a:txBody>
                    <a:bodyPr/>
                    <a:lstStyle/>
                    <a:p>
                      <a:pPr marL="67945" marR="217805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Условия</a:t>
                      </a:r>
                      <a:r>
                        <a:rPr lang="ru-RU" sz="800" spc="-70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образовательной</a:t>
                      </a:r>
                      <a:r>
                        <a:rPr lang="ru-RU" sz="800" spc="-28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деятельности в</a:t>
                      </a:r>
                      <a:r>
                        <a:rPr lang="ru-RU" sz="800" spc="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общеобразовательной</a:t>
                      </a:r>
                      <a:endParaRPr lang="ru-RU" sz="700">
                        <a:effectLst/>
                      </a:endParaRPr>
                    </a:p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организации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 marR="87630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Определите, повлияли ли и</a:t>
                      </a:r>
                      <a:r>
                        <a:rPr lang="ru-RU" sz="800" spc="-28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как на результаты обучения</a:t>
                      </a:r>
                      <a:r>
                        <a:rPr lang="ru-RU" sz="800" spc="-290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организационные</a:t>
                      </a:r>
                      <a:r>
                        <a:rPr lang="ru-RU" sz="800" spc="-2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условия</a:t>
                      </a:r>
                      <a:r>
                        <a:rPr lang="ru-RU" sz="800" spc="-20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в</a:t>
                      </a:r>
                      <a:endParaRPr lang="ru-RU" sz="700">
                        <a:effectLst/>
                      </a:endParaRPr>
                    </a:p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школе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28381864"/>
                  </a:ext>
                </a:extLst>
              </a:tr>
              <a:tr h="1898559">
                <a:tc>
                  <a:txBody>
                    <a:bodyPr/>
                    <a:lstStyle/>
                    <a:p>
                      <a:pPr marL="67945" marR="153035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Основные направления</a:t>
                      </a:r>
                      <a:r>
                        <a:rPr lang="ru-RU" sz="800" spc="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подготовки</a:t>
                      </a:r>
                      <a:r>
                        <a:rPr lang="ru-RU" sz="800" spc="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учащихся</a:t>
                      </a:r>
                      <a:r>
                        <a:rPr lang="ru-RU" sz="800" spc="-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по</a:t>
                      </a:r>
                      <a:r>
                        <a:rPr lang="ru-RU" sz="800" spc="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достижению</a:t>
                      </a:r>
                      <a:r>
                        <a:rPr lang="ru-RU" sz="800" spc="-70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необходимых</a:t>
                      </a:r>
                      <a:r>
                        <a:rPr lang="ru-RU" sz="800" spc="-28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образовательных</a:t>
                      </a:r>
                      <a:r>
                        <a:rPr lang="ru-RU" sz="800" spc="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результатов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 marR="78740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Определите для учителей,</a:t>
                      </a:r>
                      <a:r>
                        <a:rPr lang="ru-RU" sz="800" spc="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на какие направления</a:t>
                      </a:r>
                      <a:r>
                        <a:rPr lang="ru-RU" sz="800" spc="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подготовки учащихся стоит</a:t>
                      </a:r>
                      <a:r>
                        <a:rPr lang="ru-RU" sz="800" spc="-290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сделать</a:t>
                      </a:r>
                      <a:r>
                        <a:rPr lang="ru-RU" sz="800" spc="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упор.</a:t>
                      </a:r>
                      <a:r>
                        <a:rPr lang="ru-RU" sz="800" spc="-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Обсудите,</a:t>
                      </a:r>
                      <a:r>
                        <a:rPr lang="ru-RU" sz="800" spc="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какие методики подготовки</a:t>
                      </a:r>
                      <a:r>
                        <a:rPr lang="ru-RU" sz="800" spc="-28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используют другие</a:t>
                      </a:r>
                      <a:r>
                        <a:rPr lang="ru-RU" sz="800" spc="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педагоги и</a:t>
                      </a:r>
                      <a:r>
                        <a:rPr lang="ru-RU" sz="800" spc="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общеобразовательные</a:t>
                      </a:r>
                      <a:r>
                        <a:rPr lang="ru-RU" sz="800" spc="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организации,</a:t>
                      </a:r>
                      <a:r>
                        <a:rPr lang="ru-RU" sz="800" spc="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у</a:t>
                      </a:r>
                      <a:r>
                        <a:rPr lang="ru-RU" sz="800" spc="-40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которых</a:t>
                      </a:r>
                      <a:endParaRPr lang="ru-RU" sz="700">
                        <a:effectLst/>
                      </a:endParaRPr>
                    </a:p>
                    <a:p>
                      <a:pPr marL="67945" marR="127000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результаты внешних</a:t>
                      </a:r>
                      <a:r>
                        <a:rPr lang="ru-RU" sz="800" spc="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оценочных</a:t>
                      </a:r>
                      <a:r>
                        <a:rPr lang="ru-RU" sz="800" spc="-20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процедур</a:t>
                      </a:r>
                      <a:r>
                        <a:rPr lang="ru-RU" sz="800" spc="-1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выше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405975681"/>
                  </a:ext>
                </a:extLst>
              </a:tr>
              <a:tr h="1765792">
                <a:tc>
                  <a:txBody>
                    <a:bodyPr/>
                    <a:lstStyle/>
                    <a:p>
                      <a:pPr marL="67945" marR="476885"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План мероприятий по</a:t>
                      </a:r>
                      <a:r>
                        <a:rPr lang="ru-RU" sz="800" spc="-28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повышению качества</a:t>
                      </a:r>
                      <a:r>
                        <a:rPr lang="ru-RU" sz="800" spc="-28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подготовки</a:t>
                      </a:r>
                      <a:r>
                        <a:rPr lang="ru-RU" sz="800" spc="-15">
                          <a:effectLst/>
                        </a:rPr>
                        <a:t> </a:t>
                      </a:r>
                      <a:r>
                        <a:rPr lang="ru-RU" sz="800">
                          <a:effectLst/>
                        </a:rPr>
                        <a:t>учащихся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 marR="85090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Определите мероприятия,</a:t>
                      </a:r>
                      <a:r>
                        <a:rPr lang="ru-RU" sz="800" spc="5" dirty="0">
                          <a:effectLst/>
                        </a:rPr>
                        <a:t> </a:t>
                      </a:r>
                      <a:r>
                        <a:rPr lang="ru-RU" sz="800" dirty="0">
                          <a:effectLst/>
                        </a:rPr>
                        <a:t>которые будут проводить</a:t>
                      </a:r>
                      <a:r>
                        <a:rPr lang="ru-RU" sz="800" spc="5" dirty="0">
                          <a:effectLst/>
                        </a:rPr>
                        <a:t> </a:t>
                      </a:r>
                      <a:r>
                        <a:rPr lang="ru-RU" sz="800" dirty="0">
                          <a:effectLst/>
                        </a:rPr>
                        <a:t>администрация и учителя,</a:t>
                      </a:r>
                      <a:r>
                        <a:rPr lang="ru-RU" sz="800" spc="5" dirty="0">
                          <a:effectLst/>
                        </a:rPr>
                        <a:t> </a:t>
                      </a:r>
                      <a:r>
                        <a:rPr lang="ru-RU" sz="800" dirty="0">
                          <a:effectLst/>
                        </a:rPr>
                        <a:t>чтобы улучшить качество</a:t>
                      </a:r>
                      <a:r>
                        <a:rPr lang="ru-RU" sz="800" spc="5" dirty="0">
                          <a:effectLst/>
                        </a:rPr>
                        <a:t> </a:t>
                      </a:r>
                      <a:r>
                        <a:rPr lang="ru-RU" sz="800" dirty="0">
                          <a:effectLst/>
                        </a:rPr>
                        <a:t>обучения (например,</a:t>
                      </a:r>
                      <a:r>
                        <a:rPr lang="ru-RU" sz="800" spc="5" dirty="0">
                          <a:effectLst/>
                        </a:rPr>
                        <a:t> </a:t>
                      </a:r>
                      <a:r>
                        <a:rPr lang="ru-RU" sz="800" dirty="0">
                          <a:effectLst/>
                        </a:rPr>
                        <a:t>повышение квалификации</a:t>
                      </a:r>
                      <a:r>
                        <a:rPr lang="ru-RU" sz="800" spc="5" dirty="0">
                          <a:effectLst/>
                        </a:rPr>
                        <a:t> </a:t>
                      </a:r>
                      <a:r>
                        <a:rPr lang="ru-RU" sz="800" dirty="0">
                          <a:effectLst/>
                        </a:rPr>
                        <a:t>педагогов - администрация,</a:t>
                      </a:r>
                      <a:r>
                        <a:rPr lang="ru-RU" sz="800" spc="-285" dirty="0">
                          <a:effectLst/>
                        </a:rPr>
                        <a:t> </a:t>
                      </a:r>
                      <a:r>
                        <a:rPr lang="ru-RU" sz="800" dirty="0">
                          <a:effectLst/>
                        </a:rPr>
                        <a:t>изменение форм и методов</a:t>
                      </a:r>
                      <a:r>
                        <a:rPr lang="ru-RU" sz="800" spc="5" dirty="0">
                          <a:effectLst/>
                        </a:rPr>
                        <a:t> </a:t>
                      </a:r>
                      <a:r>
                        <a:rPr lang="ru-RU" sz="800" dirty="0">
                          <a:effectLst/>
                        </a:rPr>
                        <a:t>работы</a:t>
                      </a:r>
                      <a:r>
                        <a:rPr lang="ru-RU" sz="800" spc="-5" dirty="0">
                          <a:effectLst/>
                        </a:rPr>
                        <a:t> </a:t>
                      </a:r>
                      <a:r>
                        <a:rPr lang="ru-RU" sz="800" dirty="0">
                          <a:effectLst/>
                        </a:rPr>
                        <a:t>с</a:t>
                      </a:r>
                      <a:r>
                        <a:rPr lang="ru-RU" sz="800" spc="15" dirty="0">
                          <a:effectLst/>
                        </a:rPr>
                        <a:t> </a:t>
                      </a:r>
                      <a:r>
                        <a:rPr lang="ru-RU" sz="800" dirty="0">
                          <a:effectLst/>
                        </a:rPr>
                        <a:t>учащихся -</a:t>
                      </a:r>
                      <a:endParaRPr lang="ru-RU" sz="700" dirty="0">
                        <a:effectLst/>
                      </a:endParaRPr>
                    </a:p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учителя).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 marR="118745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Составьте</a:t>
                      </a:r>
                      <a:r>
                        <a:rPr lang="ru-RU" sz="800" spc="-45" dirty="0">
                          <a:effectLst/>
                        </a:rPr>
                        <a:t> </a:t>
                      </a:r>
                      <a:r>
                        <a:rPr lang="ru-RU" sz="800" dirty="0">
                          <a:effectLst/>
                        </a:rPr>
                        <a:t>примерный</a:t>
                      </a:r>
                      <a:r>
                        <a:rPr lang="ru-RU" sz="800" spc="-40" dirty="0">
                          <a:effectLst/>
                        </a:rPr>
                        <a:t> </a:t>
                      </a:r>
                      <a:r>
                        <a:rPr lang="ru-RU" sz="800" dirty="0">
                          <a:effectLst/>
                        </a:rPr>
                        <a:t>план</a:t>
                      </a:r>
                      <a:r>
                        <a:rPr lang="ru-RU" sz="800" spc="-285" dirty="0">
                          <a:effectLst/>
                        </a:rPr>
                        <a:t> </a:t>
                      </a:r>
                      <a:r>
                        <a:rPr lang="ru-RU" sz="800" dirty="0">
                          <a:effectLst/>
                        </a:rPr>
                        <a:t>мероприятий и установите</a:t>
                      </a:r>
                      <a:r>
                        <a:rPr lang="ru-RU" sz="800" spc="5" dirty="0">
                          <a:effectLst/>
                        </a:rPr>
                        <a:t> </a:t>
                      </a:r>
                      <a:r>
                        <a:rPr lang="ru-RU" sz="800" dirty="0">
                          <a:effectLst/>
                        </a:rPr>
                        <a:t>сроки выполнения,</a:t>
                      </a:r>
                      <a:r>
                        <a:rPr lang="ru-RU" sz="800" spc="5" dirty="0">
                          <a:effectLst/>
                        </a:rPr>
                        <a:t> </a:t>
                      </a:r>
                      <a:r>
                        <a:rPr lang="ru-RU" sz="800" dirty="0">
                          <a:effectLst/>
                        </a:rPr>
                        <a:t>ответственных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55717750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297680" y="-52251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64896" tIns="660192" rIns="91440" bIns="60940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Таблица 3. Вопросы для рассмотрения на внутришкольном методическом мероприятии по результатам проведения внешних оценочных процедур.</a:t>
            </a:r>
            <a:endParaRPr kumimoji="0" lang="ru-RU" alt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750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784551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92D050"/>
                </a:solidFill>
              </a:rPr>
              <a:t>Заключение</a:t>
            </a:r>
            <a:endParaRPr lang="ru-RU" sz="4000" dirty="0">
              <a:solidFill>
                <a:srgbClr val="92D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071155"/>
            <a:ext cx="10058400" cy="4797940"/>
          </a:xfrm>
        </p:spPr>
        <p:txBody>
          <a:bodyPr>
            <a:normAutofit/>
          </a:bodyPr>
          <a:lstStyle/>
          <a:p>
            <a:r>
              <a:rPr lang="ru-RU" dirty="0"/>
              <a:t>Подводя итог, необходимо подчеркнуть, что использование результатов оценочных процедур позволяет администрации школы: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dirty="0"/>
              <a:t>выявить наименее подготовленных учащихся в целях предоставления им необходимой помощи;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dirty="0"/>
              <a:t>разработать и внедрить программы повышения эффективности преподавания и обучения, внести изменения в основную образовательную программу;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dirty="0"/>
              <a:t>определить слабые места деятельности педагогического коллектива и разработать соответствующие рекомендации для каждого педагога;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dirty="0"/>
              <a:t>оказать соответствующую ресурсную, организационную и методическую поддержку неэффективно работающим учителям;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dirty="0"/>
              <a:t>иметь независимую оценку деятельности отдельного педагога, группы педагогов для организации работы с педагогическими кадрами.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8588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479" y="3370744"/>
            <a:ext cx="10058400" cy="1450757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dirty="0" smtClean="0"/>
              <a:t>Качество образования</a:t>
            </a:r>
            <a:r>
              <a:rPr lang="ru-RU" sz="2700" dirty="0" smtClean="0"/>
              <a:t>-</a:t>
            </a:r>
            <a:r>
              <a:rPr lang="ru-RU" sz="2700" dirty="0"/>
              <a:t>это сложное и многоаспектное явление. Согласно части 29 статьи 2 Федерального закона от 29.12.2012 № 273-Ф3 «Об образовании в Российской Федерации» </a:t>
            </a:r>
            <a:r>
              <a:rPr lang="ru-RU" sz="2700" b="1" i="1" dirty="0"/>
              <a:t>качество образования </a:t>
            </a:r>
            <a:r>
              <a:rPr lang="ru-RU" sz="2700" b="1" dirty="0"/>
              <a:t>– </a:t>
            </a:r>
            <a:r>
              <a:rPr lang="ru-RU" sz="2700" dirty="0"/>
              <a:t>комплексная характеристика образовательной деятельности и подготовки обучающегося, выражающая степень их соответствия федеральным государственным образовательным стандартам,.. и (или) потребностям физического или юридического лица, в интересах которого осуществляется образовательная деятельность, в том числе степень достижения планируемых результатов образовательной программы.</a:t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11791841" y="3370744"/>
            <a:ext cx="108422" cy="72537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3718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3816" y="795528"/>
            <a:ext cx="9854184" cy="4462272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/>
              <a:t>В настоящее время в Российской Федерации сложилась система оценки качества образования на федеральном уровне, включающая целый комплекс процедур оценки качества образования и государственной итоговой аттестации. </a:t>
            </a:r>
            <a:endParaRPr lang="ru-RU" dirty="0" smtClean="0"/>
          </a:p>
          <a:p>
            <a:pPr algn="l"/>
            <a:r>
              <a:rPr lang="ru-RU" dirty="0" smtClean="0"/>
              <a:t>На </a:t>
            </a:r>
            <a:r>
              <a:rPr lang="ru-RU" dirty="0"/>
              <a:t>регулярной основе в течение последних лет проводятся: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dirty="0" smtClean="0"/>
              <a:t>региональные </a:t>
            </a:r>
            <a:r>
              <a:rPr lang="ru-RU" dirty="0"/>
              <a:t>исследования качества образования </a:t>
            </a:r>
            <a:r>
              <a:rPr lang="ru-RU" dirty="0" smtClean="0"/>
              <a:t>(РИКО</a:t>
            </a:r>
            <a:r>
              <a:rPr lang="ru-RU" dirty="0"/>
              <a:t>);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dirty="0"/>
              <a:t>всероссийские проверочные работы (ВПР);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dirty="0"/>
              <a:t>единый государственный экзамен (ЕГЭ), основной государственный экзамен (ОГЭ).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6670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92D050"/>
                </a:solidFill>
              </a:rPr>
              <a:t>Для чего необходимо измерение достижений учащихся?</a:t>
            </a:r>
            <a:endParaRPr lang="ru-RU" sz="3600" dirty="0">
              <a:solidFill>
                <a:srgbClr val="92D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ru-RU" dirty="0" smtClean="0"/>
              <a:t>- </a:t>
            </a:r>
            <a:r>
              <a:rPr lang="ru-RU" sz="2400" dirty="0" smtClean="0"/>
              <a:t>разработать </a:t>
            </a:r>
            <a:r>
              <a:rPr lang="ru-RU" sz="2400" dirty="0"/>
              <a:t>и внедрить программы повышения эффективности преподавания и обучения;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ru-RU" sz="2400" dirty="0"/>
              <a:t>- выявить наименее подготовленных учащихся в целях предоставления им необходимой помощи;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ru-RU" sz="2400" dirty="0"/>
              <a:t>- оказать соответствующую ресурсную, организационную и методическую поддержку неэффективно работающим учителям;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ru-RU" sz="2400" dirty="0"/>
              <a:t>- </a:t>
            </a:r>
            <a:r>
              <a:rPr lang="ru-RU" sz="2400" dirty="0" smtClean="0"/>
              <a:t>проинформировать </a:t>
            </a:r>
            <a:r>
              <a:rPr lang="ru-RU" sz="2400" dirty="0"/>
              <a:t>родителей;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8965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566928"/>
            <a:ext cx="10058400" cy="11704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Показатели качества можно свести 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к </a:t>
            </a: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трем основным группам: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64483392"/>
              </p:ext>
            </p:extLst>
          </p:nvPr>
        </p:nvGraphicFramePr>
        <p:xfrm>
          <a:off x="329184" y="1490472"/>
          <a:ext cx="11430000" cy="4498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37030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Какие проблемы образовательная организация может разрешить собственными силами?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100" b="1" dirty="0">
                <a:solidFill>
                  <a:srgbClr val="92D050"/>
                </a:solidFill>
              </a:rPr>
              <a:t>Проблемы развития личности учащегося: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влияние неблагополучной социальной среды (школа может нивелировать их влияние на процесс развития ребенка может, создав для этого благоприятную среду в своей образовательной системе;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недостаток мотивации к обучению, слабая поддержка активности учащихся в образовательном процессе;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неравенство доступа к качественному общему образованию;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недостаточность профильных школ;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отсутствие профессиональной ориентации и самоопределения учащихся;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избыточное домашнее задание;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/>
              <a:t>отсутствие </a:t>
            </a:r>
            <a:r>
              <a:rPr lang="ru-RU" dirty="0"/>
              <a:t>каких-либо форм самоуправления в образовательной организации, слабая активность включения учащихся в общественную жизнь школы.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6933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83413"/>
            <a:ext cx="10515600" cy="23837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49553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000" b="1" dirty="0">
                <a:solidFill>
                  <a:srgbClr val="92D050"/>
                </a:solidFill>
              </a:rPr>
              <a:t>Проблемы</a:t>
            </a:r>
            <a:r>
              <a:rPr lang="ru-RU" sz="3100" b="1" dirty="0">
                <a:solidFill>
                  <a:srgbClr val="92D050"/>
                </a:solidFill>
              </a:rPr>
              <a:t> профессионализма учителя: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ru-RU" dirty="0"/>
              <a:t>ухудшение возрастной структуры российского учительства, рост числа учителей пенсионного возраста;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ru-RU" dirty="0"/>
              <a:t>гендерный дисбаланс: слишком высокая доля женщин среди школьных учителей;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ru-RU" dirty="0"/>
              <a:t>большую часть учебного времени доминирует презентационная деятельность учителя, недостаточно используются активные методы обучения, проектные формы работы;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ru-RU" dirty="0"/>
              <a:t>преподавание направлено на предметные знания, недостаточно внимания уделяется достижению </a:t>
            </a:r>
            <a:r>
              <a:rPr lang="ru-RU" dirty="0" err="1"/>
              <a:t>метапредметных</a:t>
            </a:r>
            <a:r>
              <a:rPr lang="ru-RU" dirty="0"/>
              <a:t> результатов и формированию функциональной грамотности;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ru-RU" dirty="0"/>
              <a:t>усложнение содержания деятельности на фоне завышенных требований к самостоятельности обучающихся, отсутствие навыков самообразования;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ru-RU" dirty="0"/>
              <a:t>ориентация педагога и образовательной организации на среднестатистического ученика вместо индивидуализации обучения.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28614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324526"/>
            <a:ext cx="10058400" cy="402336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92D050"/>
                </a:solidFill>
              </a:rPr>
              <a:t>Проблемы здоровья учащихся и учителей: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ru-RU" dirty="0"/>
              <a:t>отсутствие пропаганды здорового образа жизни;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ru-RU" dirty="0"/>
              <a:t>возросшее число заболеваний органов пищеварения, опорно- двигательного аппарата, эндокринной системы, а также нервно- психических расстройств; в группу риска по развитию хронических патологий и функциональных нарушений попали более 55% детей, практически здоровыми признаётся не более четверти </a:t>
            </a:r>
            <a:r>
              <a:rPr lang="ru-RU" dirty="0" smtClean="0"/>
              <a:t>школьников;</a:t>
            </a:r>
            <a:endParaRPr lang="ru-RU" dirty="0"/>
          </a:p>
          <a:p>
            <a:pPr lvl="0">
              <a:buFont typeface="Wingdings" panose="05000000000000000000" pitchFamily="2" charset="2"/>
              <a:buChar char="q"/>
            </a:pPr>
            <a:r>
              <a:rPr lang="ru-RU" dirty="0"/>
              <a:t>отсутствие у учителей материальной возможности и времени для продуктивного лечения, для поддержания здоровья.</a:t>
            </a:r>
          </a:p>
          <a:p>
            <a:pPr>
              <a:buFont typeface="Wingdings" panose="05000000000000000000" pitchFamily="2" charset="2"/>
              <a:buChar char="q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130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011981"/>
            <a:ext cx="10058400" cy="402336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92D050"/>
                </a:solidFill>
              </a:rPr>
              <a:t>Проблемы сотрудничества семьи и образовательной организации: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ru-RU" dirty="0"/>
              <a:t>критика школы со стороны родителей в связи с неудовлетворённостью общества качеством образования; нежелание родителей сотрудничать с образовательной организацией в силу разных обстоятельств: занятости, отсутствия навыков взаимодействия, недооценки сотрудничества;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ru-RU" dirty="0"/>
              <a:t>устаревшие формы организации общения педагогов и родителей, однотипность классных родительских собраний;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ru-RU" dirty="0"/>
              <a:t>незнание педагогами проблем конкретной семьи, её психологического состояния, особенностей отношения родителей и детей;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ru-RU" dirty="0"/>
              <a:t>закрытость образовательной организации как системы.</a:t>
            </a:r>
          </a:p>
          <a:p>
            <a:pPr>
              <a:buFont typeface="Wingdings" panose="05000000000000000000" pitchFamily="2" charset="2"/>
              <a:buChar char="q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8757735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193</TotalTime>
  <Words>1307</Words>
  <Application>Microsoft Office PowerPoint</Application>
  <PresentationFormat>Широкоэкранный</PresentationFormat>
  <Paragraphs>127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Wingdings</vt:lpstr>
      <vt:lpstr>Ретро</vt:lpstr>
      <vt:lpstr>Эффективное управление результатами внешних независимых экспертиз по достижению качества образования</vt:lpstr>
      <vt:lpstr>             Качество образования-это сложное и многоаспектное явление. Согласно части 29 статьи 2 Федерального закона от 29.12.2012 № 273-Ф3 «Об образовании в Российской Федерации» качество образования – комплексная характеристика образовательной деятельности и подготовки обучающегося, выражающая степень их соответствия федеральным государственным образовательным стандартам,.. и (или) потребностям физического или юридического лица, в интересах которого осуществляется образовательная деятельность, в том числе степень достижения планируемых результатов образовательной программы. </vt:lpstr>
      <vt:lpstr> </vt:lpstr>
      <vt:lpstr>Для чего необходимо измерение достижений учащихся?</vt:lpstr>
      <vt:lpstr>Показатели качества можно свести  к трем основным группам:  </vt:lpstr>
      <vt:lpstr>Какие проблемы образовательная организация может разрешить собственными силами?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 деятельности образовательной организации по повышению качества образования видятся в следующем:</vt:lpstr>
      <vt:lpstr>В разных образовательных организациях одна и та же проблема может быть обусловлена разными факторами и потому иметь разные последствия и проявляться в разных симптомах. </vt:lpstr>
      <vt:lpstr>Презентация PowerPoint</vt:lpstr>
      <vt:lpstr>Заключение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Эффективное управление результатами внешних независимых экспертиз по достижению качества образования</dc:title>
  <dc:creator>Вандышевская СОШ</dc:creator>
  <cp:lastModifiedBy>Пользователь Windows</cp:lastModifiedBy>
  <cp:revision>16</cp:revision>
  <dcterms:created xsi:type="dcterms:W3CDTF">2023-05-03T09:57:24Z</dcterms:created>
  <dcterms:modified xsi:type="dcterms:W3CDTF">2023-05-04T02:08:19Z</dcterms:modified>
</cp:coreProperties>
</file>