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32" r:id="rId6"/>
    <p:sldMasterId id="2147483744" r:id="rId7"/>
    <p:sldMasterId id="2147483756" r:id="rId8"/>
    <p:sldMasterId id="2147483806" r:id="rId9"/>
    <p:sldMasterId id="2147483830" r:id="rId10"/>
    <p:sldMasterId id="2147483854" r:id="rId11"/>
    <p:sldMasterId id="2147483866" r:id="rId12"/>
  </p:sldMasterIdLst>
  <p:notesMasterIdLst>
    <p:notesMasterId r:id="rId59"/>
  </p:notesMasterIdLst>
  <p:sldIdLst>
    <p:sldId id="342" r:id="rId13"/>
    <p:sldId id="334" r:id="rId14"/>
    <p:sldId id="322" r:id="rId15"/>
    <p:sldId id="296" r:id="rId16"/>
    <p:sldId id="349" r:id="rId17"/>
    <p:sldId id="347" r:id="rId18"/>
    <p:sldId id="348" r:id="rId19"/>
    <p:sldId id="343" r:id="rId20"/>
    <p:sldId id="345" r:id="rId21"/>
    <p:sldId id="346" r:id="rId22"/>
    <p:sldId id="268" r:id="rId23"/>
    <p:sldId id="269" r:id="rId24"/>
    <p:sldId id="271" r:id="rId25"/>
    <p:sldId id="309" r:id="rId26"/>
    <p:sldId id="315" r:id="rId27"/>
    <p:sldId id="324" r:id="rId28"/>
    <p:sldId id="350" r:id="rId29"/>
    <p:sldId id="355" r:id="rId30"/>
    <p:sldId id="356" r:id="rId31"/>
    <p:sldId id="312" r:id="rId32"/>
    <p:sldId id="276" r:id="rId33"/>
    <p:sldId id="277" r:id="rId34"/>
    <p:sldId id="326" r:id="rId35"/>
    <p:sldId id="327" r:id="rId36"/>
    <p:sldId id="351" r:id="rId37"/>
    <p:sldId id="339" r:id="rId38"/>
    <p:sldId id="335" r:id="rId39"/>
    <p:sldId id="336" r:id="rId40"/>
    <p:sldId id="357" r:id="rId41"/>
    <p:sldId id="291" r:id="rId42"/>
    <p:sldId id="328" r:id="rId43"/>
    <p:sldId id="337" r:id="rId44"/>
    <p:sldId id="308" r:id="rId45"/>
    <p:sldId id="311" r:id="rId46"/>
    <p:sldId id="258" r:id="rId47"/>
    <p:sldId id="263" r:id="rId48"/>
    <p:sldId id="295" r:id="rId49"/>
    <p:sldId id="341" r:id="rId50"/>
    <p:sldId id="313" r:id="rId51"/>
    <p:sldId id="331" r:id="rId52"/>
    <p:sldId id="307" r:id="rId53"/>
    <p:sldId id="278" r:id="rId54"/>
    <p:sldId id="317" r:id="rId55"/>
    <p:sldId id="330" r:id="rId56"/>
    <p:sldId id="332" r:id="rId57"/>
    <p:sldId id="266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934" autoAdjust="0"/>
  </p:normalViewPr>
  <p:slideViewPr>
    <p:cSldViewPr>
      <p:cViewPr varScale="1">
        <p:scale>
          <a:sx n="84" d="100"/>
          <a:sy n="84" d="100"/>
        </p:scale>
        <p:origin x="-82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61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AC340-B7AC-4C61-993E-A47D5C1748B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6E75A-2088-4971-AA71-5E40FC919C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878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46780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84270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77123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29017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40957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19772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53603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60706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94099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464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80951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83546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85160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110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00434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3280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81890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58277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918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839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5421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34538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95677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9472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631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380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468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4811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293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142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22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0354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4409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7509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5920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7542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6730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804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3341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80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090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6242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747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2941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0343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9536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70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021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5435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217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7013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7704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1458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1886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3086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8514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052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4804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3236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001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0193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7108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7914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28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1217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4013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8286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408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9887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243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304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461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38949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033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4719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769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8121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2306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7071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270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1742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3468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8531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2608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1662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9860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9717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7529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8696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322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53151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58040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52018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59477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8584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3499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57379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0414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44877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1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09085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4958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67216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05002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4245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55221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68084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92216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09155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53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14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28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636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974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2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8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263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634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102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2D050"/>
            </a:gs>
            <a:gs pos="10000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awn_wallpapers_Drawn_Horse_034514_10.png"/>
          <p:cNvPicPr>
            <a:picLocks noChangeAspect="1"/>
          </p:cNvPicPr>
          <p:nvPr/>
        </p:nvPicPr>
        <p:blipFill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688" y="2786058"/>
            <a:ext cx="2818312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B335-6239-40FD-A317-C45E6FB81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6021B-EDF0-4FBD-BABB-4DFBE1528B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25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sychologies.ru/self-knowledge/individuality/pochemu-nam-tak-nravyatsya-jivotnyie/" TargetMode="External"/><Relationship Id="rId13" Type="http://schemas.openxmlformats.org/officeDocument/2006/relationships/hyperlink" Target="http://www.&#1085;&#1077;&#1081;&#1088;&#1086;&#1090;&#1077;&#1093;&#1085;&#1086;&#1083;&#1086;&#1075;&#1080;&#1080;.&#1088;&#1092;/articles/frish" TargetMode="External"/><Relationship Id="rId3" Type="http://schemas.openxmlformats.org/officeDocument/2006/relationships/hyperlink" Target="http://psychology.academic.ru/2987/&#1101;&#1090;&#1086;&#1083;&#1086;&#1075;&#1080;&#1103;" TargetMode="External"/><Relationship Id="rId7" Type="http://schemas.openxmlformats.org/officeDocument/2006/relationships/hyperlink" Target="http://ethology.ru/library/?id=115" TargetMode="External"/><Relationship Id="rId12" Type="http://schemas.openxmlformats.org/officeDocument/2006/relationships/hyperlink" Target="http://www.studfiles.ru/preview/1151293/" TargetMode="External"/><Relationship Id="rId2" Type="http://schemas.openxmlformats.org/officeDocument/2006/relationships/hyperlink" Target="http://biofile.ru/bio/16946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" TargetMode="External"/><Relationship Id="rId11" Type="http://schemas.openxmlformats.org/officeDocument/2006/relationships/hyperlink" Target="https://www.livelib.ru/author/120963-konrad-lorents" TargetMode="External"/><Relationship Id="rId5" Type="http://schemas.openxmlformats.org/officeDocument/2006/relationships/hyperlink" Target="http://fb.ru/article/210036/chto-takoe-etologiya-jivotnyih-chto-izuchaet-nauka-etologiya" TargetMode="External"/><Relationship Id="rId10" Type="http://schemas.openxmlformats.org/officeDocument/2006/relationships/hyperlink" Target="http://ethology.ru/persons/?id=5" TargetMode="External"/><Relationship Id="rId4" Type="http://schemas.openxmlformats.org/officeDocument/2006/relationships/hyperlink" Target="https://ru.wikipedia.org/wiki/&#1069;&#1090;&#1086;&#1083;&#1086;&#1075;&#1080;&#1103;" TargetMode="External"/><Relationship Id="rId9" Type="http://schemas.openxmlformats.org/officeDocument/2006/relationships/hyperlink" Target="http://fb.ru/article/247686/etologiya---nauka-o-povedenii-jivotnyih" TargetMode="External"/><Relationship Id="rId14" Type="http://schemas.openxmlformats.org/officeDocument/2006/relationships/hyperlink" Target="https://ru.wikipedia.org/wiki/&#1060;&#1088;&#1080;&#1096;,_&#1050;&#1072;&#1088;&#1083;_&#1092;&#1086;&#1085;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17956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Этология животных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85516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(от греч. </a:t>
            </a:r>
            <a:r>
              <a:rPr lang="ru-RU" sz="2400" dirty="0" err="1">
                <a:solidFill>
                  <a:schemeClr val="bg1"/>
                </a:solidFill>
              </a:rPr>
              <a:t>ethos</a:t>
            </a:r>
            <a:r>
              <a:rPr lang="ru-RU" sz="2400" dirty="0">
                <a:solidFill>
                  <a:schemeClr val="bg1"/>
                </a:solidFill>
              </a:rPr>
              <a:t> – обычаи, нрав, характер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и </a:t>
            </a:r>
            <a:r>
              <a:rPr lang="ru-RU" sz="2400" dirty="0" err="1">
                <a:solidFill>
                  <a:schemeClr val="bg1"/>
                </a:solidFill>
              </a:rPr>
              <a:t>logos</a:t>
            </a:r>
            <a:r>
              <a:rPr lang="ru-RU" sz="2400" dirty="0">
                <a:solidFill>
                  <a:schemeClr val="bg1"/>
                </a:solidFill>
              </a:rPr>
              <a:t> – учение)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Этология животных - </a:t>
            </a:r>
            <a:r>
              <a:rPr lang="ru-RU" sz="2400" dirty="0">
                <a:solidFill>
                  <a:schemeClr val="bg1"/>
                </a:solidFill>
              </a:rPr>
              <a:t>наука изучающая поведение </a:t>
            </a:r>
            <a:r>
              <a:rPr lang="ru-RU" sz="2400" dirty="0" smtClean="0">
                <a:solidFill>
                  <a:schemeClr val="bg1"/>
                </a:solidFill>
              </a:rPr>
              <a:t>животных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1800" dirty="0" smtClean="0">
                <a:solidFill>
                  <a:schemeClr val="bg1"/>
                </a:solidFill>
              </a:rPr>
              <a:t>МБОУ ДО «</a:t>
            </a:r>
            <a:r>
              <a:rPr lang="ru-RU" sz="1800" dirty="0" err="1" smtClean="0">
                <a:solidFill>
                  <a:schemeClr val="bg1"/>
                </a:solidFill>
              </a:rPr>
              <a:t>Тосненский</a:t>
            </a:r>
            <a:r>
              <a:rPr lang="ru-RU" sz="1800" dirty="0" smtClean="0">
                <a:solidFill>
                  <a:schemeClr val="bg1"/>
                </a:solidFill>
              </a:rPr>
              <a:t> районный ДЮЦ» педагог Булатова И.А.</a:t>
            </a:r>
            <a:endParaRPr lang="ru-RU" sz="18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32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3600" b="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ru-RU" sz="3600" b="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>Домашние кошки</a:t>
            </a:r>
            <a:r>
              <a:rPr lang="ru-RU" sz="2700" b="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> </a:t>
            </a:r>
            <a:r>
              <a:rPr lang="ru-RU" sz="2700" b="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2700" b="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lvl="0"/>
            <a:r>
              <a:rPr lang="ru-RU" sz="2000" dirty="0"/>
              <a:t>Были одомашнены примерно 10 тыс. лет назад: при переходе человека к оседлому образу жизни и с началом развития земледелия. Появились первые домашние кошки - когда появились первые поселения и амбары, в которых хранились запасы зерна. </a:t>
            </a:r>
          </a:p>
          <a:p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820552"/>
            <a:ext cx="5137493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30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25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Каких животных пытались одомашнить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435280" cy="5040560"/>
          </a:xfrm>
        </p:spPr>
        <p:txBody>
          <a:bodyPr>
            <a:normAutofit/>
          </a:bodyPr>
          <a:lstStyle/>
          <a:p>
            <a:r>
              <a:rPr lang="ru-RU" sz="2000" dirty="0"/>
              <a:t>Некоторые ученые считают, что первобытные люди содержали в неволе и приручали даже ныне вымерших гигантских ленивцев и пещерных медведей. </a:t>
            </a:r>
          </a:p>
          <a:p>
            <a:r>
              <a:rPr lang="ru-RU" sz="2000" dirty="0" smtClean="0"/>
              <a:t>И позднее разные народы старались приручить множество самых разнообразных животных - антилоп, журавлей, питонов, и даже крокодилов. </a:t>
            </a:r>
          </a:p>
          <a:p>
            <a:r>
              <a:rPr lang="ru-RU" sz="2000" dirty="0" smtClean="0"/>
              <a:t>Однако </a:t>
            </a:r>
            <a:r>
              <a:rPr lang="ru-RU" sz="2000" dirty="0"/>
              <a:t>приручить ещё не значит одомашнить.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051046"/>
            <a:ext cx="2042592" cy="2723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7360" y="4385741"/>
            <a:ext cx="3576422" cy="238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2212" y="4392083"/>
            <a:ext cx="3945224" cy="238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80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38138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Почему не все животные стали домашними?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6912768" cy="5112569"/>
          </a:xfrm>
        </p:spPr>
        <p:txBody>
          <a:bodyPr>
            <a:normAutofit/>
          </a:bodyPr>
          <a:lstStyle/>
          <a:p>
            <a:r>
              <a:rPr lang="ru-RU" sz="2000" dirty="0"/>
              <a:t>Не все виды животных способны уживаться с человеком, только немногие смогли преодолеть страх перед людьми. </a:t>
            </a:r>
          </a:p>
          <a:p>
            <a:r>
              <a:rPr lang="ru-RU" sz="2000" dirty="0" smtClean="0"/>
              <a:t>Для </a:t>
            </a:r>
            <a:r>
              <a:rPr lang="ru-RU" sz="2000" dirty="0"/>
              <a:t>одомашнивания необходимо, чтобы неволя для  животного стала для него нормальной, привычной средой обитания и </a:t>
            </a:r>
            <a:r>
              <a:rPr lang="ru-RU" sz="2000" dirty="0" smtClean="0"/>
              <a:t>оно стало </a:t>
            </a:r>
            <a:r>
              <a:rPr lang="ru-RU" sz="2000" dirty="0"/>
              <a:t>регулярно </a:t>
            </a:r>
            <a:r>
              <a:rPr lang="ru-RU" sz="2000" dirty="0" smtClean="0"/>
              <a:t>приносить </a:t>
            </a:r>
            <a:r>
              <a:rPr lang="ru-RU" sz="2000" dirty="0"/>
              <a:t>потомство. </a:t>
            </a:r>
          </a:p>
          <a:p>
            <a:r>
              <a:rPr lang="ru-RU" sz="2000" dirty="0"/>
              <a:t>Только тогда можно заняться </a:t>
            </a:r>
            <a:r>
              <a:rPr lang="ru-RU" sz="2000" dirty="0" smtClean="0"/>
              <a:t>отбором, </a:t>
            </a:r>
            <a:r>
              <a:rPr lang="ru-RU" sz="2000" dirty="0"/>
              <a:t>сохраняя особи с самыми ценными для человека </a:t>
            </a:r>
            <a:r>
              <a:rPr lang="ru-RU" sz="2000" dirty="0" smtClean="0"/>
              <a:t>свойствами и </a:t>
            </a:r>
            <a:r>
              <a:rPr lang="ru-RU" sz="2000" dirty="0"/>
              <a:t>спустя много столетий получить уже не просто прирученное, а настоящее домашнее животное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5064431"/>
            <a:ext cx="2267744" cy="17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5064431"/>
            <a:ext cx="2968850" cy="166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03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775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Что помогло приручить домашних животных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Приручить </a:t>
            </a:r>
            <a:r>
              <a:rPr lang="ru-RU" sz="2000" dirty="0"/>
              <a:t>домашних животных человечеству</a:t>
            </a:r>
            <a:r>
              <a:rPr lang="ru-RU" sz="2000" dirty="0" smtClean="0"/>
              <a:t> помогли наблюдения за их поведением, питанием </a:t>
            </a:r>
            <a:r>
              <a:rPr lang="ru-RU" sz="2000" dirty="0"/>
              <a:t>и </a:t>
            </a:r>
            <a:r>
              <a:rPr lang="ru-RU" sz="2000" dirty="0" smtClean="0"/>
              <a:t>размножением в природе – в естественных для животных условиях существования.</a:t>
            </a:r>
          </a:p>
          <a:p>
            <a:r>
              <a:rPr lang="ru-RU" sz="2000" dirty="0" smtClean="0"/>
              <a:t>Без этих наблюдений не возможно создать необходимые условия для содержания животных.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775" y="3504440"/>
            <a:ext cx="5308553" cy="321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28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42617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Исторически сложилось так, что мы больше знаем о поведении диких животных, чем домашних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204864"/>
            <a:ext cx="6768752" cy="4392488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Достаточно </a:t>
            </a:r>
            <a:r>
              <a:rPr lang="ru-RU" sz="2200" dirty="0"/>
              <a:t>хорошо изучено поведение собак, кошек и значительно хуже лошадей, крупного и мелкого рогатого скота, свиней. </a:t>
            </a:r>
            <a:endParaRPr lang="ru-RU" sz="2200" dirty="0" smtClean="0"/>
          </a:p>
          <a:p>
            <a:r>
              <a:rPr lang="ru-RU" sz="2200" dirty="0" smtClean="0"/>
              <a:t>Пока </a:t>
            </a:r>
            <a:r>
              <a:rPr lang="ru-RU" sz="2200" dirty="0"/>
              <a:t>с</a:t>
            </a:r>
            <a:r>
              <a:rPr lang="ru-RU" sz="2200" dirty="0" smtClean="0"/>
              <a:t>./х</a:t>
            </a:r>
            <a:r>
              <a:rPr lang="ru-RU" sz="2200" dirty="0"/>
              <a:t>. животные содержались небольшими группами и в условиях индивидуального ухода, не было необходимости и в глубоких научных разработках их поведения. </a:t>
            </a:r>
            <a:endParaRPr lang="ru-RU" sz="2200" dirty="0" smtClean="0"/>
          </a:p>
          <a:p>
            <a:r>
              <a:rPr lang="ru-RU" sz="2200" dirty="0" smtClean="0"/>
              <a:t>Человек </a:t>
            </a:r>
            <a:r>
              <a:rPr lang="ru-RU" sz="2200" dirty="0"/>
              <a:t>на основании своего личного и исторического опыта прекрасно понимал, как удовлетворить биологические потребности животных.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48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История этологии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947" y="1484784"/>
            <a:ext cx="4464496" cy="5248544"/>
          </a:xfrm>
        </p:spPr>
        <p:txBody>
          <a:bodyPr>
            <a:normAutofit fontScale="70000" lnSpcReduction="20000"/>
          </a:bodyPr>
          <a:lstStyle/>
          <a:p>
            <a:r>
              <a:rPr lang="ru-RU" sz="2900" dirty="0"/>
              <a:t>Этология домашних животных развивалась </a:t>
            </a:r>
            <a:r>
              <a:rPr lang="ru-RU" sz="2900" dirty="0" smtClean="0"/>
              <a:t>неравномерно. </a:t>
            </a:r>
          </a:p>
          <a:p>
            <a:r>
              <a:rPr lang="ru-RU" sz="2900" dirty="0" smtClean="0"/>
              <a:t>Когда-то, в XVII в., считалось, что звери и птицы - лишь автоматы, запрограммированные природой реагировать на раздражения. </a:t>
            </a:r>
          </a:p>
          <a:p>
            <a:r>
              <a:rPr lang="ru-RU" sz="2900" dirty="0"/>
              <a:t>Рене Декарт (1596 -  1650 г.) крупнейший мыслитель </a:t>
            </a:r>
            <a:r>
              <a:rPr lang="ru-RU" sz="2900" dirty="0" smtClean="0"/>
              <a:t>Европы, французский философ, математик</a:t>
            </a:r>
            <a:r>
              <a:rPr lang="ru-RU" sz="2900" dirty="0"/>
              <a:t>, механик, физик и </a:t>
            </a:r>
            <a:r>
              <a:rPr lang="ru-RU" sz="2900" dirty="0" smtClean="0"/>
              <a:t>физиолог)  </a:t>
            </a:r>
            <a:r>
              <a:rPr lang="ru-RU" sz="2900" dirty="0"/>
              <a:t>возможность существования души, разума, чувств допускал только для людей. </a:t>
            </a:r>
            <a:endParaRPr lang="ru-RU" sz="2900" dirty="0" smtClean="0"/>
          </a:p>
          <a:p>
            <a:endParaRPr lang="ru-RU" sz="2900" dirty="0"/>
          </a:p>
          <a:p>
            <a:r>
              <a:rPr lang="ru-RU" b="1" dirty="0" smtClean="0"/>
              <a:t>«Крик </a:t>
            </a:r>
            <a:r>
              <a:rPr lang="ru-RU" b="1" dirty="0"/>
              <a:t>собаки — это звук ломающегося </a:t>
            </a:r>
            <a:r>
              <a:rPr lang="ru-RU" b="1" dirty="0" smtClean="0"/>
              <a:t>механизма». </a:t>
            </a:r>
            <a:r>
              <a:rPr lang="ru-RU" b="1" dirty="0"/>
              <a:t>Дуализм Рене Декарта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5557" y="1117624"/>
            <a:ext cx="4428584" cy="542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67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40871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Животных он сравнивал с </a:t>
            </a:r>
            <a:r>
              <a:rPr lang="ru-RU" sz="2000" dirty="0"/>
              <a:t>автоматами без чувств, разума и </a:t>
            </a:r>
            <a:r>
              <a:rPr lang="ru-RU" sz="2000" dirty="0" smtClean="0"/>
              <a:t>знания: «Нет </a:t>
            </a:r>
            <a:r>
              <a:rPr lang="ru-RU" sz="2000" dirty="0"/>
              <a:t>сомнения, что в животных нет никакого настоящего </a:t>
            </a:r>
            <a:r>
              <a:rPr lang="ru-RU" sz="2000" dirty="0" smtClean="0"/>
              <a:t>чувства</a:t>
            </a:r>
            <a:r>
              <a:rPr lang="ru-RU" sz="2000" dirty="0"/>
              <a:t> </a:t>
            </a:r>
            <a:r>
              <a:rPr lang="ru-RU" sz="2000" dirty="0" smtClean="0"/>
              <a:t>… </a:t>
            </a:r>
            <a:r>
              <a:rPr lang="ru-RU" sz="2000" dirty="0"/>
              <a:t>как в нас, они только автоматы, хотя и несравненно совершеннее всякой машины, сделанной </a:t>
            </a:r>
            <a:r>
              <a:rPr lang="ru-RU" sz="2000" dirty="0" smtClean="0"/>
              <a:t>человеком».</a:t>
            </a:r>
          </a:p>
          <a:p>
            <a:r>
              <a:rPr lang="ru-RU" sz="2000" dirty="0" smtClean="0"/>
              <a:t>Наличие </a:t>
            </a:r>
            <a:r>
              <a:rPr lang="ru-RU" sz="2000" dirty="0"/>
              <a:t>у животных качеств, превосходящих человеческие он объяснял </a:t>
            </a:r>
            <a:r>
              <a:rPr lang="ru-RU" sz="2000" dirty="0" smtClean="0"/>
              <a:t>«развитием … определенных органов».</a:t>
            </a:r>
            <a:endParaRPr lang="ru-RU" sz="2000" dirty="0"/>
          </a:p>
          <a:p>
            <a:r>
              <a:rPr lang="ru-RU" sz="2000" dirty="0" smtClean="0"/>
              <a:t>«…природа </a:t>
            </a:r>
            <a:r>
              <a:rPr lang="ru-RU" sz="2000" dirty="0"/>
              <a:t>в них </a:t>
            </a:r>
            <a:r>
              <a:rPr lang="ru-RU" sz="2000" dirty="0" smtClean="0"/>
              <a:t>действует по </a:t>
            </a:r>
            <a:r>
              <a:rPr lang="ru-RU" sz="2000" dirty="0"/>
              <a:t>устройству их органов: так часы составлены только из колес и пружин, а между тем могут считать минуты и измерять время вернее, нежели мы со всем своим </a:t>
            </a:r>
            <a:r>
              <a:rPr lang="ru-RU" sz="2000" dirty="0" smtClean="0"/>
              <a:t>разумом». </a:t>
            </a:r>
          </a:p>
          <a:p>
            <a:r>
              <a:rPr lang="ru-RU" sz="2000" dirty="0" smtClean="0"/>
              <a:t>Следовательно считал Декарт, что « …надо изучать органы животных, </a:t>
            </a:r>
            <a:r>
              <a:rPr lang="ru-RU" sz="2000" dirty="0"/>
              <a:t>а </a:t>
            </a:r>
            <a:r>
              <a:rPr lang="ru-RU" sz="2000" dirty="0" smtClean="0"/>
              <a:t>не их поведение</a:t>
            </a:r>
            <a:r>
              <a:rPr lang="ru-RU" sz="2000" dirty="0"/>
              <a:t>, которое полностью подчинено анатомической структуре </a:t>
            </a:r>
            <a:r>
              <a:rPr lang="ru-RU" sz="2000" dirty="0" smtClean="0"/>
              <a:t>организма…». </a:t>
            </a:r>
            <a:endParaRPr lang="ru-RU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828" y="4365104"/>
            <a:ext cx="3136196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10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44624"/>
            <a:ext cx="8856984" cy="151216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Метафизический </a:t>
            </a:r>
            <a:r>
              <a:rPr lang="ru-RU" sz="2800" dirty="0">
                <a:solidFill>
                  <a:srgbClr val="002060"/>
                </a:solidFill>
              </a:rPr>
              <a:t>подход 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в наблюдении за поведением животных 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(</a:t>
            </a:r>
            <a:r>
              <a:rPr lang="ru-RU" sz="2800" dirty="0">
                <a:solidFill>
                  <a:srgbClr val="002060"/>
                </a:solidFill>
              </a:rPr>
              <a:t>XVII - XIX век)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060848"/>
            <a:ext cx="6840760" cy="4536504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200" dirty="0">
                <a:solidFill>
                  <a:prstClr val="white"/>
                </a:solidFill>
              </a:rPr>
              <a:t>Суть метафизики: исследователь, зашедший в тупик, исчерпавший свои возможности или терпение, начинал «умозрительный анализ» поведения животного. </a:t>
            </a:r>
          </a:p>
          <a:p>
            <a:pPr lvl="0"/>
            <a:r>
              <a:rPr lang="ru-RU" sz="2200" dirty="0">
                <a:solidFill>
                  <a:prstClr val="white"/>
                </a:solidFill>
              </a:rPr>
              <a:t>Как правило, реальное исследование было весьма коротким, а </a:t>
            </a:r>
            <a:r>
              <a:rPr lang="ru-RU" sz="2200" b="1" u="sng" dirty="0">
                <a:solidFill>
                  <a:prstClr val="white"/>
                </a:solidFill>
              </a:rPr>
              <a:t>философское «осмысление» </a:t>
            </a:r>
            <a:r>
              <a:rPr lang="ru-RU" sz="2200" dirty="0">
                <a:solidFill>
                  <a:prstClr val="white"/>
                </a:solidFill>
              </a:rPr>
              <a:t>и чисто умозрительное </a:t>
            </a:r>
            <a:r>
              <a:rPr lang="ru-RU" sz="2200" b="1" u="sng" dirty="0">
                <a:solidFill>
                  <a:prstClr val="white"/>
                </a:solidFill>
              </a:rPr>
              <a:t>конструирование природных явлений </a:t>
            </a:r>
            <a:r>
              <a:rPr lang="ru-RU" sz="2200" dirty="0">
                <a:solidFill>
                  <a:prstClr val="white"/>
                </a:solidFill>
              </a:rPr>
              <a:t>- крайне продолжительным. </a:t>
            </a:r>
            <a:endParaRPr lang="ru-RU" sz="2200" dirty="0" smtClean="0">
              <a:solidFill>
                <a:prstClr val="white"/>
              </a:solidFill>
            </a:endParaRPr>
          </a:p>
          <a:p>
            <a:pPr lvl="0"/>
            <a:r>
              <a:rPr lang="ru-RU" sz="2200" dirty="0" smtClean="0">
                <a:solidFill>
                  <a:prstClr val="white"/>
                </a:solidFill>
              </a:rPr>
              <a:t>В </a:t>
            </a:r>
            <a:r>
              <a:rPr lang="ru-RU" sz="2200" dirty="0">
                <a:solidFill>
                  <a:prstClr val="white"/>
                </a:solidFill>
              </a:rPr>
              <a:t>своих рассуждениях метафизики пытались показать мир лошади, кошки, собаки, голубя или мышки со своей точки зрения, что имело большой эффект от воздействия на людей.</a:t>
            </a:r>
          </a:p>
          <a:p>
            <a:pPr lvl="0"/>
            <a:endParaRPr lang="ru-RU" sz="2700" dirty="0">
              <a:solidFill>
                <a:prstClr val="white"/>
              </a:solidFill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496944" cy="519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62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336704"/>
          </a:xfrm>
        </p:spPr>
        <p:txBody>
          <a:bodyPr numCol="2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Смелый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Трудолюбивый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Беспечный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Злой 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Коварный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Верный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), преданный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Хитрый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Упрямый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Кровожадный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Трусливый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Ничтожный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Слабый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), беззащитный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Могучий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Скользкий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Мягкотелый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 Бесформенный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Одинокий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)...........................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Запасливый,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хозяйственный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Глупый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Мудрый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Хищный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Вороватый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Изворотливый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Сильный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Выносливый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Холодный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Привязчивый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Вольный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 ..........................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3326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6480720"/>
          </a:xfrm>
        </p:spPr>
        <p:txBody>
          <a:bodyPr numCol="2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Важный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)…………………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Спокойный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)..........................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Зубастый 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(палец в рот не клади)……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Верный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(супружеская верность) ......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Нежный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)…………………..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Всегда голодный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)…………………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Солидный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)………………..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Красивый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)……………………..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Грязный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), неряшливый(-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Беспомощный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Вонючий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(дурно пахнущий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Колючий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……………………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Породистый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……………..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Стройный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)……………….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Упитанный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Толстощёкий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……………………….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Длинноногий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)………………..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Большеглазый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……………………..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Пучеглазый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(глаза навыкате) ……………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Маленькие глазки у    ……………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Хищный взгляд у ………….</a:t>
            </a:r>
          </a:p>
          <a:p>
            <a:pPr marL="4445">
              <a:lnSpc>
                <a:spcPct val="115000"/>
              </a:lnSpc>
              <a:spcBef>
                <a:spcPts val="540"/>
              </a:spcBef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Худой (-</a:t>
            </a:r>
            <a:r>
              <a:rPr lang="ru-RU" sz="1600" dirty="0" err="1" smtClean="0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) Тощий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)………….</a:t>
            </a:r>
          </a:p>
          <a:p>
            <a:pPr marL="4445">
              <a:lnSpc>
                <a:spcPct val="115000"/>
              </a:lnSpc>
              <a:spcBef>
                <a:spcPts val="540"/>
              </a:spcBef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Добрая (мамаша),добрый (отец </a:t>
            </a:r>
          </a:p>
          <a:p>
            <a:pPr marL="4445">
              <a:lnSpc>
                <a:spcPct val="115000"/>
              </a:lnSpc>
              <a:spcBef>
                <a:spcPts val="540"/>
              </a:spcBef>
              <a:spcAft>
                <a:spcPts val="100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Толстый 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…………….</a:t>
            </a:r>
          </a:p>
          <a:p>
            <a:r>
              <a:rPr lang="ru-RU" sz="1600" dirty="0" smtClean="0">
                <a:latin typeface="Times New Roman"/>
                <a:ea typeface="Calibri"/>
                <a:cs typeface="Times New Roman"/>
              </a:rPr>
              <a:t>Добрый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(-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ая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)…………………..</a:t>
            </a:r>
          </a:p>
          <a:p>
            <a:endParaRPr lang="ru-RU" sz="1600" dirty="0"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884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692696"/>
            <a:ext cx="7772400" cy="1470025"/>
          </a:xfrm>
        </p:spPr>
        <p:txBody>
          <a:bodyPr/>
          <a:lstStyle/>
          <a:p>
            <a:pPr algn="l"/>
            <a:r>
              <a:rPr lang="ru-RU" dirty="0">
                <a:solidFill>
                  <a:srgbClr val="002060"/>
                </a:solidFill>
              </a:rPr>
              <a:t>Этология животных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348880"/>
            <a:ext cx="5184576" cy="3024336"/>
          </a:xfrm>
        </p:spPr>
        <p:txBody>
          <a:bodyPr>
            <a:normAutofit fontScale="85000" lnSpcReduction="20000"/>
          </a:bodyPr>
          <a:lstStyle/>
          <a:p>
            <a:pPr marL="271463" indent="-271463" algn="l">
              <a:buFont typeface="Arial" panose="020B0604020202020204" pitchFamily="34" charset="0"/>
              <a:buChar char="•"/>
            </a:pPr>
            <a:r>
              <a:rPr lang="ru-RU" dirty="0" smtClean="0">
                <a:effectLst/>
              </a:rPr>
              <a:t>Этологи </a:t>
            </a:r>
            <a:r>
              <a:rPr lang="ru-RU" dirty="0">
                <a:effectLst/>
              </a:rPr>
              <a:t>наблюдают за животными в их естественной среде </a:t>
            </a:r>
            <a:r>
              <a:rPr lang="ru-RU" dirty="0" smtClean="0">
                <a:effectLst/>
              </a:rPr>
              <a:t>обитания </a:t>
            </a:r>
          </a:p>
          <a:p>
            <a:pPr marL="271463" indent="-271463" algn="l">
              <a:buFont typeface="Arial" panose="020B0604020202020204" pitchFamily="34" charset="0"/>
              <a:buChar char="•"/>
            </a:pPr>
            <a:r>
              <a:rPr lang="ru-RU" dirty="0" smtClean="0">
                <a:effectLst/>
              </a:rPr>
              <a:t>изучают </a:t>
            </a:r>
            <a:r>
              <a:rPr lang="ru-RU" dirty="0">
                <a:effectLst/>
              </a:rPr>
              <a:t>поведение </a:t>
            </a:r>
            <a:r>
              <a:rPr lang="ru-RU" dirty="0" smtClean="0">
                <a:effectLst/>
              </a:rPr>
              <a:t> животных </a:t>
            </a:r>
          </a:p>
          <a:p>
            <a:pPr marL="271463" indent="-271463" algn="l">
              <a:buFont typeface="Arial" panose="020B0604020202020204" pitchFamily="34" charset="0"/>
              <a:buChar char="•"/>
            </a:pPr>
            <a:r>
              <a:rPr lang="ru-RU" dirty="0" smtClean="0">
                <a:effectLst/>
              </a:rPr>
              <a:t>и </a:t>
            </a:r>
            <a:r>
              <a:rPr lang="ru-RU" dirty="0">
                <a:effectLst/>
              </a:rPr>
              <a:t>условия, которые влияют на это </a:t>
            </a:r>
            <a:r>
              <a:rPr lang="ru-RU" dirty="0" smtClean="0">
                <a:effectLst/>
              </a:rPr>
              <a:t>поведение.</a:t>
            </a:r>
          </a:p>
          <a:p>
            <a:pPr marL="271463" indent="-271463" algn="l">
              <a:buFont typeface="Arial" panose="020B0604020202020204" pitchFamily="34" charset="0"/>
              <a:buChar char="•"/>
            </a:pPr>
            <a:r>
              <a:rPr lang="ru-RU" dirty="0" smtClean="0">
                <a:effectLst/>
              </a:rPr>
              <a:t>Как вы думаете зачем?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47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Основы этологии как науки были заложены в XIX 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2146561"/>
            <a:ext cx="4464496" cy="460851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Ч</a:t>
            </a:r>
            <a:r>
              <a:rPr lang="ru-RU" sz="2000" dirty="0"/>
              <a:t>. Дарвин </a:t>
            </a:r>
            <a:r>
              <a:rPr lang="ru-RU" sz="2000" dirty="0" smtClean="0"/>
              <a:t>(1809 – 1882 г.) считается </a:t>
            </a:r>
            <a:r>
              <a:rPr lang="ru-RU" sz="2000" dirty="0"/>
              <a:t>основателем сравнительной этологии и зоопсихологии. </a:t>
            </a:r>
            <a:endParaRPr lang="ru-RU" sz="2000" dirty="0" smtClean="0"/>
          </a:p>
          <a:p>
            <a:r>
              <a:rPr lang="ru-RU" sz="2000" dirty="0" smtClean="0"/>
              <a:t>Дарвин </a:t>
            </a:r>
            <a:r>
              <a:rPr lang="ru-RU" sz="2000" dirty="0"/>
              <a:t>опубликовал одну </a:t>
            </a:r>
            <a:endParaRPr lang="ru-RU" sz="2000" dirty="0" smtClean="0"/>
          </a:p>
          <a:p>
            <a:pPr marL="361950" indent="0">
              <a:buNone/>
            </a:pPr>
            <a:r>
              <a:rPr lang="ru-RU" sz="2000" dirty="0" smtClean="0"/>
              <a:t>из </a:t>
            </a:r>
            <a:r>
              <a:rPr lang="ru-RU" sz="2000" dirty="0"/>
              <a:t>первых работ по этологии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«Выражение эмоций у человека и животных»</a:t>
            </a:r>
            <a:r>
              <a:rPr lang="ru-RU" sz="2000" dirty="0"/>
              <a:t>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628800"/>
            <a:ext cx="4176464" cy="51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740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Термин 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«этология животных»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51723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существует </a:t>
            </a:r>
            <a:r>
              <a:rPr lang="ru-RU" sz="2000" dirty="0"/>
              <a:t>с 1762 </a:t>
            </a:r>
            <a:r>
              <a:rPr lang="ru-RU" sz="2000" dirty="0" smtClean="0"/>
              <a:t>года</a:t>
            </a:r>
            <a:r>
              <a:rPr lang="ru-RU" sz="2000" dirty="0"/>
              <a:t>. </a:t>
            </a:r>
            <a:r>
              <a:rPr lang="ru-RU" sz="2000" dirty="0" smtClean="0"/>
              <a:t>Самостоятельной </a:t>
            </a:r>
            <a:r>
              <a:rPr lang="ru-RU" sz="2000" dirty="0"/>
              <a:t>отраслью зоологии </a:t>
            </a:r>
            <a:r>
              <a:rPr lang="ru-RU" sz="2000" dirty="0" smtClean="0"/>
              <a:t>наука этология стала </a:t>
            </a:r>
            <a:r>
              <a:rPr lang="ru-RU" sz="2000" dirty="0"/>
              <a:t>считаться </a:t>
            </a:r>
            <a:r>
              <a:rPr lang="ru-RU" sz="2000" dirty="0" smtClean="0"/>
              <a:t>уже </a:t>
            </a:r>
            <a:r>
              <a:rPr lang="ru-RU" sz="2000" dirty="0"/>
              <a:t>в 1910 году. </a:t>
            </a:r>
          </a:p>
          <a:p>
            <a:r>
              <a:rPr lang="ru-RU" sz="2000" dirty="0" smtClean="0"/>
              <a:t>Родоначальниками этологии можно назвать </a:t>
            </a:r>
            <a:r>
              <a:rPr lang="ru-RU" altLang="ru-RU" sz="2000" dirty="0" smtClean="0"/>
              <a:t>Конрада</a:t>
            </a:r>
            <a:r>
              <a:rPr lang="ru-RU" sz="2000" dirty="0" smtClean="0"/>
              <a:t> Лоренца, </a:t>
            </a:r>
            <a:r>
              <a:rPr lang="ru-RU" altLang="ru-RU" sz="2000" dirty="0" err="1" smtClean="0"/>
              <a:t>Николааса</a:t>
            </a:r>
            <a:r>
              <a:rPr lang="ru-RU" altLang="ru-RU" sz="2000" dirty="0" smtClean="0"/>
              <a:t> </a:t>
            </a:r>
            <a:r>
              <a:rPr lang="ru-RU" sz="2000" dirty="0" err="1" smtClean="0"/>
              <a:t>Тинбергена</a:t>
            </a:r>
            <a:r>
              <a:rPr lang="ru-RU" sz="2000" dirty="0" smtClean="0"/>
              <a:t>, </a:t>
            </a:r>
            <a:r>
              <a:rPr lang="ru-RU" altLang="ru-RU" sz="2000" dirty="0" smtClean="0"/>
              <a:t>Карла </a:t>
            </a:r>
            <a:r>
              <a:rPr lang="ru-RU" sz="2000" dirty="0" smtClean="0"/>
              <a:t>фон </a:t>
            </a:r>
            <a:r>
              <a:rPr lang="ru-RU" sz="2000" dirty="0" err="1" smtClean="0"/>
              <a:t>Фриша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В</a:t>
            </a:r>
            <a:r>
              <a:rPr lang="ru-RU" altLang="ru-RU" sz="2000" dirty="0" smtClean="0"/>
              <a:t> </a:t>
            </a:r>
            <a:r>
              <a:rPr lang="ru-RU" altLang="ru-RU" sz="2000" dirty="0"/>
              <a:t>1973 году </a:t>
            </a:r>
            <a:r>
              <a:rPr lang="ru-RU" sz="2000" dirty="0" smtClean="0"/>
              <a:t>они стали </a:t>
            </a:r>
            <a:r>
              <a:rPr lang="ru-RU" altLang="ru-RU" sz="2000" dirty="0" smtClean="0"/>
              <a:t>лауреатами </a:t>
            </a:r>
            <a:r>
              <a:rPr lang="ru-RU" altLang="ru-RU" sz="2000" dirty="0"/>
              <a:t>Нобелевской премии по физиологии и медицине </a:t>
            </a:r>
            <a:r>
              <a:rPr lang="ru-RU" altLang="ru-RU" sz="2000" dirty="0" smtClean="0"/>
              <a:t>«</a:t>
            </a:r>
            <a:r>
              <a:rPr lang="ru-RU" altLang="ru-RU" sz="2000" dirty="0"/>
              <a:t>за открытия, связанные с созданием и установлением моделей индивидуального и группового поведения животных». </a:t>
            </a:r>
            <a:endParaRPr lang="ru-RU" altLang="ru-RU" sz="2000" dirty="0" smtClean="0"/>
          </a:p>
          <a:p>
            <a:r>
              <a:rPr lang="ru-RU" altLang="ru-RU" sz="2000" dirty="0" smtClean="0"/>
              <a:t>Фактически </a:t>
            </a:r>
            <a:r>
              <a:rPr lang="ru-RU" altLang="ru-RU" sz="2000" dirty="0"/>
              <a:t>своими работами эти ученые заложили основы современной этологии.</a:t>
            </a:r>
          </a:p>
          <a:p>
            <a:endParaRPr lang="ru-RU" altLang="ru-RU" dirty="0" smtClean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4374786"/>
            <a:ext cx="4220956" cy="234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72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Основатель современной этологии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16832"/>
            <a:ext cx="3888432" cy="4824536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Врач </a:t>
            </a:r>
            <a:r>
              <a:rPr lang="ru-RU" sz="2200" dirty="0"/>
              <a:t>и зоолог Конрад </a:t>
            </a:r>
            <a:r>
              <a:rPr lang="ru-RU" sz="2200" dirty="0" smtClean="0"/>
              <a:t>Лоренц (1903 – 1989 г.). </a:t>
            </a:r>
            <a:r>
              <a:rPr lang="ru-RU" sz="2200" dirty="0">
                <a:effectLst>
                  <a:outerShdw blurRad="38100" dist="38100" dir="2700000" algn="tl" rotWithShape="0">
                    <a:srgbClr val="000000"/>
                  </a:outerShdw>
                </a:effectLst>
              </a:rPr>
              <a:t> </a:t>
            </a:r>
            <a:endParaRPr lang="ru-RU" sz="2200" dirty="0" smtClean="0">
              <a:effectLst>
                <a:outerShdw blurRad="38100" dist="38100" dir="2700000" algn="tl" rotWithShape="0">
                  <a:srgbClr val="000000"/>
                </a:outerShdw>
              </a:effectLst>
            </a:endParaRPr>
          </a:p>
          <a:p>
            <a:r>
              <a:rPr lang="ru-RU" sz="2200" dirty="0" smtClean="0"/>
              <a:t>Около </a:t>
            </a:r>
            <a:r>
              <a:rPr lang="ru-RU" sz="2200" dirty="0"/>
              <a:t>пятидесяти лет, с 20-х по 70-е годы он </a:t>
            </a:r>
            <a:r>
              <a:rPr lang="ru-RU" sz="2200" dirty="0" smtClean="0"/>
              <a:t>не только исследовал, но и анализировал поведение животных </a:t>
            </a:r>
            <a:r>
              <a:rPr lang="ru-RU" sz="2200" dirty="0"/>
              <a:t>и человека. </a:t>
            </a:r>
            <a:endParaRPr lang="ru-RU" sz="22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3965" y="1772816"/>
            <a:ext cx="5040560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54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Импринтинг – запечатление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445624" cy="528518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Эту специфическую </a:t>
            </a:r>
            <a:r>
              <a:rPr lang="ru-RU" sz="2000" dirty="0"/>
              <a:t>форму </a:t>
            </a:r>
            <a:r>
              <a:rPr lang="ru-RU" sz="2000" dirty="0" smtClean="0"/>
              <a:t>обучения (наблюдающуюся </a:t>
            </a:r>
            <a:r>
              <a:rPr lang="ru-RU" sz="2000" dirty="0"/>
              <a:t>на ранних этапах </a:t>
            </a:r>
            <a:r>
              <a:rPr lang="ru-RU" sz="2000" dirty="0" smtClean="0"/>
              <a:t>жизни )Лоренц впервые обнаружил в ещё юном возрасте, выращивая </a:t>
            </a:r>
            <a:r>
              <a:rPr lang="ru-RU" sz="2000" dirty="0"/>
              <a:t>домашних </a:t>
            </a:r>
            <a:r>
              <a:rPr lang="ru-RU" sz="2000" dirty="0" smtClean="0"/>
              <a:t>уток. </a:t>
            </a:r>
          </a:p>
          <a:p>
            <a:r>
              <a:rPr lang="ru-RU" sz="2000" dirty="0" smtClean="0"/>
              <a:t>«</a:t>
            </a:r>
            <a:r>
              <a:rPr lang="ru-RU" sz="2000" dirty="0"/>
              <a:t>У соседа, - вспоминал позднее Лоренц, - я взял однодневного утенка и, к огромной радости, обнаружил, что у него развилась реакция повсюду следовать за моей персоной. </a:t>
            </a:r>
            <a:endParaRPr lang="ru-RU" sz="20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8166" y="3429000"/>
            <a:ext cx="4345962" cy="315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14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548680"/>
            <a:ext cx="8544901" cy="6120680"/>
          </a:xfrm>
        </p:spPr>
        <p:txBody>
          <a:bodyPr>
            <a:normAutofit/>
          </a:bodyPr>
          <a:lstStyle/>
          <a:p>
            <a:r>
              <a:rPr lang="ru-RU" sz="2000" dirty="0"/>
              <a:t>Для птиц многих видов характерно так называемое «запечатление»: они считают матерью-наседкой то живое существо или даже неодушевленный предмет, который они видят в первый момент после того, как вылупятся из яйца. </a:t>
            </a:r>
          </a:p>
          <a:p>
            <a:r>
              <a:rPr lang="ru-RU" sz="2000" dirty="0"/>
              <a:t>В обычных условиях это бывает их настоящая мать, но если молодняк появляется в инкубаторе, то они считают «наседкой» человека, который достает их оттуда. 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4382236" cy="322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272647"/>
            <a:ext cx="4286085" cy="3214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925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pic>
        <p:nvPicPr>
          <p:cNvPr id="4" name="1 Импринтинг у утят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980728"/>
            <a:ext cx="8166708" cy="5410943"/>
          </a:xfrm>
        </p:spPr>
      </p:pic>
    </p:spTree>
    <p:extLst>
      <p:ext uri="{BB962C8B-B14F-4D97-AF65-F5344CB8AC3E}">
        <p14:creationId xmlns:p14="http://schemas.microsoft.com/office/powerpoint/2010/main" val="385083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Запечатление - импринтинг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589640" cy="5649491"/>
          </a:xfrm>
        </p:spPr>
        <p:txBody>
          <a:bodyPr>
            <a:normAutofit/>
          </a:bodyPr>
          <a:lstStyle/>
          <a:p>
            <a:r>
              <a:rPr lang="ru-RU" sz="2000" dirty="0"/>
              <a:t>Это яв­ление впервые было описано у птиц, а впоследствии его обнаружили у овец, коз, оленей, лошадей и других жи­вотных, детеныши которых сразу после рождения способны передви­гаться (зрелорождающиеся). </a:t>
            </a:r>
          </a:p>
          <a:p>
            <a:r>
              <a:rPr lang="ru-RU" sz="2000" dirty="0"/>
              <a:t>Примером этого может служить поведение только что ро­дившегося ягненка. Если в данный момент удалить его от матери и стать перед ним, а затем пойти, ягненок будет двигаться за чело­веком.</a:t>
            </a:r>
          </a:p>
          <a:p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501008"/>
            <a:ext cx="2376828" cy="313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03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Карл </a:t>
            </a:r>
            <a:r>
              <a:rPr lang="ru-RU" sz="3600" dirty="0" err="1">
                <a:solidFill>
                  <a:srgbClr val="002060"/>
                </a:solidFill>
              </a:rPr>
              <a:t>Фриш</a:t>
            </a:r>
            <a:r>
              <a:rPr lang="ru-RU" sz="3600" dirty="0">
                <a:solidFill>
                  <a:srgbClr val="002060"/>
                </a:solidFill>
              </a:rPr>
              <a:t> - австрийский этолог (1886- 1982 г)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6012160" cy="5445224"/>
          </a:xfrm>
        </p:spPr>
        <p:txBody>
          <a:bodyPr>
            <a:normAutofit fontScale="92500" lnSpcReduction="10000"/>
          </a:bodyPr>
          <a:lstStyle/>
          <a:p>
            <a:pPr marL="361950" indent="-361950"/>
            <a:r>
              <a:rPr lang="ru-RU" sz="2000" dirty="0" smtClean="0"/>
              <a:t>Известен </a:t>
            </a:r>
            <a:r>
              <a:rPr lang="ru-RU" sz="2000" dirty="0"/>
              <a:t>главным образом благодаря изучению пчёл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В начале XX века считалось, что ни рыбы, ни беспозвоночные цветовым зрением не обладают. Однако фон </a:t>
            </a:r>
            <a:r>
              <a:rPr lang="ru-RU" sz="2000" dirty="0" err="1"/>
              <a:t>Фриш</a:t>
            </a:r>
            <a:r>
              <a:rPr lang="ru-RU" sz="2000" dirty="0"/>
              <a:t> сумел натренировать рыбок-гольянов по-разному реагировать на различные цвета. </a:t>
            </a:r>
            <a:endParaRPr lang="ru-RU" sz="2000" dirty="0" smtClean="0"/>
          </a:p>
          <a:p>
            <a:r>
              <a:rPr lang="ru-RU" sz="2000" dirty="0" smtClean="0"/>
              <a:t>Но </a:t>
            </a:r>
            <a:r>
              <a:rPr lang="ru-RU" sz="2000" dirty="0"/>
              <a:t>рыбы - это рыбы. А как насчет беспозвоночных? Будучи дарвинистом, фон </a:t>
            </a:r>
            <a:r>
              <a:rPr lang="ru-RU" sz="2000" dirty="0" err="1"/>
              <a:t>Фриш</a:t>
            </a:r>
            <a:r>
              <a:rPr lang="ru-RU" sz="2000" dirty="0"/>
              <a:t> понимал: у пчел цветное зрение должно быть наверняка, ведь их пища - в цветках…</a:t>
            </a:r>
          </a:p>
          <a:p>
            <a:r>
              <a:rPr lang="ru-RU" sz="2000" dirty="0"/>
              <a:t>В 1912 году ученый начинает первые эксперименты с насекомыми. Доказать, что пчелы в принципе способны различать цвета, оказалось достаточно просто. Приманку помещали на квадрат определенного цвета, и вскоре насекомые садились на него и без приманки, безошибочно находя среди квадратов других цветов, даже если их меняли местами.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8811" y="2780928"/>
            <a:ext cx="2894827" cy="3973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3073" y="980728"/>
            <a:ext cx="3006302" cy="169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72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Танцу пчел </a:t>
            </a:r>
            <a:r>
              <a:rPr lang="ru-RU" sz="3600" dirty="0" err="1">
                <a:solidFill>
                  <a:srgbClr val="002060"/>
                </a:solidFill>
              </a:rPr>
              <a:t>Фриш</a:t>
            </a:r>
            <a:r>
              <a:rPr lang="ru-RU" sz="3600" dirty="0">
                <a:solidFill>
                  <a:srgbClr val="002060"/>
                </a:solidFill>
              </a:rPr>
              <a:t> посвятил всю оставшуюся жизнь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21317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 </a:t>
            </a:r>
            <a:r>
              <a:rPr lang="ru-RU" sz="2000" dirty="0"/>
              <a:t>стал первым человеком, </a:t>
            </a:r>
            <a:r>
              <a:rPr lang="ru-RU" sz="2000" dirty="0" smtClean="0"/>
              <a:t>расшифровавшим их  </a:t>
            </a:r>
            <a:r>
              <a:rPr lang="ru-RU" sz="2000" dirty="0"/>
              <a:t>«язык</a:t>
            </a:r>
            <a:r>
              <a:rPr lang="ru-RU" sz="2000" dirty="0" smtClean="0"/>
              <a:t>». Исследователь </a:t>
            </a:r>
            <a:r>
              <a:rPr lang="ru-RU" sz="2000" dirty="0"/>
              <a:t>пометил несколько рабочих пчел краской и проследил за их поведением по возвращении в улей. </a:t>
            </a:r>
            <a:endParaRPr lang="ru-RU" sz="2000" dirty="0" smtClean="0"/>
          </a:p>
          <a:p>
            <a:r>
              <a:rPr lang="ru-RU" sz="2000" dirty="0" smtClean="0"/>
              <a:t>«</a:t>
            </a:r>
            <a:r>
              <a:rPr lang="ru-RU" sz="2000" dirty="0"/>
              <a:t>Я едва мог поверить своим глазам, когда она исполнила круговой танец на медовых сотах, </a:t>
            </a:r>
            <a:r>
              <a:rPr lang="ru-RU" sz="2000" dirty="0" smtClean="0"/>
              <a:t>находящиеся </a:t>
            </a:r>
            <a:r>
              <a:rPr lang="ru-RU" sz="2000" dirty="0"/>
              <a:t>рядом с ней </a:t>
            </a:r>
            <a:r>
              <a:rPr lang="ru-RU" sz="2000" dirty="0" smtClean="0"/>
              <a:t>пчелы, помеченные краской </a:t>
            </a:r>
            <a:r>
              <a:rPr lang="ru-RU" sz="2000" dirty="0"/>
              <a:t>немедленно полетели к месту </a:t>
            </a:r>
            <a:r>
              <a:rPr lang="ru-RU" sz="2000" dirty="0" smtClean="0"/>
              <a:t>кормежки».</a:t>
            </a:r>
          </a:p>
          <a:p>
            <a:r>
              <a:rPr lang="ru-RU" sz="2000" b="1" dirty="0" smtClean="0"/>
              <a:t>Он </a:t>
            </a:r>
            <a:r>
              <a:rPr lang="ru-RU" sz="2000" b="1" dirty="0"/>
              <a:t>заметил, что, если пища близко, насекомое будет выписывать круг, а если далеко (дальше 85 м) </a:t>
            </a:r>
            <a:r>
              <a:rPr lang="ru-RU" sz="2000" b="1" dirty="0" smtClean="0"/>
              <a:t>-</a:t>
            </a:r>
            <a:r>
              <a:rPr lang="ru-RU" sz="2000" b="1" dirty="0"/>
              <a:t> восьмерку. Выяснил, что танцем пчелы передают координаты источника пищи, указывая угол между направлением на него и </a:t>
            </a:r>
            <a:r>
              <a:rPr lang="ru-RU" sz="2000" b="1" dirty="0" smtClean="0"/>
              <a:t>Солнцем.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26029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Игра </a:t>
            </a:r>
            <a:r>
              <a:rPr lang="ru-RU" sz="3600" dirty="0">
                <a:solidFill>
                  <a:srgbClr val="002060"/>
                </a:solidFill>
              </a:rPr>
              <a:t>– </a:t>
            </a:r>
            <a:r>
              <a:rPr lang="ru-RU" sz="3600" dirty="0" smtClean="0">
                <a:solidFill>
                  <a:srgbClr val="002060"/>
                </a:solidFill>
              </a:rPr>
              <a:t>пантомима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Изобрази </a:t>
            </a:r>
            <a:r>
              <a:rPr lang="ru-RU" dirty="0"/>
              <a:t>танцем, где находиться живой </a:t>
            </a:r>
            <a:r>
              <a:rPr lang="ru-RU" dirty="0" smtClean="0"/>
              <a:t>уголок.</a:t>
            </a:r>
            <a:endParaRPr lang="ru-RU" dirty="0"/>
          </a:p>
          <a:p>
            <a:r>
              <a:rPr lang="ru-RU" dirty="0" smtClean="0"/>
              <a:t>Где </a:t>
            </a:r>
            <a:r>
              <a:rPr lang="ru-RU" dirty="0"/>
              <a:t>находиться </a:t>
            </a:r>
            <a:r>
              <a:rPr lang="ru-RU" dirty="0" smtClean="0"/>
              <a:t>Санкт-Петербург.</a:t>
            </a:r>
            <a:endParaRPr lang="ru-RU" dirty="0"/>
          </a:p>
          <a:p>
            <a:r>
              <a:rPr lang="ru-RU" dirty="0" smtClean="0"/>
              <a:t>Где </a:t>
            </a:r>
            <a:r>
              <a:rPr lang="ru-RU" dirty="0"/>
              <a:t>живой уголок и какое животное там </a:t>
            </a:r>
            <a:r>
              <a:rPr lang="ru-RU" dirty="0" smtClean="0"/>
              <a:t>живёт.</a:t>
            </a:r>
            <a:endParaRPr lang="ru-RU" dirty="0"/>
          </a:p>
          <a:p>
            <a:r>
              <a:rPr lang="ru-RU" dirty="0" smtClean="0"/>
              <a:t>Санкт-Петербурге </a:t>
            </a:r>
            <a:r>
              <a:rPr lang="ru-RU" dirty="0"/>
              <a:t>что можно увидеть – цирк, музей и т.д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Вспомним танец пчёл: если </a:t>
            </a:r>
            <a:r>
              <a:rPr lang="ru-RU" dirty="0"/>
              <a:t>пища близко, насекомое будет выписывать круг, а если далеко (дальше 85 м) - восьмерку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42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26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История этологии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949280"/>
          </a:xfrm>
        </p:spPr>
        <p:txBody>
          <a:bodyPr>
            <a:normAutofit/>
          </a:bodyPr>
          <a:lstStyle/>
          <a:p>
            <a:r>
              <a:rPr lang="ru-RU" sz="2000" dirty="0"/>
              <a:t>Человек проявлял интерес к поведению животных </a:t>
            </a:r>
            <a:r>
              <a:rPr lang="ru-RU" sz="2000" dirty="0" smtClean="0"/>
              <a:t>ещё </a:t>
            </a:r>
            <a:r>
              <a:rPr lang="ru-RU" sz="2000" dirty="0"/>
              <a:t>на самых ранних этапах своей </a:t>
            </a:r>
            <a:r>
              <a:rPr lang="ru-RU" sz="2000" dirty="0" smtClean="0"/>
              <a:t>истории, ещё в каменном веке (палеолит). Почему?</a:t>
            </a:r>
          </a:p>
          <a:p>
            <a:r>
              <a:rPr lang="ru-RU" sz="2000" dirty="0" smtClean="0"/>
              <a:t>Жизнь древних людей </a:t>
            </a:r>
            <a:r>
              <a:rPr lang="ru-RU" sz="2000" dirty="0"/>
              <a:t>напрямую </a:t>
            </a:r>
            <a:r>
              <a:rPr lang="ru-RU" sz="2000" dirty="0" smtClean="0"/>
              <a:t>зависела </a:t>
            </a:r>
            <a:r>
              <a:rPr lang="ru-RU" sz="2000" dirty="0"/>
              <a:t>от </a:t>
            </a:r>
            <a:r>
              <a:rPr lang="ru-RU" sz="2000" dirty="0" smtClean="0"/>
              <a:t> их успешной охоты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А чтобы охота была удачной им надо было хорошо знать </a:t>
            </a:r>
            <a:r>
              <a:rPr lang="ru-RU" sz="2000" dirty="0"/>
              <a:t>поведение своей </a:t>
            </a:r>
            <a:r>
              <a:rPr lang="ru-RU" sz="2000" dirty="0" smtClean="0"/>
              <a:t>добычи. </a:t>
            </a:r>
          </a:p>
          <a:p>
            <a:r>
              <a:rPr lang="ru-RU" sz="2000" dirty="0" smtClean="0"/>
              <a:t>Поэтому </a:t>
            </a:r>
            <a:r>
              <a:rPr lang="ru-RU" sz="2000" dirty="0"/>
              <a:t>первые охотники внимательно </a:t>
            </a:r>
            <a:r>
              <a:rPr lang="ru-RU" sz="2000" dirty="0" smtClean="0"/>
              <a:t>изучали особенности </a:t>
            </a:r>
            <a:r>
              <a:rPr lang="ru-RU" sz="2000" dirty="0"/>
              <a:t>и повадки своих </a:t>
            </a:r>
            <a:r>
              <a:rPr lang="ru-RU" sz="2000" dirty="0" smtClean="0"/>
              <a:t>жертв . Они имели </a:t>
            </a:r>
            <a:r>
              <a:rPr lang="ru-RU" sz="2000" dirty="0"/>
              <a:t>представление об их образе жизни, о маршрутах </a:t>
            </a:r>
            <a:r>
              <a:rPr lang="ru-RU" sz="2000" dirty="0" smtClean="0"/>
              <a:t>их передвижений.</a:t>
            </a:r>
          </a:p>
          <a:p>
            <a:r>
              <a:rPr lang="ru-RU" sz="2000" dirty="0" smtClean="0"/>
              <a:t>Свои знания  и наблюдения ещё задолго до появления письменности они изображали на наскальных рисунках (сцены охоты и животных на </a:t>
            </a:r>
            <a:r>
              <a:rPr lang="ru-RU" sz="2000" dirty="0"/>
              <a:t>которых </a:t>
            </a:r>
            <a:r>
              <a:rPr lang="ru-RU" sz="2000" dirty="0" smtClean="0"/>
              <a:t>охотились и т.д.). </a:t>
            </a:r>
          </a:p>
          <a:p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833" y="4608957"/>
            <a:ext cx="3214190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6886" y="4581128"/>
            <a:ext cx="3208238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72" y="932765"/>
            <a:ext cx="8931224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417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В. Келер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45479"/>
            <a:ext cx="4464496" cy="5423881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000" dirty="0" smtClean="0"/>
              <a:t>немецкий </a:t>
            </a:r>
            <a:r>
              <a:rPr lang="ru-RU" sz="2000" dirty="0"/>
              <a:t>и американский </a:t>
            </a:r>
            <a:r>
              <a:rPr lang="ru-RU" sz="2000" dirty="0" smtClean="0"/>
              <a:t>психолог </a:t>
            </a:r>
            <a:r>
              <a:rPr lang="ru-RU" sz="2000" dirty="0"/>
              <a:t>(1887 - 1967 г</a:t>
            </a:r>
            <a:r>
              <a:rPr lang="ru-RU" sz="2000" dirty="0" smtClean="0"/>
              <a:t>.). </a:t>
            </a:r>
          </a:p>
          <a:p>
            <a:r>
              <a:rPr lang="ru-RU" sz="2000" dirty="0" smtClean="0"/>
              <a:t>Экспериментально доказал наличие у животных </a:t>
            </a:r>
            <a:r>
              <a:rPr lang="ru-RU" sz="2000" b="1" u="sng" dirty="0" smtClean="0"/>
              <a:t>интеллекта и </a:t>
            </a:r>
            <a:r>
              <a:rPr lang="ru-RU" sz="2000" b="1" u="sng" dirty="0" err="1" smtClean="0"/>
              <a:t>инсайта</a:t>
            </a:r>
            <a:r>
              <a:rPr lang="ru-RU" sz="2000" dirty="0"/>
              <a:t> (понимание, озарение, внезапная догадка, прозрение) </a:t>
            </a:r>
            <a:r>
              <a:rPr lang="ru-RU" sz="2000" dirty="0" smtClean="0"/>
              <a:t>– внезапное решение животным относительно сложной задачи после немногих случайных попыток достичь желаемого результата.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245479"/>
            <a:ext cx="4320480" cy="546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3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694" y="116632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dirty="0" err="1">
                <a:solidFill>
                  <a:srgbClr val="002060"/>
                </a:solidFill>
              </a:rPr>
              <a:t>Инсайт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своих опытах Кёлер </a:t>
            </a:r>
            <a:r>
              <a:rPr lang="ru-RU" sz="2000" dirty="0"/>
              <a:t>с </a:t>
            </a:r>
            <a:r>
              <a:rPr lang="ru-RU" sz="2000" dirty="0" smtClean="0"/>
              <a:t>предлагал человекообразным обезьянам различные задачи</a:t>
            </a:r>
            <a:r>
              <a:rPr lang="ru-RU" sz="2000" dirty="0"/>
              <a:t>, которые </a:t>
            </a:r>
            <a:r>
              <a:rPr lang="ru-RU" sz="2000" dirty="0" smtClean="0"/>
              <a:t>они не могли решить сразу же. В результате было выяснено, что  </a:t>
            </a:r>
            <a:r>
              <a:rPr lang="ru-RU" sz="2000" dirty="0"/>
              <a:t>обезьяны после нескольких </a:t>
            </a:r>
            <a:r>
              <a:rPr lang="ru-RU" sz="2000" dirty="0" smtClean="0"/>
              <a:t>неудачных попыток прекращали какие-либо активные </a:t>
            </a:r>
            <a:r>
              <a:rPr lang="ru-RU" sz="2000" dirty="0"/>
              <a:t>действия и </a:t>
            </a:r>
            <a:r>
              <a:rPr lang="ru-RU" sz="2000" dirty="0" smtClean="0"/>
              <a:t>начинали </a:t>
            </a:r>
            <a:r>
              <a:rPr lang="ru-RU" sz="2000" dirty="0"/>
              <a:t>разглядывать предметы вокруг </a:t>
            </a:r>
            <a:r>
              <a:rPr lang="ru-RU" sz="2000" dirty="0" smtClean="0"/>
              <a:t>себя. В последующем они использовали эти предметы для решения этих задач.</a:t>
            </a:r>
            <a:endParaRPr lang="ru-RU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98" t="-3" r="398" b="28881"/>
          <a:stretch/>
        </p:blipFill>
        <p:spPr bwMode="auto">
          <a:xfrm>
            <a:off x="71999" y="2996952"/>
            <a:ext cx="8928991" cy="36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908720"/>
            <a:ext cx="8928990" cy="588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441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И.М. Сеченов и И.П. Павлов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368624"/>
            <a:ext cx="3725652" cy="474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368624"/>
            <a:ext cx="3672408" cy="474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99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Интересные факты о жизни животных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3744416"/>
          </a:xfrm>
        </p:spPr>
        <p:txBody>
          <a:bodyPr>
            <a:normAutofit/>
          </a:bodyPr>
          <a:lstStyle/>
          <a:p>
            <a:pPr lvl="0"/>
            <a:r>
              <a:rPr lang="ru-RU" sz="2000" dirty="0"/>
              <a:t>Благодаря </a:t>
            </a:r>
            <a:r>
              <a:rPr lang="ru-RU" sz="2000" dirty="0" smtClean="0"/>
              <a:t>науке этологии </a:t>
            </a:r>
            <a:r>
              <a:rPr lang="ru-RU" sz="2000" dirty="0"/>
              <a:t>люди узнали и до сих пор узнают много интересного о жизни </a:t>
            </a:r>
            <a:r>
              <a:rPr lang="ru-RU" sz="2000" dirty="0" smtClean="0"/>
              <a:t>животных. И </a:t>
            </a:r>
            <a:r>
              <a:rPr lang="ru-RU" sz="2000" dirty="0"/>
              <a:t>некоторые наблюдения за животными являются весьма </a:t>
            </a:r>
            <a:r>
              <a:rPr lang="ru-RU" sz="2000" dirty="0" smtClean="0"/>
              <a:t>занимательные. </a:t>
            </a:r>
          </a:p>
          <a:p>
            <a:r>
              <a:rPr lang="ru-RU" sz="2000" dirty="0"/>
              <a:t>Коровы являются верными друзьями. Они способны дружить, с другом проводят большую часть своего времени, общаются с ним, заботятся о нем</a:t>
            </a:r>
          </a:p>
          <a:p>
            <a:r>
              <a:rPr lang="ru-RU" sz="2000" dirty="0"/>
              <a:t>Щенки-мальчики в играх со щенками-девочками часто специально проигрывают, давая им возможность радоваться победе. </a:t>
            </a:r>
          </a:p>
          <a:p>
            <a:pPr lvl="0"/>
            <a:r>
              <a:rPr lang="ru-RU" sz="2000" dirty="0" smtClean="0"/>
              <a:t>Если </a:t>
            </a:r>
            <a:r>
              <a:rPr lang="ru-RU" sz="2000" dirty="0"/>
              <a:t>выдры лежат на воде животом кверху и держатся за лапы, значит, они спят. </a:t>
            </a:r>
          </a:p>
          <a:p>
            <a:pPr lvl="0"/>
            <a:endParaRPr lang="ru-R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4653136"/>
            <a:ext cx="2952328" cy="193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1" y="4794717"/>
            <a:ext cx="2709805" cy="195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40960" cy="5529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49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5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 </a:t>
            </a:r>
            <a:r>
              <a:rPr lang="ru-RU" sz="4900" dirty="0">
                <a:solidFill>
                  <a:srgbClr val="002060"/>
                </a:solidFill>
              </a:rPr>
              <a:t>Где применяются наблюдения этологов?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112568"/>
          </a:xfrm>
        </p:spPr>
        <p:txBody>
          <a:bodyPr>
            <a:normAutofit/>
          </a:bodyPr>
          <a:lstStyle/>
          <a:p>
            <a:r>
              <a:rPr lang="ru-RU" sz="2000" dirty="0"/>
              <a:t>Без этологических знаний тяжело дрессировщикам. Данные о пассивной оборонительной реак­ции у животных, которые дает </a:t>
            </a:r>
            <a:r>
              <a:rPr lang="ru-RU" sz="2000" dirty="0" smtClean="0"/>
              <a:t>этология, </a:t>
            </a:r>
            <a:r>
              <a:rPr lang="ru-RU" sz="2000" dirty="0"/>
              <a:t>позволяют избежать несчастных случаев. </a:t>
            </a:r>
            <a:endParaRPr lang="ru-RU" sz="2000" dirty="0" smtClean="0"/>
          </a:p>
          <a:p>
            <a:r>
              <a:rPr lang="ru-RU" sz="2000" dirty="0" smtClean="0"/>
              <a:t>Так</a:t>
            </a:r>
            <a:r>
              <a:rPr lang="ru-RU" sz="2000" dirty="0"/>
              <a:t>, видя оцепенение и неподвижность тигра, дрессировщик успокаивает зверя, чтобы он не напал. </a:t>
            </a:r>
            <a:endParaRPr lang="ru-RU" sz="2000" dirty="0" smtClean="0"/>
          </a:p>
          <a:p>
            <a:r>
              <a:rPr lang="ru-RU" sz="2000" dirty="0" smtClean="0"/>
              <a:t>При </a:t>
            </a:r>
            <a:r>
              <a:rPr lang="ru-RU" sz="2000" dirty="0"/>
              <a:t>работе с лайками дрессировщик должен учитывать результаты этологии, которые говорят о том, что у этих животных подобная реакция отсутствует - они сразу проявляют злобность - активную оборонительную реакцию.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622485"/>
            <a:ext cx="2824810" cy="2148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622485"/>
            <a:ext cx="3374820" cy="2148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4622485"/>
            <a:ext cx="3528392" cy="215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8856984" cy="5368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88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82210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знание того как разные виды </a:t>
            </a:r>
            <a:r>
              <a:rPr lang="ru-RU" sz="2000" dirty="0"/>
              <a:t>или </a:t>
            </a:r>
            <a:r>
              <a:rPr lang="ru-RU" sz="2000" dirty="0" smtClean="0"/>
              <a:t>породы животных ведут себя в природе поможет дрессировщику выбрать </a:t>
            </a:r>
            <a:r>
              <a:rPr lang="ru-RU" sz="2000" dirty="0"/>
              <a:t>тех </a:t>
            </a:r>
            <a:r>
              <a:rPr lang="ru-RU" sz="2000" dirty="0" smtClean="0"/>
              <a:t>животных, </a:t>
            </a:r>
            <a:r>
              <a:rPr lang="ru-RU" sz="2000" dirty="0"/>
              <a:t>которые лучше подходят для выполнения требуемых </a:t>
            </a:r>
            <a:r>
              <a:rPr lang="ru-RU" sz="2000" dirty="0" smtClean="0"/>
              <a:t>задач;</a:t>
            </a:r>
          </a:p>
          <a:p>
            <a:r>
              <a:rPr lang="ru-RU" sz="2000" dirty="0" smtClean="0"/>
              <a:t>также </a:t>
            </a:r>
            <a:r>
              <a:rPr lang="ru-RU" sz="2000" dirty="0"/>
              <a:t>позволит </a:t>
            </a:r>
            <a:r>
              <a:rPr lang="ru-RU" sz="2000" dirty="0" smtClean="0"/>
              <a:t>дрессировщику правильно </a:t>
            </a:r>
            <a:r>
              <a:rPr lang="ru-RU" sz="2000" dirty="0"/>
              <a:t>стимулировать естественное </a:t>
            </a:r>
            <a:r>
              <a:rPr lang="ru-RU" sz="2000" dirty="0" smtClean="0"/>
              <a:t>поведение;</a:t>
            </a:r>
          </a:p>
          <a:p>
            <a:r>
              <a:rPr lang="ru-RU" sz="2000" dirty="0" smtClean="0"/>
              <a:t>предотвратить нежелательное поведение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7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94122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Фермер </a:t>
            </a:r>
            <a:r>
              <a:rPr lang="ru-RU" dirty="0" smtClean="0">
                <a:solidFill>
                  <a:srgbClr val="002060"/>
                </a:solidFill>
              </a:rPr>
              <a:t> или  дрессировщик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72608"/>
          </a:xfrm>
        </p:spPr>
        <p:txBody>
          <a:bodyPr>
            <a:normAutofit/>
          </a:bodyPr>
          <a:lstStyle/>
          <a:p>
            <a:r>
              <a:rPr lang="ru-RU" sz="2000" dirty="0"/>
              <a:t>должны учитывать этологические знания, которые свидетельствуют о том, что лошади весьма разборчивы в людях. </a:t>
            </a:r>
            <a:endParaRPr lang="ru-RU" sz="2000" dirty="0" smtClean="0"/>
          </a:p>
          <a:p>
            <a:r>
              <a:rPr lang="ru-RU" sz="2000" dirty="0" smtClean="0"/>
              <a:t>Наблюдения </a:t>
            </a:r>
            <a:r>
              <a:rPr lang="ru-RU" sz="2000" dirty="0"/>
              <a:t>за поведением лошадей говорят о сложном нраве этих животных. </a:t>
            </a:r>
            <a:r>
              <a:rPr lang="ru-RU" sz="2000" dirty="0" smtClean="0"/>
              <a:t>Они </a:t>
            </a:r>
            <a:r>
              <a:rPr lang="ru-RU" sz="2000" dirty="0"/>
              <a:t>отвечают доверчивостью и послушанием только тем, кто проявляет заботу о них, уважает и хвалит их.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303585"/>
            <a:ext cx="4294772" cy="319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284983"/>
            <a:ext cx="4299294" cy="319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33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006154"/>
            <a:ext cx="4176000" cy="530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109876"/>
            <a:ext cx="38100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315" y="453548"/>
            <a:ext cx="8942181" cy="594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54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/>
              <a:t>Достижения этологии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постоянно </a:t>
            </a:r>
            <a:r>
              <a:rPr lang="ru-RU" sz="2000" dirty="0"/>
              <a:t>используются зоотехнией и ветеринарией, где для </a:t>
            </a:r>
            <a:r>
              <a:rPr lang="ru-RU" sz="2000" dirty="0" smtClean="0"/>
              <a:t>неё </a:t>
            </a:r>
            <a:r>
              <a:rPr lang="ru-RU" sz="2000" dirty="0"/>
              <a:t>широкое поле приложения. </a:t>
            </a:r>
            <a:endParaRPr lang="ru-RU" sz="2000" dirty="0" smtClean="0"/>
          </a:p>
          <a:p>
            <a:r>
              <a:rPr lang="ru-RU" sz="2000" dirty="0" smtClean="0"/>
              <a:t>Зоотехния </a:t>
            </a:r>
            <a:r>
              <a:rPr lang="ru-RU" sz="2000" dirty="0"/>
              <a:t>и ветеринария, в свою очередь, пополняют этологию чрезвычайно ценными данными.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3966334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640"/>
            <a:ext cx="8626958" cy="64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315" y="188639"/>
            <a:ext cx="8641468" cy="648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55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472"/>
            <a:ext cx="8229600" cy="178621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Наука о поведении животных </a:t>
            </a: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дает </a:t>
            </a:r>
            <a:r>
              <a:rPr lang="ru-RU" sz="3600" dirty="0">
                <a:solidFill>
                  <a:srgbClr val="002060"/>
                </a:solidFill>
              </a:rPr>
              <a:t>знания, необходимые </a:t>
            </a: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в </a:t>
            </a:r>
            <a:r>
              <a:rPr lang="ru-RU" sz="3600" dirty="0">
                <a:solidFill>
                  <a:srgbClr val="002060"/>
                </a:solidFill>
              </a:rPr>
              <a:t>животноводстве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71338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Этологические </a:t>
            </a:r>
            <a:r>
              <a:rPr lang="ru-RU" sz="2000" dirty="0"/>
              <a:t>наблюдения за самками, носящими приплод, позволяют животноводам определить, когда ожидаются роды. Например, видя, что корова стала беспокойной, постоянно меняет местоположение, пытается уединиться, животновод понимает, что надо готовиться к появлению нового члена фермы.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647554"/>
            <a:ext cx="4176463" cy="305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99412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Одомашнивание животных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435280" cy="561662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Позднее  (в </a:t>
            </a:r>
            <a:r>
              <a:rPr lang="ru-RU" sz="2000" dirty="0"/>
              <a:t>каменном веке </a:t>
            </a:r>
            <a:r>
              <a:rPr lang="ru-RU" sz="2000" dirty="0" smtClean="0"/>
              <a:t>10 </a:t>
            </a:r>
            <a:r>
              <a:rPr lang="ru-RU" sz="2000" dirty="0"/>
              <a:t>- 15 тыс. лет </a:t>
            </a:r>
            <a:r>
              <a:rPr lang="ru-RU" sz="2000" dirty="0" smtClean="0"/>
              <a:t>назад) знания </a:t>
            </a:r>
            <a:r>
              <a:rPr lang="ru-RU" sz="2000" dirty="0"/>
              <a:t>о повадках и образе жизни животных способствовали </a:t>
            </a:r>
            <a:r>
              <a:rPr lang="ru-RU" sz="2000" dirty="0" smtClean="0"/>
              <a:t>одомашниванию животных.</a:t>
            </a:r>
          </a:p>
          <a:p>
            <a:r>
              <a:rPr lang="ru-RU" sz="2000" dirty="0" smtClean="0"/>
              <a:t>Одомашнивание происходило постепенно и не всех животных одомашнили.  </a:t>
            </a:r>
          </a:p>
          <a:p>
            <a:r>
              <a:rPr lang="ru-RU" sz="2000" dirty="0" smtClean="0"/>
              <a:t>Какие это животные?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4852232" cy="3602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56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Домашние животные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Когда-то их ценили лишь за пользу которую они могли принести человеку. Сегодня животные вызывают </a:t>
            </a:r>
            <a:r>
              <a:rPr lang="ru-RU" sz="2000" dirty="0"/>
              <a:t>у нас </a:t>
            </a:r>
            <a:r>
              <a:rPr lang="ru-RU" sz="2000" dirty="0" smtClean="0"/>
              <a:t> искренние, сильные чувства, нередко становясь членами семьи.</a:t>
            </a:r>
            <a:endParaRPr lang="ru-RU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5340085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43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79"/>
            <a:ext cx="8229600" cy="85496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Зоопсихология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5688632"/>
          </a:xfrm>
        </p:spPr>
        <p:txBody>
          <a:bodyPr>
            <a:normAutofit/>
          </a:bodyPr>
          <a:lstStyle/>
          <a:p>
            <a:r>
              <a:rPr lang="ru-RU" sz="2000" dirty="0"/>
              <a:t>Количество положительных эмоций от общения с животным так велико, что мы начинаем лучше себя чувствовать. </a:t>
            </a:r>
            <a:endParaRPr lang="ru-RU" sz="2000" dirty="0" smtClean="0"/>
          </a:p>
          <a:p>
            <a:r>
              <a:rPr lang="ru-RU" sz="2000" dirty="0" smtClean="0"/>
              <a:t>Даже </a:t>
            </a:r>
            <a:r>
              <a:rPr lang="ru-RU" sz="2000" dirty="0"/>
              <a:t>простая игра с четвероногими друзьями стимулирует выработку в нашем организме окситоцина – гормона доверия, нежности, привязанности. </a:t>
            </a:r>
            <a:endParaRPr lang="ru-RU" sz="2000" dirty="0" smtClean="0"/>
          </a:p>
          <a:p>
            <a:r>
              <a:rPr lang="ru-RU" sz="2000" dirty="0" smtClean="0"/>
              <a:t>Животные не только вызывают позитивные эмоции, но и помогают </a:t>
            </a:r>
            <a:r>
              <a:rPr lang="ru-RU" sz="2000" dirty="0"/>
              <a:t>побороть стресс и </a:t>
            </a:r>
            <a:r>
              <a:rPr lang="ru-RU" sz="2000" dirty="0" smtClean="0"/>
              <a:t>депрессию. </a:t>
            </a:r>
          </a:p>
          <a:p>
            <a:r>
              <a:rPr lang="ru-RU" sz="2000" dirty="0" smtClean="0"/>
              <a:t>Мы </a:t>
            </a:r>
            <a:r>
              <a:rPr lang="ru-RU" sz="2000" dirty="0"/>
              <a:t>думаем: «Наконец-то я дома!», когда на пороге нас встречает наша собака, виляет хвостом, радостно лает, преданно смотрит в глаза и порывается, встав на задние лапы, лизнуть нас прямо в нос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Но домашние животные часто начинают вести себя не так как нам хотелось бы, становятся агрессивными и непослушными – на помощь придёт зоопсихолог.</a:t>
            </a:r>
            <a:endParaRPr lang="ru-RU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352928" cy="582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09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922114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Где нужны знания по этологии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разработка </a:t>
            </a:r>
            <a:r>
              <a:rPr lang="ru-RU" sz="2000" dirty="0"/>
              <a:t>научно обоснованных технологий </a:t>
            </a:r>
            <a:r>
              <a:rPr lang="ru-RU" sz="2000" dirty="0" smtClean="0"/>
              <a:t>в животноводстве, повышение </a:t>
            </a:r>
            <a:r>
              <a:rPr lang="ru-RU" sz="2000" dirty="0"/>
              <a:t>приплода и сохранности его</a:t>
            </a:r>
            <a:r>
              <a:rPr lang="ru-RU" sz="2000" dirty="0" smtClean="0"/>
              <a:t>, </a:t>
            </a:r>
            <a:r>
              <a:rPr lang="ru-RU" sz="2000" dirty="0"/>
              <a:t>получения высоких показателей продуктивности, </a:t>
            </a:r>
            <a:r>
              <a:rPr lang="ru-RU" sz="2000" dirty="0" smtClean="0"/>
              <a:t>избежание </a:t>
            </a:r>
            <a:r>
              <a:rPr lang="ru-RU" sz="2000" dirty="0"/>
              <a:t>потерь животных в экстремальных </a:t>
            </a:r>
            <a:r>
              <a:rPr lang="ru-RU" sz="2000" dirty="0" smtClean="0"/>
              <a:t>условиях и т.д. ;</a:t>
            </a:r>
          </a:p>
          <a:p>
            <a:r>
              <a:rPr lang="ru-RU" sz="2000" dirty="0" smtClean="0"/>
              <a:t>сохранение </a:t>
            </a:r>
            <a:r>
              <a:rPr lang="ru-RU" sz="2000" dirty="0"/>
              <a:t>видов </a:t>
            </a:r>
            <a:r>
              <a:rPr lang="ru-RU" sz="2000" dirty="0" smtClean="0"/>
              <a:t>животных в природе и т.д. </a:t>
            </a:r>
            <a:endParaRPr lang="ru-RU" sz="2000" dirty="0"/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5" y="3490770"/>
            <a:ext cx="5529515" cy="3106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57" y="2786242"/>
            <a:ext cx="5851028" cy="388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554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802" y="188640"/>
            <a:ext cx="8229600" cy="1012974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Этология человека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Этология может дать убедительный </a:t>
            </a:r>
            <a:r>
              <a:rPr lang="ru-RU" sz="2000" dirty="0"/>
              <a:t>ответ на многие, казавшиеся </a:t>
            </a:r>
            <a:r>
              <a:rPr lang="ru-RU" sz="2000" dirty="0" smtClean="0"/>
              <a:t>ранее </a:t>
            </a:r>
            <a:r>
              <a:rPr lang="ru-RU" sz="2000" dirty="0"/>
              <a:t>необъяснимыми вопросы об особенностях поведения </a:t>
            </a:r>
            <a:r>
              <a:rPr lang="ru-RU" sz="2000" dirty="0" smtClean="0"/>
              <a:t>не только животных</a:t>
            </a:r>
            <a:r>
              <a:rPr lang="ru-RU" sz="2000" dirty="0"/>
              <a:t>, </a:t>
            </a:r>
            <a:r>
              <a:rPr lang="ru-RU" sz="2000" dirty="0" smtClean="0"/>
              <a:t>но и </a:t>
            </a:r>
            <a:r>
              <a:rPr lang="ru-RU" sz="2000" dirty="0"/>
              <a:t>человека. </a:t>
            </a:r>
            <a:endParaRPr lang="ru-RU" sz="2000" dirty="0" smtClean="0"/>
          </a:p>
          <a:p>
            <a:r>
              <a:rPr lang="ru-RU" sz="2000" dirty="0" smtClean="0"/>
              <a:t>К </a:t>
            </a:r>
            <a:r>
              <a:rPr lang="ru-RU" sz="2000" dirty="0"/>
              <a:t>примеру, о причинах немотивированной агрессии и альтруизма, </a:t>
            </a:r>
            <a:r>
              <a:rPr lang="ru-RU" sz="2000" dirty="0" smtClean="0"/>
              <a:t>о </a:t>
            </a:r>
            <a:r>
              <a:rPr lang="ru-RU" sz="2000" dirty="0"/>
              <a:t>причинах </a:t>
            </a:r>
            <a:r>
              <a:rPr lang="ru-RU" sz="2000" dirty="0" smtClean="0"/>
              <a:t>маний </a:t>
            </a:r>
            <a:r>
              <a:rPr lang="ru-RU" sz="2000" dirty="0"/>
              <a:t>и фобий, </a:t>
            </a:r>
            <a:r>
              <a:rPr lang="ru-RU" sz="2000" dirty="0" smtClean="0"/>
              <a:t>и </a:t>
            </a:r>
            <a:r>
              <a:rPr lang="ru-RU" sz="2000" dirty="0"/>
              <a:t>о многом другом!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216286"/>
            <a:ext cx="5328592" cy="334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86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Наука бионика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5184576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- наука об использовании в технике знаний о живом организме.</a:t>
            </a:r>
          </a:p>
          <a:p>
            <a:r>
              <a:rPr lang="ru-RU" dirty="0" smtClean="0"/>
              <a:t>Символ </a:t>
            </a:r>
            <a:r>
              <a:rPr lang="ru-RU" dirty="0"/>
              <a:t>бионики скрещенные скальпель, паяльник и знак интеграла.</a:t>
            </a:r>
          </a:p>
          <a:p>
            <a:r>
              <a:rPr lang="ru-RU" dirty="0"/>
              <a:t>Этот союз биологии, техники и математики позволяет надеяться, что наука бионика проникнет туда, куда не проникал еще никто, и увидит то, чего не видел еще никто.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2988393"/>
            <a:ext cx="3679786" cy="381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277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338936" cy="4525963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800" dirty="0" smtClean="0">
                <a:solidFill>
                  <a:srgbClr val="002060"/>
                </a:solidFill>
              </a:rPr>
              <a:t>«Природа так </a:t>
            </a:r>
            <a:r>
              <a:rPr lang="ru-RU" altLang="ru-RU" sz="2800" dirty="0">
                <a:solidFill>
                  <a:srgbClr val="002060"/>
                </a:solidFill>
              </a:rPr>
              <a:t>обо всем позаботилась, что повсюду ты находишь, чему </a:t>
            </a:r>
            <a:r>
              <a:rPr lang="ru-RU" altLang="ru-RU" sz="2800" dirty="0" smtClean="0">
                <a:solidFill>
                  <a:srgbClr val="002060"/>
                </a:solidFill>
              </a:rPr>
              <a:t>учиться».</a:t>
            </a:r>
            <a:r>
              <a:rPr lang="ru-RU" altLang="ru-RU" sz="2800" dirty="0">
                <a:solidFill>
                  <a:srgbClr val="002060"/>
                </a:solidFill>
              </a:rPr>
              <a:t/>
            </a:r>
            <a:br>
              <a:rPr lang="ru-RU" altLang="ru-RU" sz="2800" dirty="0">
                <a:solidFill>
                  <a:srgbClr val="002060"/>
                </a:solidFill>
              </a:rPr>
            </a:br>
            <a:r>
              <a:rPr lang="ru-RU" altLang="ru-RU" sz="2800" dirty="0">
                <a:solidFill>
                  <a:srgbClr val="002060"/>
                </a:solidFill>
              </a:rPr>
              <a:t>                 </a:t>
            </a:r>
            <a:r>
              <a:rPr lang="ru-RU" altLang="ru-RU" sz="2800" dirty="0" smtClean="0">
                <a:solidFill>
                  <a:srgbClr val="002060"/>
                </a:solidFill>
              </a:rPr>
              <a:t>  </a:t>
            </a:r>
            <a:r>
              <a:rPr lang="ru-RU" altLang="ru-RU" sz="2800" i="1" dirty="0" smtClean="0">
                <a:solidFill>
                  <a:srgbClr val="002060"/>
                </a:solidFill>
              </a:rPr>
              <a:t>Леонардо </a:t>
            </a:r>
            <a:r>
              <a:rPr lang="ru-RU" altLang="ru-RU" sz="2800" i="1" dirty="0">
                <a:solidFill>
                  <a:srgbClr val="002060"/>
                </a:solidFill>
              </a:rPr>
              <a:t>да Винчи</a:t>
            </a:r>
            <a:endParaRPr lang="ru-RU" altLang="ru-RU" sz="28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4255" y="2852936"/>
            <a:ext cx="3141395" cy="38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8052" y="0"/>
            <a:ext cx="9753600" cy="693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82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 и интернет сайтов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err="1"/>
              <a:t>Скопичев</a:t>
            </a:r>
            <a:r>
              <a:rPr lang="ru-RU" b="1" dirty="0"/>
              <a:t> В.Г. «Физиология животных и этология», М.6 </a:t>
            </a:r>
            <a:r>
              <a:rPr lang="ru-RU" b="1" dirty="0" err="1"/>
              <a:t>КолосС</a:t>
            </a:r>
            <a:r>
              <a:rPr lang="ru-RU" b="1" dirty="0"/>
              <a:t>, 2005</a:t>
            </a:r>
          </a:p>
          <a:p>
            <a:r>
              <a:rPr lang="ru-RU" b="1" dirty="0" smtClean="0"/>
              <a:t>Зорина З. А., Полетаева  И. И. Поведение </a:t>
            </a:r>
            <a:r>
              <a:rPr lang="ru-RU" b="1" dirty="0"/>
              <a:t>животных «Я познаю мир. Поведение животных» Москва «</a:t>
            </a:r>
            <a:r>
              <a:rPr lang="ru-RU" b="1" dirty="0" err="1"/>
              <a:t>Астрель</a:t>
            </a:r>
            <a:r>
              <a:rPr lang="ru-RU" b="1" dirty="0" smtClean="0"/>
              <a:t>», 2002</a:t>
            </a:r>
            <a:endParaRPr lang="ru-RU" b="1" dirty="0"/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biofile.ru/bio/16946.html</a:t>
            </a:r>
            <a:endParaRPr lang="ru-RU" dirty="0" smtClean="0"/>
          </a:p>
          <a:p>
            <a:r>
              <a:rPr lang="ru-RU" b="1" dirty="0" smtClean="0"/>
              <a:t>Этология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://psychology.academic.ru/2987/</a:t>
            </a:r>
            <a:r>
              <a:rPr lang="ru-RU" dirty="0" smtClean="0">
                <a:hlinkClick r:id="rId3"/>
              </a:rPr>
              <a:t>этология</a:t>
            </a:r>
            <a:endParaRPr lang="ru-RU" dirty="0" smtClean="0"/>
          </a:p>
          <a:p>
            <a:r>
              <a:rPr lang="ru-RU" b="1" dirty="0" smtClean="0"/>
              <a:t>Этология </a:t>
            </a:r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://ru.wikipedia.org/wiki/</a:t>
            </a:r>
            <a:r>
              <a:rPr lang="ru-RU" dirty="0" smtClean="0">
                <a:hlinkClick r:id="rId4"/>
              </a:rPr>
              <a:t>Этология</a:t>
            </a:r>
            <a:endParaRPr lang="ru-RU" dirty="0" smtClean="0"/>
          </a:p>
          <a:p>
            <a:r>
              <a:rPr lang="ru-RU" dirty="0" smtClean="0"/>
              <a:t>Что изучает наука этология </a:t>
            </a: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fb.ru/article/210036/chto-takoe-etologiya-jivotnyih-chto-izuchaet-nauka-etologiya</a:t>
            </a:r>
            <a:endParaRPr lang="ru-RU" dirty="0" smtClean="0"/>
          </a:p>
          <a:p>
            <a:r>
              <a:rPr lang="ru-RU" b="1" dirty="0" smtClean="0"/>
              <a:t>Одомашнивание </a:t>
            </a:r>
            <a:r>
              <a:rPr lang="en-US" dirty="0" smtClean="0">
                <a:hlinkClick r:id="rId6"/>
              </a:rPr>
              <a:t>https://ru.wikipedia.org/wiki</a:t>
            </a:r>
            <a:endParaRPr lang="ru-RU" dirty="0" smtClean="0"/>
          </a:p>
          <a:p>
            <a:r>
              <a:rPr lang="ru-RU" b="1" dirty="0"/>
              <a:t>Этология</a:t>
            </a:r>
            <a:r>
              <a:rPr lang="en-US" dirty="0" smtClean="0">
                <a:hlinkClick r:id="rId7"/>
              </a:rPr>
              <a:t>http</a:t>
            </a:r>
            <a:r>
              <a:rPr lang="en-US" dirty="0">
                <a:hlinkClick r:id="rId7"/>
              </a:rPr>
              <a:t>://ethology.ru/library/?</a:t>
            </a:r>
            <a:r>
              <a:rPr lang="en-US" dirty="0" smtClean="0">
                <a:hlinkClick r:id="rId7"/>
              </a:rPr>
              <a:t>id=115</a:t>
            </a:r>
            <a:endParaRPr lang="ru-RU" dirty="0" smtClean="0"/>
          </a:p>
          <a:p>
            <a:r>
              <a:rPr lang="ru-RU" b="1" dirty="0"/>
              <a:t>Этология</a:t>
            </a: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fb.ru/article/210036/chto-takoe-etologiya-jivotnyih-chto-izuchaet-nauka-etologiya</a:t>
            </a:r>
            <a:endParaRPr lang="ru-RU" dirty="0" smtClean="0"/>
          </a:p>
          <a:p>
            <a:r>
              <a:rPr lang="ru-RU" dirty="0"/>
              <a:t>Почему нам так нравятся животные</a:t>
            </a:r>
            <a:r>
              <a:rPr lang="ru-RU" dirty="0" smtClean="0"/>
              <a:t>? </a:t>
            </a:r>
            <a:r>
              <a:rPr lang="en-US" dirty="0" smtClean="0">
                <a:hlinkClick r:id="rId8"/>
              </a:rPr>
              <a:t>http</a:t>
            </a:r>
            <a:r>
              <a:rPr lang="en-US" dirty="0">
                <a:hlinkClick r:id="rId8"/>
              </a:rPr>
              <a:t>://www.psychologies.ru/self-knowledge/individuality/pochemu-nam-tak-nravyatsya-jivotnyie</a:t>
            </a:r>
            <a:r>
              <a:rPr lang="en-US" dirty="0" smtClean="0">
                <a:hlinkClick r:id="rId8"/>
              </a:rPr>
              <a:t>//</a:t>
            </a:r>
            <a:r>
              <a:rPr lang="ru-RU" dirty="0" smtClean="0"/>
              <a:t> </a:t>
            </a:r>
          </a:p>
          <a:p>
            <a:r>
              <a:rPr lang="ru-RU" dirty="0"/>
              <a:t>Наука о поведении животных </a:t>
            </a:r>
            <a:r>
              <a:rPr lang="ru-RU" u="sng" dirty="0" smtClean="0">
                <a:hlinkClick r:id="rId9"/>
              </a:rPr>
              <a:t>http</a:t>
            </a:r>
            <a:r>
              <a:rPr lang="ru-RU" u="sng" dirty="0">
                <a:hlinkClick r:id="rId9"/>
              </a:rPr>
              <a:t>://fb.ru/article/247686/etologiya---</a:t>
            </a:r>
            <a:r>
              <a:rPr lang="ru-RU" u="sng" dirty="0" smtClean="0">
                <a:hlinkClick r:id="rId9"/>
              </a:rPr>
              <a:t>nauka-o-povedenii-jivotnyih</a:t>
            </a:r>
            <a:endParaRPr lang="ru-RU" u="sng" dirty="0" smtClean="0"/>
          </a:p>
          <a:p>
            <a:r>
              <a:rPr lang="ru-RU" b="1" dirty="0"/>
              <a:t>Конрад </a:t>
            </a:r>
            <a:r>
              <a:rPr lang="ru-RU" b="1" dirty="0" smtClean="0"/>
              <a:t>Лоренц </a:t>
            </a:r>
            <a:r>
              <a:rPr lang="en-US" b="1" dirty="0">
                <a:hlinkClick r:id="rId10"/>
              </a:rPr>
              <a:t>http://ethology.ru/persons/?</a:t>
            </a:r>
            <a:r>
              <a:rPr lang="en-US" b="1" dirty="0" smtClean="0">
                <a:hlinkClick r:id="rId10"/>
              </a:rPr>
              <a:t>id=5</a:t>
            </a:r>
            <a:r>
              <a:rPr lang="ru-RU" b="1" dirty="0" smtClean="0"/>
              <a:t> </a:t>
            </a:r>
          </a:p>
          <a:p>
            <a:r>
              <a:rPr lang="ru-RU" b="1" dirty="0"/>
              <a:t>Конрад Лоренц </a:t>
            </a:r>
            <a:r>
              <a:rPr lang="en-US" dirty="0" smtClean="0">
                <a:hlinkClick r:id="rId11"/>
              </a:rPr>
              <a:t>https</a:t>
            </a:r>
            <a:r>
              <a:rPr lang="en-US" dirty="0">
                <a:hlinkClick r:id="rId11"/>
              </a:rPr>
              <a:t>://</a:t>
            </a:r>
            <a:r>
              <a:rPr lang="en-US" dirty="0" smtClean="0">
                <a:hlinkClick r:id="rId11"/>
              </a:rPr>
              <a:t>www.livelib.ru/author/120963-konrad-lorents</a:t>
            </a:r>
            <a:endParaRPr lang="ru-RU" dirty="0" smtClean="0"/>
          </a:p>
          <a:p>
            <a:r>
              <a:rPr lang="ru-RU" b="1" dirty="0"/>
              <a:t>Этология- наука о поведении </a:t>
            </a:r>
            <a:r>
              <a:rPr lang="ru-RU" b="1" dirty="0" smtClean="0"/>
              <a:t>животных </a:t>
            </a:r>
            <a:r>
              <a:rPr lang="en-US" b="1" dirty="0">
                <a:hlinkClick r:id="rId12"/>
              </a:rPr>
              <a:t>http://www.studfiles.ru/preview/1151293</a:t>
            </a:r>
            <a:r>
              <a:rPr lang="en-US" b="1" dirty="0" smtClean="0">
                <a:hlinkClick r:id="rId12"/>
              </a:rPr>
              <a:t>/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/>
              <a:t>Карл </a:t>
            </a:r>
            <a:r>
              <a:rPr lang="ru-RU" b="1" dirty="0" err="1"/>
              <a:t>Фриш</a:t>
            </a:r>
            <a:r>
              <a:rPr lang="ru-RU" b="1" dirty="0"/>
              <a:t>: изучаем поведение на пчёлах </a:t>
            </a:r>
            <a:r>
              <a:rPr lang="en-US" dirty="0" smtClean="0">
                <a:hlinkClick r:id="rId13"/>
              </a:rPr>
              <a:t>http</a:t>
            </a:r>
            <a:r>
              <a:rPr lang="en-US" dirty="0">
                <a:hlinkClick r:id="rId13"/>
              </a:rPr>
              <a:t>://www.</a:t>
            </a:r>
            <a:r>
              <a:rPr lang="ru-RU" dirty="0" err="1">
                <a:hlinkClick r:id="rId13"/>
              </a:rPr>
              <a:t>нейротехнологии.рф</a:t>
            </a:r>
            <a:r>
              <a:rPr lang="ru-RU" dirty="0">
                <a:hlinkClick r:id="rId13"/>
              </a:rPr>
              <a:t>/</a:t>
            </a:r>
            <a:r>
              <a:rPr lang="en-US" dirty="0" smtClean="0">
                <a:hlinkClick r:id="rId13"/>
              </a:rPr>
              <a:t>articles/</a:t>
            </a:r>
            <a:r>
              <a:rPr lang="en-US" dirty="0" err="1" smtClean="0">
                <a:hlinkClick r:id="rId13"/>
              </a:rPr>
              <a:t>frish</a:t>
            </a:r>
            <a:endParaRPr lang="ru-RU" dirty="0" smtClean="0"/>
          </a:p>
          <a:p>
            <a:r>
              <a:rPr lang="ru-RU" b="1" dirty="0"/>
              <a:t>Карл </a:t>
            </a:r>
            <a:r>
              <a:rPr lang="ru-RU" b="1" dirty="0" err="1" smtClean="0"/>
              <a:t>Фриш</a:t>
            </a:r>
            <a:r>
              <a:rPr lang="ru-RU" b="1" smtClean="0"/>
              <a:t> </a:t>
            </a:r>
            <a:r>
              <a:rPr lang="en-US" smtClean="0">
                <a:hlinkClick r:id="rId14"/>
              </a:rPr>
              <a:t>https</a:t>
            </a:r>
            <a:r>
              <a:rPr lang="en-US" dirty="0">
                <a:hlinkClick r:id="rId14"/>
              </a:rPr>
              <a:t>://ru.wikipedia.org/wiki/</a:t>
            </a:r>
            <a:r>
              <a:rPr lang="ru-RU" dirty="0" err="1">
                <a:hlinkClick r:id="rId14"/>
              </a:rPr>
              <a:t>Фриш</a:t>
            </a:r>
            <a:r>
              <a:rPr lang="ru-RU" dirty="0">
                <a:hlinkClick r:id="rId14"/>
              </a:rPr>
              <a:t>,_</a:t>
            </a:r>
            <a:r>
              <a:rPr lang="ru-RU" dirty="0" err="1" smtClean="0">
                <a:hlinkClick r:id="rId14"/>
              </a:rPr>
              <a:t>Карл_фон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en-US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77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sz="3000" b="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>Первым спутником человека стал волк, прародитель нашей домашней собаки </a:t>
            </a:r>
            <a:r>
              <a:rPr lang="ru-RU" sz="3000" b="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3000" b="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ru-RU" sz="3000" b="0" dirty="0" smtClean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>(</a:t>
            </a:r>
            <a:r>
              <a:rPr lang="ru-RU" sz="3000" b="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>10-15 тыс. лет назад)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604867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40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>Почти так же долго (не менее 10 тыс. лет) длится дружба человека с овцами и козами, свиньями, коровами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037" y="128932"/>
            <a:ext cx="8967861" cy="668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36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7"/>
          <a:stretch/>
        </p:blipFill>
        <p:spPr bwMode="auto">
          <a:xfrm>
            <a:off x="107504" y="1700808"/>
            <a:ext cx="8960995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28932"/>
            <a:ext cx="8928992" cy="657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149" y="128932"/>
            <a:ext cx="8947347" cy="659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01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>
                <a:solidFill>
                  <a:srgbClr val="002060"/>
                </a:solidFill>
              </a:rPr>
              <a:t>Лошадь была одомашнена сравнительно недавно - 5-6 тыс. лет назад </a:t>
            </a:r>
            <a:r>
              <a:rPr lang="ru-RU" sz="3000" b="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3000" b="0" dirty="0">
                <a:ln>
                  <a:noFill/>
                </a:ln>
                <a:solidFill>
                  <a:prstClr val="black"/>
                </a:solidFill>
                <a:effectLst/>
                <a:ea typeface="+mn-ea"/>
                <a:cs typeface="+mn-cs"/>
              </a:rPr>
            </a:br>
            <a:endParaRPr lang="ru-RU" sz="28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6480720" cy="486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91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21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Около 5 тыс. лет назад были одомашнены куры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dirty="0"/>
              <a:t>гуси, потомки дикого серого гуся</a:t>
            </a:r>
          </a:p>
          <a:p>
            <a:pPr lvl="0"/>
            <a:r>
              <a:rPr lang="ru-RU" sz="2000" dirty="0" err="1"/>
              <a:t>банкивских</a:t>
            </a:r>
            <a:r>
              <a:rPr lang="ru-RU" sz="2000" dirty="0"/>
              <a:t> и красных кур Южной и Юго-Восточной Азии. </a:t>
            </a:r>
          </a:p>
          <a:p>
            <a:pPr lvl="0"/>
            <a:r>
              <a:rPr lang="ru-RU" sz="2000" dirty="0"/>
              <a:t>3 - 4 тыс. лет назад в Европе и Китае одновременно одомашнили уток, а в западной Африке - цесарок 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284984"/>
            <a:ext cx="4968552" cy="3353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284984"/>
            <a:ext cx="5016558" cy="3353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13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4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2_lohad50239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lohad502397</Template>
  <TotalTime>2215</TotalTime>
  <Words>2382</Words>
  <Application>Microsoft Office PowerPoint</Application>
  <PresentationFormat>Экран (4:3)</PresentationFormat>
  <Paragraphs>221</Paragraphs>
  <Slides>46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46</vt:i4>
      </vt:variant>
    </vt:vector>
  </HeadingPairs>
  <TitlesOfParts>
    <vt:vector size="58" baseType="lpstr">
      <vt:lpstr>lohad502397</vt:lpstr>
      <vt:lpstr>1_lohad502397</vt:lpstr>
      <vt:lpstr>3_lohad502397</vt:lpstr>
      <vt:lpstr>4_lohad502397</vt:lpstr>
      <vt:lpstr>5_lohad502397</vt:lpstr>
      <vt:lpstr>7_lohad502397</vt:lpstr>
      <vt:lpstr>8_lohad502397</vt:lpstr>
      <vt:lpstr>9_lohad502397</vt:lpstr>
      <vt:lpstr>12_lohad502397</vt:lpstr>
      <vt:lpstr>14_lohad502397</vt:lpstr>
      <vt:lpstr>13_lohad502397</vt:lpstr>
      <vt:lpstr>Тема3</vt:lpstr>
      <vt:lpstr>Этология животных</vt:lpstr>
      <vt:lpstr>Этология животных</vt:lpstr>
      <vt:lpstr>История этологии</vt:lpstr>
      <vt:lpstr>Одомашнивание животных</vt:lpstr>
      <vt:lpstr>Первым спутником человека стал волк, прародитель нашей домашней собаки  (10-15 тыс. лет назад)</vt:lpstr>
      <vt:lpstr>Почти так же долго (не менее 10 тыс. лет) длится дружба человека с овцами и козами, свиньями, коровами</vt:lpstr>
      <vt:lpstr>Презентация PowerPoint</vt:lpstr>
      <vt:lpstr>Лошадь была одомашнена сравнительно недавно - 5-6 тыс. лет назад  </vt:lpstr>
      <vt:lpstr>Около 5 тыс. лет назад были одомашнены куры</vt:lpstr>
      <vt:lpstr> Домашние кошки  </vt:lpstr>
      <vt:lpstr>Каких животных пытались одомашнить</vt:lpstr>
      <vt:lpstr>Почему не все животные стали домашними?</vt:lpstr>
      <vt:lpstr>Что помогло приручить домашних животных</vt:lpstr>
      <vt:lpstr>Исторически сложилось так, что мы больше знаем о поведении диких животных, чем домашних</vt:lpstr>
      <vt:lpstr>История этологии</vt:lpstr>
      <vt:lpstr>Презентация PowerPoint</vt:lpstr>
      <vt:lpstr>Метафизический подход  в наблюдении за поведением животных  (XVII - XIX век) </vt:lpstr>
      <vt:lpstr>Презентация PowerPoint</vt:lpstr>
      <vt:lpstr>Презентация PowerPoint</vt:lpstr>
      <vt:lpstr>Основы этологии как науки были заложены в XIX в </vt:lpstr>
      <vt:lpstr>Термин  «этология животных» </vt:lpstr>
      <vt:lpstr>Основатель современной этологии</vt:lpstr>
      <vt:lpstr>Импринтинг – запечатление</vt:lpstr>
      <vt:lpstr>Презентация PowerPoint</vt:lpstr>
      <vt:lpstr>Видео</vt:lpstr>
      <vt:lpstr>Запечатление - импринтинг</vt:lpstr>
      <vt:lpstr>Карл Фриш - австрийский этолог (1886- 1982 г) </vt:lpstr>
      <vt:lpstr>Танцу пчел Фриш посвятил всю оставшуюся жизнь </vt:lpstr>
      <vt:lpstr>Игра – пантомима</vt:lpstr>
      <vt:lpstr>В. Келер</vt:lpstr>
      <vt:lpstr>Инсайт</vt:lpstr>
      <vt:lpstr>И.М. Сеченов и И.П. Павлов</vt:lpstr>
      <vt:lpstr>Интересные факты о жизни животных</vt:lpstr>
      <vt:lpstr> Где применяются наблюдения этологов? </vt:lpstr>
      <vt:lpstr>Презентация PowerPoint</vt:lpstr>
      <vt:lpstr>Фермер  или  дрессировщик </vt:lpstr>
      <vt:lpstr>Презентация PowerPoint</vt:lpstr>
      <vt:lpstr>Достижения этологии </vt:lpstr>
      <vt:lpstr>Наука о поведении животных  дает знания, необходимые  в животноводстве</vt:lpstr>
      <vt:lpstr>Домашние животные</vt:lpstr>
      <vt:lpstr>Зоопсихология</vt:lpstr>
      <vt:lpstr>Где нужны знания по этологии</vt:lpstr>
      <vt:lpstr>Этология человека</vt:lpstr>
      <vt:lpstr>Наука бионика</vt:lpstr>
      <vt:lpstr>Презентация PowerPoint</vt:lpstr>
      <vt:lpstr>Список литературы и интернет сайтов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ЭТОЛОГИЯ -</dc:title>
  <dc:creator>Ирина</dc:creator>
  <cp:lastModifiedBy>Админ</cp:lastModifiedBy>
  <cp:revision>174</cp:revision>
  <dcterms:created xsi:type="dcterms:W3CDTF">2016-10-17T20:57:38Z</dcterms:created>
  <dcterms:modified xsi:type="dcterms:W3CDTF">2023-06-13T21:24:01Z</dcterms:modified>
</cp:coreProperties>
</file>