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0"/>
  </p:notesMasterIdLst>
  <p:sldIdLst>
    <p:sldId id="394" r:id="rId2"/>
    <p:sldId id="404" r:id="rId3"/>
    <p:sldId id="406" r:id="rId4"/>
    <p:sldId id="407" r:id="rId5"/>
    <p:sldId id="408" r:id="rId6"/>
    <p:sldId id="409" r:id="rId7"/>
    <p:sldId id="410" r:id="rId8"/>
    <p:sldId id="411" r:id="rId9"/>
    <p:sldId id="412" r:id="rId10"/>
    <p:sldId id="423" r:id="rId11"/>
    <p:sldId id="424" r:id="rId12"/>
    <p:sldId id="425" r:id="rId13"/>
    <p:sldId id="426" r:id="rId14"/>
    <p:sldId id="427" r:id="rId15"/>
    <p:sldId id="428" r:id="rId16"/>
    <p:sldId id="429" r:id="rId17"/>
    <p:sldId id="430" r:id="rId18"/>
    <p:sldId id="405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59" autoAdjust="0"/>
    <p:restoredTop sz="94660"/>
  </p:normalViewPr>
  <p:slideViewPr>
    <p:cSldViewPr>
      <p:cViewPr varScale="1">
        <p:scale>
          <a:sx n="115" d="100"/>
          <a:sy n="115" d="100"/>
        </p:scale>
        <p:origin x="84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421168-ADF5-4796-9564-48300D9A9978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96F068-B69A-4BBE-9B3A-0BA7E4D23EA6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Валовый национальный продукт </a:t>
          </a:r>
          <a:endParaRPr lang="ru-RU" dirty="0">
            <a:latin typeface="Comic Sans MS" panose="030F0702030302020204" pitchFamily="66" charset="0"/>
          </a:endParaRPr>
        </a:p>
      </dgm:t>
    </dgm:pt>
    <dgm:pt modelId="{ABA444B5-A179-4BBC-8828-55555630FC39}" type="parTrans" cxnId="{FEBD8AD3-DBEA-4E29-A330-45ACF1A0CF97}">
      <dgm:prSet/>
      <dgm:spPr/>
      <dgm:t>
        <a:bodyPr/>
        <a:lstStyle/>
        <a:p>
          <a:endParaRPr lang="ru-RU"/>
        </a:p>
      </dgm:t>
    </dgm:pt>
    <dgm:pt modelId="{BAD2DE9E-7CCE-40F4-B2C9-42AD9BCF35B8}" type="sibTrans" cxnId="{FEBD8AD3-DBEA-4E29-A330-45ACF1A0CF97}">
      <dgm:prSet/>
      <dgm:spPr/>
      <dgm:t>
        <a:bodyPr/>
        <a:lstStyle/>
        <a:p>
          <a:endParaRPr lang="ru-RU"/>
        </a:p>
      </dgm:t>
    </dgm:pt>
    <dgm:pt modelId="{11E7C072-0369-4C4E-B236-65E3D6A22575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Сумма рыночных цен всех конечных продуктов, созданных внутри страны и за рубежом</a:t>
          </a:r>
          <a:endParaRPr lang="ru-RU" dirty="0">
            <a:latin typeface="Comic Sans MS" panose="030F0702030302020204" pitchFamily="66" charset="0"/>
          </a:endParaRPr>
        </a:p>
      </dgm:t>
    </dgm:pt>
    <dgm:pt modelId="{0D1D7707-3039-48BD-B1A6-E2E1BA53065F}" type="parTrans" cxnId="{50C9DCFC-70A7-4C44-92D0-7A2415CAF777}">
      <dgm:prSet/>
      <dgm:spPr/>
      <dgm:t>
        <a:bodyPr/>
        <a:lstStyle/>
        <a:p>
          <a:endParaRPr lang="ru-RU"/>
        </a:p>
      </dgm:t>
    </dgm:pt>
    <dgm:pt modelId="{031B2B03-A655-40A9-A0AF-68E7172D120F}" type="sibTrans" cxnId="{50C9DCFC-70A7-4C44-92D0-7A2415CAF777}">
      <dgm:prSet/>
      <dgm:spPr/>
      <dgm:t>
        <a:bodyPr/>
        <a:lstStyle/>
        <a:p>
          <a:endParaRPr lang="ru-RU"/>
        </a:p>
      </dgm:t>
    </dgm:pt>
    <dgm:pt modelId="{8B5447AE-FB0D-4B48-9A20-525DB76F3C3D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Валовый внутренний продукт</a:t>
          </a:r>
          <a:endParaRPr lang="ru-RU" dirty="0">
            <a:latin typeface="Comic Sans MS" panose="030F0702030302020204" pitchFamily="66" charset="0"/>
          </a:endParaRPr>
        </a:p>
      </dgm:t>
    </dgm:pt>
    <dgm:pt modelId="{7189506A-63DD-44A4-B113-5EE0E123145E}" type="parTrans" cxnId="{80B9389F-2B9F-44B2-931D-9E653DBDF27D}">
      <dgm:prSet/>
      <dgm:spPr/>
      <dgm:t>
        <a:bodyPr/>
        <a:lstStyle/>
        <a:p>
          <a:endParaRPr lang="ru-RU"/>
        </a:p>
      </dgm:t>
    </dgm:pt>
    <dgm:pt modelId="{52C32C98-48D7-42D4-A1CA-41D379A2AB38}" type="sibTrans" cxnId="{80B9389F-2B9F-44B2-931D-9E653DBDF27D}">
      <dgm:prSet/>
      <dgm:spPr/>
      <dgm:t>
        <a:bodyPr/>
        <a:lstStyle/>
        <a:p>
          <a:endParaRPr lang="ru-RU"/>
        </a:p>
      </dgm:t>
    </dgm:pt>
    <dgm:pt modelId="{C0DECB60-57F5-49E3-BECF-35859B711C5B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Сумма рыночных цен всех конечных продуктов произведённых в течении года внутри страны </a:t>
          </a:r>
          <a:endParaRPr lang="ru-RU" dirty="0">
            <a:latin typeface="Comic Sans MS" panose="030F0702030302020204" pitchFamily="66" charset="0"/>
          </a:endParaRPr>
        </a:p>
      </dgm:t>
    </dgm:pt>
    <dgm:pt modelId="{8809F08F-81C3-4BD8-972A-0F5E2201810D}" type="parTrans" cxnId="{F6446D84-B13C-4E8E-879D-1F2B2ECFF505}">
      <dgm:prSet/>
      <dgm:spPr/>
      <dgm:t>
        <a:bodyPr/>
        <a:lstStyle/>
        <a:p>
          <a:endParaRPr lang="ru-RU"/>
        </a:p>
      </dgm:t>
    </dgm:pt>
    <dgm:pt modelId="{4FE2D2B2-3968-45E9-AD7A-9404FF122475}" type="sibTrans" cxnId="{F6446D84-B13C-4E8E-879D-1F2B2ECFF505}">
      <dgm:prSet/>
      <dgm:spPr/>
      <dgm:t>
        <a:bodyPr/>
        <a:lstStyle/>
        <a:p>
          <a:endParaRPr lang="ru-RU"/>
        </a:p>
      </dgm:t>
    </dgm:pt>
    <dgm:pt modelId="{8569E7D2-4DFD-4F15-B898-369DC9BA4401}" type="pres">
      <dgm:prSet presAssocID="{9E421168-ADF5-4796-9564-48300D9A9978}" presName="Name0" presStyleCnt="0">
        <dgm:presLayoutVars>
          <dgm:dir/>
          <dgm:animLvl val="lvl"/>
          <dgm:resizeHandles/>
        </dgm:presLayoutVars>
      </dgm:prSet>
      <dgm:spPr/>
    </dgm:pt>
    <dgm:pt modelId="{AE6CE10B-FEC4-480E-9238-E90152797DFB}" type="pres">
      <dgm:prSet presAssocID="{8A96F068-B69A-4BBE-9B3A-0BA7E4D23EA6}" presName="linNode" presStyleCnt="0"/>
      <dgm:spPr/>
    </dgm:pt>
    <dgm:pt modelId="{3B90D3D4-0377-4C21-B05B-0621A18F14CA}" type="pres">
      <dgm:prSet presAssocID="{8A96F068-B69A-4BBE-9B3A-0BA7E4D23EA6}" presName="parentShp" presStyleLbl="node1" presStyleIdx="0" presStyleCnt="2" custScaleY="79076">
        <dgm:presLayoutVars>
          <dgm:bulletEnabled val="1"/>
        </dgm:presLayoutVars>
      </dgm:prSet>
      <dgm:spPr/>
    </dgm:pt>
    <dgm:pt modelId="{C5ADCB88-F1A9-42F7-A7FC-8664B428764F}" type="pres">
      <dgm:prSet presAssocID="{8A96F068-B69A-4BBE-9B3A-0BA7E4D23EA6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C14B18-7F03-4487-A826-9A98C05B3366}" type="pres">
      <dgm:prSet presAssocID="{BAD2DE9E-7CCE-40F4-B2C9-42AD9BCF35B8}" presName="spacing" presStyleCnt="0"/>
      <dgm:spPr/>
    </dgm:pt>
    <dgm:pt modelId="{5573C496-2ACE-4C03-A8F9-83A23E5FA2EF}" type="pres">
      <dgm:prSet presAssocID="{8B5447AE-FB0D-4B48-9A20-525DB76F3C3D}" presName="linNode" presStyleCnt="0"/>
      <dgm:spPr/>
    </dgm:pt>
    <dgm:pt modelId="{47FCC78F-F6B8-4FDE-8180-56E2288E1E9A}" type="pres">
      <dgm:prSet presAssocID="{8B5447AE-FB0D-4B48-9A20-525DB76F3C3D}" presName="parentShp" presStyleLbl="node1" presStyleIdx="1" presStyleCnt="2" custScaleY="81978">
        <dgm:presLayoutVars>
          <dgm:bulletEnabled val="1"/>
        </dgm:presLayoutVars>
      </dgm:prSet>
      <dgm:spPr/>
    </dgm:pt>
    <dgm:pt modelId="{A62D662F-C16F-490E-B07F-7225FD311F70}" type="pres">
      <dgm:prSet presAssocID="{8B5447AE-FB0D-4B48-9A20-525DB76F3C3D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C19FA5-68A7-45BA-A60E-7797AAB71A45}" type="presOf" srcId="{8A96F068-B69A-4BBE-9B3A-0BA7E4D23EA6}" destId="{3B90D3D4-0377-4C21-B05B-0621A18F14CA}" srcOrd="0" destOrd="0" presId="urn:microsoft.com/office/officeart/2005/8/layout/vList6"/>
    <dgm:cxn modelId="{2355CAEF-4F71-41EE-AEA6-35C5582A84A8}" type="presOf" srcId="{11E7C072-0369-4C4E-B236-65E3D6A22575}" destId="{C5ADCB88-F1A9-42F7-A7FC-8664B428764F}" srcOrd="0" destOrd="0" presId="urn:microsoft.com/office/officeart/2005/8/layout/vList6"/>
    <dgm:cxn modelId="{50C9DCFC-70A7-4C44-92D0-7A2415CAF777}" srcId="{8A96F068-B69A-4BBE-9B3A-0BA7E4D23EA6}" destId="{11E7C072-0369-4C4E-B236-65E3D6A22575}" srcOrd="0" destOrd="0" parTransId="{0D1D7707-3039-48BD-B1A6-E2E1BA53065F}" sibTransId="{031B2B03-A655-40A9-A0AF-68E7172D120F}"/>
    <dgm:cxn modelId="{336246B7-BB6B-4701-A221-732ACC1FF97E}" type="presOf" srcId="{9E421168-ADF5-4796-9564-48300D9A9978}" destId="{8569E7D2-4DFD-4F15-B898-369DC9BA4401}" srcOrd="0" destOrd="0" presId="urn:microsoft.com/office/officeart/2005/8/layout/vList6"/>
    <dgm:cxn modelId="{FEBD8AD3-DBEA-4E29-A330-45ACF1A0CF97}" srcId="{9E421168-ADF5-4796-9564-48300D9A9978}" destId="{8A96F068-B69A-4BBE-9B3A-0BA7E4D23EA6}" srcOrd="0" destOrd="0" parTransId="{ABA444B5-A179-4BBC-8828-55555630FC39}" sibTransId="{BAD2DE9E-7CCE-40F4-B2C9-42AD9BCF35B8}"/>
    <dgm:cxn modelId="{F6446D84-B13C-4E8E-879D-1F2B2ECFF505}" srcId="{8B5447AE-FB0D-4B48-9A20-525DB76F3C3D}" destId="{C0DECB60-57F5-49E3-BECF-35859B711C5B}" srcOrd="0" destOrd="0" parTransId="{8809F08F-81C3-4BD8-972A-0F5E2201810D}" sibTransId="{4FE2D2B2-3968-45E9-AD7A-9404FF122475}"/>
    <dgm:cxn modelId="{255EF789-A56B-4085-A895-352A0398B1D3}" type="presOf" srcId="{8B5447AE-FB0D-4B48-9A20-525DB76F3C3D}" destId="{47FCC78F-F6B8-4FDE-8180-56E2288E1E9A}" srcOrd="0" destOrd="0" presId="urn:microsoft.com/office/officeart/2005/8/layout/vList6"/>
    <dgm:cxn modelId="{CB2FC27E-B570-4945-BDDE-4BF4CFB5B482}" type="presOf" srcId="{C0DECB60-57F5-49E3-BECF-35859B711C5B}" destId="{A62D662F-C16F-490E-B07F-7225FD311F70}" srcOrd="0" destOrd="0" presId="urn:microsoft.com/office/officeart/2005/8/layout/vList6"/>
    <dgm:cxn modelId="{80B9389F-2B9F-44B2-931D-9E653DBDF27D}" srcId="{9E421168-ADF5-4796-9564-48300D9A9978}" destId="{8B5447AE-FB0D-4B48-9A20-525DB76F3C3D}" srcOrd="1" destOrd="0" parTransId="{7189506A-63DD-44A4-B113-5EE0E123145E}" sibTransId="{52C32C98-48D7-42D4-A1CA-41D379A2AB38}"/>
    <dgm:cxn modelId="{2347D6D4-28D5-4BED-80E4-375C0A87E80B}" type="presParOf" srcId="{8569E7D2-4DFD-4F15-B898-369DC9BA4401}" destId="{AE6CE10B-FEC4-480E-9238-E90152797DFB}" srcOrd="0" destOrd="0" presId="urn:microsoft.com/office/officeart/2005/8/layout/vList6"/>
    <dgm:cxn modelId="{A6C3EDAF-CBBF-4BC5-9B6C-29DDFC783265}" type="presParOf" srcId="{AE6CE10B-FEC4-480E-9238-E90152797DFB}" destId="{3B90D3D4-0377-4C21-B05B-0621A18F14CA}" srcOrd="0" destOrd="0" presId="urn:microsoft.com/office/officeart/2005/8/layout/vList6"/>
    <dgm:cxn modelId="{D525DFB8-CB9A-4C3B-AA00-7F096A29D889}" type="presParOf" srcId="{AE6CE10B-FEC4-480E-9238-E90152797DFB}" destId="{C5ADCB88-F1A9-42F7-A7FC-8664B428764F}" srcOrd="1" destOrd="0" presId="urn:microsoft.com/office/officeart/2005/8/layout/vList6"/>
    <dgm:cxn modelId="{5B784E59-CB99-44CC-A902-8FE7A7DB4B80}" type="presParOf" srcId="{8569E7D2-4DFD-4F15-B898-369DC9BA4401}" destId="{2EC14B18-7F03-4487-A826-9A98C05B3366}" srcOrd="1" destOrd="0" presId="urn:microsoft.com/office/officeart/2005/8/layout/vList6"/>
    <dgm:cxn modelId="{FDAF605C-29BC-4693-84FA-A19D99A738D1}" type="presParOf" srcId="{8569E7D2-4DFD-4F15-B898-369DC9BA4401}" destId="{5573C496-2ACE-4C03-A8F9-83A23E5FA2EF}" srcOrd="2" destOrd="0" presId="urn:microsoft.com/office/officeart/2005/8/layout/vList6"/>
    <dgm:cxn modelId="{6FA43094-9CFB-4C0D-A81F-15EDFF05A788}" type="presParOf" srcId="{5573C496-2ACE-4C03-A8F9-83A23E5FA2EF}" destId="{47FCC78F-F6B8-4FDE-8180-56E2288E1E9A}" srcOrd="0" destOrd="0" presId="urn:microsoft.com/office/officeart/2005/8/layout/vList6"/>
    <dgm:cxn modelId="{5A537C15-F407-4F3B-B4EC-405E7118EB44}" type="presParOf" srcId="{5573C496-2ACE-4C03-A8F9-83A23E5FA2EF}" destId="{A62D662F-C16F-490E-B07F-7225FD311F7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ADCB88-F1A9-42F7-A7FC-8664B428764F}">
      <dsp:nvSpPr>
        <dsp:cNvPr id="0" name=""/>
        <dsp:cNvSpPr/>
      </dsp:nvSpPr>
      <dsp:spPr>
        <a:xfrm>
          <a:off x="2722245" y="527"/>
          <a:ext cx="4083367" cy="20564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Comic Sans MS" panose="030F0702030302020204" pitchFamily="66" charset="0"/>
            </a:rPr>
            <a:t>Сумма рыночных цен всех конечных продуктов, созданных внутри страны и за рубежом</a:t>
          </a:r>
          <a:endParaRPr lang="ru-RU" sz="1900" kern="1200" dirty="0">
            <a:latin typeface="Comic Sans MS" panose="030F0702030302020204" pitchFamily="66" charset="0"/>
          </a:endParaRPr>
        </a:p>
      </dsp:txBody>
      <dsp:txXfrm>
        <a:off x="2722245" y="257583"/>
        <a:ext cx="3312201" cy="1542333"/>
      </dsp:txXfrm>
    </dsp:sp>
    <dsp:sp modelId="{3B90D3D4-0377-4C21-B05B-0621A18F14CA}">
      <dsp:nvSpPr>
        <dsp:cNvPr id="0" name=""/>
        <dsp:cNvSpPr/>
      </dsp:nvSpPr>
      <dsp:spPr>
        <a:xfrm>
          <a:off x="0" y="215672"/>
          <a:ext cx="2722245" cy="16261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omic Sans MS" panose="030F0702030302020204" pitchFamily="66" charset="0"/>
            </a:rPr>
            <a:t>Валовый национальный продукт </a:t>
          </a:r>
          <a:endParaRPr lang="ru-RU" sz="2500" kern="1200" dirty="0">
            <a:latin typeface="Comic Sans MS" panose="030F0702030302020204" pitchFamily="66" charset="0"/>
          </a:endParaRPr>
        </a:p>
      </dsp:txBody>
      <dsp:txXfrm>
        <a:off x="79382" y="295054"/>
        <a:ext cx="2563481" cy="1467390"/>
      </dsp:txXfrm>
    </dsp:sp>
    <dsp:sp modelId="{A62D662F-C16F-490E-B07F-7225FD311F70}">
      <dsp:nvSpPr>
        <dsp:cNvPr id="0" name=""/>
        <dsp:cNvSpPr/>
      </dsp:nvSpPr>
      <dsp:spPr>
        <a:xfrm>
          <a:off x="2722245" y="2262616"/>
          <a:ext cx="4083367" cy="20564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Comic Sans MS" panose="030F0702030302020204" pitchFamily="66" charset="0"/>
            </a:rPr>
            <a:t>Сумма рыночных цен всех конечных продуктов произведённых в течении года внутри страны </a:t>
          </a:r>
          <a:endParaRPr lang="ru-RU" sz="1900" kern="1200" dirty="0">
            <a:latin typeface="Comic Sans MS" panose="030F0702030302020204" pitchFamily="66" charset="0"/>
          </a:endParaRPr>
        </a:p>
      </dsp:txBody>
      <dsp:txXfrm>
        <a:off x="2722245" y="2519672"/>
        <a:ext cx="3312201" cy="1542333"/>
      </dsp:txXfrm>
    </dsp:sp>
    <dsp:sp modelId="{47FCC78F-F6B8-4FDE-8180-56E2288E1E9A}">
      <dsp:nvSpPr>
        <dsp:cNvPr id="0" name=""/>
        <dsp:cNvSpPr/>
      </dsp:nvSpPr>
      <dsp:spPr>
        <a:xfrm>
          <a:off x="0" y="2447922"/>
          <a:ext cx="2722245" cy="1685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omic Sans MS" panose="030F0702030302020204" pitchFamily="66" charset="0"/>
            </a:rPr>
            <a:t>Валовый внутренний продукт</a:t>
          </a:r>
          <a:endParaRPr lang="ru-RU" sz="2500" kern="1200" dirty="0">
            <a:latin typeface="Comic Sans MS" panose="030F0702030302020204" pitchFamily="66" charset="0"/>
          </a:endParaRPr>
        </a:p>
      </dsp:txBody>
      <dsp:txXfrm>
        <a:off x="82296" y="2530218"/>
        <a:ext cx="2557653" cy="1521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F48BB-D7B6-48ED-89EE-A825A560B89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7ED6A-2B6E-40EA-BA22-66D2192B1E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25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14350"/>
            <a:ext cx="6000750" cy="222885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2882900"/>
            <a:ext cx="4800600" cy="1460500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6350"/>
            <a:ext cx="2857500" cy="285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68659"/>
            <a:ext cx="4560491" cy="45604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71450"/>
            <a:ext cx="3714750" cy="37147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4209"/>
            <a:ext cx="3639742" cy="363974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457201"/>
            <a:ext cx="3257549" cy="325754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266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00050"/>
            <a:ext cx="8114109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2882900"/>
            <a:ext cx="6228158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14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086100"/>
            <a:ext cx="6401991" cy="14097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009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14350"/>
            <a:ext cx="6858001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571750"/>
            <a:ext cx="6400800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225801"/>
            <a:ext cx="6400800" cy="1263649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5251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571750"/>
            <a:ext cx="6400800" cy="127305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3849736"/>
            <a:ext cx="6401993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453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14350"/>
            <a:ext cx="6858000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0"/>
            <a:ext cx="640080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733800"/>
            <a:ext cx="6400801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985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1"/>
            <a:ext cx="64008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575049"/>
            <a:ext cx="6400801" cy="9207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475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94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14350"/>
            <a:ext cx="1543050" cy="3429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14350"/>
            <a:ext cx="5867400" cy="398145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510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92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504950"/>
            <a:ext cx="6400801" cy="17112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371850"/>
            <a:ext cx="6400800" cy="11239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97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14351"/>
            <a:ext cx="3703241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14351"/>
            <a:ext cx="3700859" cy="271145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635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14350"/>
            <a:ext cx="348734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952897"/>
            <a:ext cx="370324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14350"/>
            <a:ext cx="349885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946546"/>
            <a:ext cx="3696891" cy="2272904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047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94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337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14350"/>
            <a:ext cx="2743200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14350"/>
            <a:ext cx="4457701" cy="398145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657350"/>
            <a:ext cx="27432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73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085850"/>
            <a:ext cx="4514850" cy="85725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685800"/>
            <a:ext cx="2460731" cy="3429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082800"/>
            <a:ext cx="4516041" cy="15367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25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656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3478"/>
            <a:ext cx="5904656" cy="4608513"/>
          </a:xfrm>
          <a:solidFill>
            <a:schemeClr val="tx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Comic Sans MS" panose="030F0702030302020204" pitchFamily="66" charset="0"/>
                <a:cs typeface="Times New Roman" panose="02020603050405020304" pitchFamily="18" charset="0"/>
              </a:rPr>
              <a:t>Экономическая сфера жизни общества</a:t>
            </a:r>
          </a:p>
          <a:p>
            <a:pPr marL="0" indent="0">
              <a:buNone/>
            </a:pPr>
            <a:r>
              <a:rPr lang="ru-RU" sz="1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1 </a:t>
            </a:r>
            <a:r>
              <a:rPr lang="ru-RU" sz="1600" dirty="0">
                <a:latin typeface="Comic Sans MS" panose="030F0702030302020204" pitchFamily="66" charset="0"/>
                <a:cs typeface="Times New Roman" panose="02020603050405020304" pitchFamily="18" charset="0"/>
              </a:rPr>
              <a:t>Рынок труда.                                                                                                                                                2 Безработица.                                                                                                                                                  4 Экономика потребителя.                                                                                                                                     5 Спрос и предложение.                                                                                                                     6 Производительность труда.                                                                                                                            7 Налоги.                                                                                                                                                             8 Семейная экономика.                                                                                                                                 9 Семейный бюджет как элемент взаимоотношений.                                                                  10 Рациональное экономическое </a:t>
            </a:r>
            <a:r>
              <a:rPr lang="ru-RU" sz="1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поведение.                                11 Измерители экономической деятельности.                                  12 Финансовые институты.                                                                 13 Государственный бюджет.                                                       14 Инфляция.                                                                                 15 Причины циклического развития экономики.</a:t>
            </a:r>
            <a:endParaRPr lang="ru-RU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2" name="Круглая лента лицом вверх 1"/>
          <p:cNvSpPr/>
          <p:nvPr/>
        </p:nvSpPr>
        <p:spPr>
          <a:xfrm>
            <a:off x="6156176" y="123479"/>
            <a:ext cx="2880320" cy="122413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АКТУАЛЬНЫЕ ВОПРОСЫ ОБЩЕСТВОЗНАНИЯ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97987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587974"/>
            <a:ext cx="4104456" cy="43204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Семейная экономика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80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1600" dirty="0" smtClean="0">
                <a:latin typeface="Comic Sans MS" panose="030F0702030302020204" pitchFamily="66" charset="0"/>
              </a:rPr>
              <a:t>Семейная экономика – наука о повседневной экономической жизни семьи, которая помогает:                                                                             - разобраться с потребностями членов семьи;                                                     - выбрать средства для их удовлетворения;                                                          - разумно организовать семейный труд;                                                                - рассчитать доход денег и времени;                                                                      - знать цену труда членов семьи.</a:t>
            </a:r>
          </a:p>
          <a:p>
            <a:pPr marL="0" indent="0">
              <a:buNone/>
            </a:pPr>
            <a:r>
              <a:rPr lang="ru-RU" sz="1600" dirty="0" smtClean="0">
                <a:latin typeface="Comic Sans MS" panose="030F0702030302020204" pitchFamily="66" charset="0"/>
              </a:rPr>
              <a:t>Ресурсы семьи.                                                                                    Материальные ресурсы.                                                                            Трудовые ресурсы.                                                                              Энергетические ресурсы.                                                                Информационные ресурсы.                                                                Финансовые ресурсы.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70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9982"/>
            <a:ext cx="8928991" cy="360039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latin typeface="Comic Sans MS" panose="030F0702030302020204" pitchFamily="66" charset="0"/>
              </a:rPr>
              <a:t>Семейный бюджет как элемент взаимоотношений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3479"/>
            <a:ext cx="6806455" cy="4392488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Бюджет семьи – это структура всех доходов и расходов семьи за определённый период времени. 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Доход – это деньги или материальные ценности, полученные от предприятия или отдельного лица.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Расходы – это затраты, издержки для определённых целей. 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Виды бюджета семьи:                                                                                               - сбалансированный – когда расходы и доходы равны;                                           - дефицитный – когда доходы меньше расходов;                                             - </a:t>
            </a:r>
            <a:r>
              <a:rPr lang="ru-RU" sz="1800" dirty="0" err="1">
                <a:latin typeface="Comic Sans MS" panose="030F0702030302020204" pitchFamily="66" charset="0"/>
              </a:rPr>
              <a:t>п</a:t>
            </a:r>
            <a:r>
              <a:rPr lang="ru-RU" sz="1800" dirty="0" err="1" smtClean="0">
                <a:latin typeface="Comic Sans MS" panose="030F0702030302020204" pitchFamily="66" charset="0"/>
              </a:rPr>
              <a:t>рофицитный</a:t>
            </a:r>
            <a:r>
              <a:rPr lang="ru-RU" sz="1800" dirty="0" smtClean="0">
                <a:latin typeface="Comic Sans MS" panose="030F0702030302020204" pitchFamily="66" charset="0"/>
              </a:rPr>
              <a:t> – когда расходы меньше доходов.</a:t>
            </a:r>
            <a:endParaRPr lang="ru-RU" sz="1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28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659982"/>
            <a:ext cx="8784975" cy="36003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Рациональное экономическое поведение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5486"/>
            <a:ext cx="6734447" cy="4248471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Рациональное поведение людей – поведение, направленное на достижение максимальных результатов при имеющихся ограничениях. 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Принцип рационального экономического поведения: тот, кто принимает решение, выберет любую альтернативу, в которой предельный выигрыш будет превышать предельные затраты, и отвергнет любую альтернативу, в которой предельные затраты превышают предельный выигрыш.  </a:t>
            </a:r>
            <a:endParaRPr lang="ru-RU" sz="1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26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9982"/>
            <a:ext cx="7848872" cy="43204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Измерители экономической деятельности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266920"/>
              </p:ext>
            </p:extLst>
          </p:nvPr>
        </p:nvGraphicFramePr>
        <p:xfrm>
          <a:off x="107950" y="123825"/>
          <a:ext cx="6805613" cy="4319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3959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587974"/>
            <a:ext cx="4752528" cy="43204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Финансовые институты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79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Финансовые институты – организации оказывающие услуги по передаче денег и предоставлению займов и инвестиций.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Финансовые институты.                                                                                       Банки.                                                                                                           Страховые кампании.                                                                      Инвестиционные фонды.                                                                   Пенсионные фонды.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827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515966"/>
            <a:ext cx="5616624" cy="504055"/>
          </a:xfrm>
        </p:spPr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Государственный бюджет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248471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Государственный бюджет – основной финансовый план государства на год, объединяющий главные доходы и расходы государства и имеющий силу закона. </a:t>
            </a:r>
            <a:endParaRPr lang="ru-RU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047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587974"/>
            <a:ext cx="1944216" cy="43204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инфляция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79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Comic Sans MS" panose="030F0702030302020204" pitchFamily="66" charset="0"/>
              </a:rPr>
              <a:t>Инфляция – устойчивое </a:t>
            </a:r>
            <a:r>
              <a:rPr lang="ru-RU" sz="1600" dirty="0">
                <a:latin typeface="Comic Sans MS" panose="030F0702030302020204" pitchFamily="66" charset="0"/>
              </a:rPr>
              <a:t>повышение общего уровня цен на товары и услуги; процесс обесценивания денег, падение их покупательной способности вследствие чрезмерного выпуска или сокращения товарной массы в обращении при неизменном количестве выпущенных денег</a:t>
            </a:r>
            <a:r>
              <a:rPr lang="ru-RU" sz="16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latin typeface="Comic Sans MS" panose="030F0702030302020204" pitchFamily="66" charset="0"/>
              </a:rPr>
              <a:t>Инфляцию измеряют через подсчет стоимости потребительской корзины. В нее входят товары и услуги, которые покупает рядовой человек. В корзине около 500 наименований, среди </a:t>
            </a:r>
            <a:r>
              <a:rPr lang="ru-RU" sz="1600" dirty="0" smtClean="0">
                <a:latin typeface="Comic Sans MS" panose="030F0702030302020204" pitchFamily="66" charset="0"/>
              </a:rPr>
              <a:t>них:                        - продукты;                                                                                                          - одежда;                                                                                                                         - коммунальные услуги;                                                                                                          - бытовая техника;                                                                                                           - автомобили.                                                                                                                             Точный </a:t>
            </a:r>
            <a:r>
              <a:rPr lang="ru-RU" sz="1600" dirty="0">
                <a:latin typeface="Comic Sans MS" panose="030F0702030302020204" pitchFamily="66" charset="0"/>
              </a:rPr>
              <a:t>уровень инфляции определяют благодаря широкому ассортименту товаров в корзине.</a:t>
            </a: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851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9982"/>
            <a:ext cx="8928991" cy="360039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причины циклического развития экономики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3478"/>
            <a:ext cx="6806455" cy="4320479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Экзогенные принципы циклического развития экономики:                                                                                 - войны;                                                                                                                    - крупные нововведения;                                                                                 - внешние факторы;                                                                                        - природные условия.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Эндогенные принципы циклического развития экономики:                                                                                   - Монетарная политика;                                                                                             - Изменение отношения предложения и спроса.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944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руглая лента лицом вверх 3"/>
          <p:cNvSpPr/>
          <p:nvPr/>
        </p:nvSpPr>
        <p:spPr>
          <a:xfrm>
            <a:off x="6156176" y="123479"/>
            <a:ext cx="2880320" cy="122413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АКТУАЛЬНЫЕ ВОПРОСЫ ОБЩЕСТВОЗНАНИЯ</a:t>
            </a:r>
            <a:endParaRPr lang="ru-RU" sz="10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07504" y="123478"/>
            <a:ext cx="5904656" cy="4608513"/>
          </a:xfrm>
          <a:solidFill>
            <a:schemeClr val="tx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Comic Sans MS" panose="030F0702030302020204" pitchFamily="66" charset="0"/>
                <a:cs typeface="Times New Roman" panose="02020603050405020304" pitchFamily="18" charset="0"/>
              </a:rPr>
              <a:t>Экономическая сфера жизни общества</a:t>
            </a:r>
          </a:p>
          <a:p>
            <a:pPr marL="0" indent="0">
              <a:buNone/>
            </a:pPr>
            <a:r>
              <a:rPr lang="ru-RU" sz="1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1 </a:t>
            </a:r>
            <a:r>
              <a:rPr lang="ru-RU" sz="1600" dirty="0">
                <a:latin typeface="Comic Sans MS" panose="030F0702030302020204" pitchFamily="66" charset="0"/>
                <a:cs typeface="Times New Roman" panose="02020603050405020304" pitchFamily="18" charset="0"/>
              </a:rPr>
              <a:t>Рынок труда.                                                                                                                                                2 Безработица.                                                                                                                                                  4 Экономика потребителя.                                                                                                                                     5 Спрос и предложение.                                                                                                                     6 Производительность труда.                                                                                                                            7 Налоги.                                                                                                                                                             8 Семейная экономика.                                                                                                                                 9 Семейный бюджет как элемент взаимоотношений.                                                                  10 Рациональное экономическое </a:t>
            </a:r>
            <a:r>
              <a:rPr lang="ru-RU" sz="1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поведение.                                11 Измерители экономической деятельности.                                  12 Финансовые институты.                                                                 13 Государственный бюджет.                                                       14 Инфляция.                                                                                 15 Причины циклического развития экономики.</a:t>
            </a:r>
            <a:endParaRPr lang="ru-RU" sz="1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278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9983"/>
            <a:ext cx="2520279" cy="36004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Рынок труда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248471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Рынок труда – это система социально – экономических отношений, между работодателями и наёмными работниками с участием государственных и общественных организаций на основе спроса и предложения по поводу оплаты, условий труда и социальных гарантий.</a:t>
            </a:r>
          </a:p>
        </p:txBody>
      </p:sp>
    </p:spTree>
    <p:extLst>
      <p:ext uri="{BB962C8B-B14F-4D97-AF65-F5344CB8AC3E}">
        <p14:creationId xmlns:p14="http://schemas.microsoft.com/office/powerpoint/2010/main" val="697747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659982"/>
            <a:ext cx="2448271" cy="36003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Рынок труда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768751" cy="4392488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Функции рынка труда.  </a:t>
            </a:r>
            <a:endParaRPr lang="ru-RU" dirty="0" smtClean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Стимулирующая 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– рынок труда стимулируют общественное производство к максимально эффективному использованию ресурсов 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труда; работников к повышению </a:t>
            </a:r>
            <a:r>
              <a:rPr lang="ru-RU" dirty="0" err="1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конкурентноспособности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 рабочей силы; работодателей к созданию привлекательных условий найма. 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Оздоровительная – преимущество в конкретной борьбе получают работники с высокими качественными характеристиками рабочей силы и работодателей, способные предложить самые выгодные условия найма.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Регулирующая – рынок труда влияет на формирование пропорций общественного производства, способствуя перемещению рабочей силы активно развивающегося региона и высокорентабельные хозяйства: рынок труда регулирует излишки ресурсов труда регулируют излишки ресурсов труда, их оптимальное размещение и эффективное использование.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3076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659982"/>
            <a:ext cx="2448272" cy="36003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безработица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92487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Comic Sans MS" panose="030F0702030302020204" pitchFamily="66" charset="0"/>
              </a:rPr>
              <a:t>                                                          Безработица – это такое социально – экономическое явление, при котором определённая часть трудоспособного населения, желающая трудится, не имеет такой возможности и становится вынужденно незанятой, избыточной.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064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659982"/>
            <a:ext cx="2448272" cy="36003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безработица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79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Виды безработицы.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Сезонная – некоторые виды работ осуществляются в определённые периоды времени.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Циклическая -  связана с экономическим спадом.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Структурная – возникает в результате технического прогресса, сокращается спрос на некоторые профессии.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Фрикционная – работник в ожидании получения рабочего места.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885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659982"/>
            <a:ext cx="4608512" cy="36003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Экономика потребителя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80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В рыночной системе потребитель – главный субъект, так как оценивает работу производителя. В ходе взаимодействия потребителя и производителя формируется рынок. Успех производителя зависит от того, купит ли потребитель произведённый товар. Потребитель имеет свободу потребительского выбора и принимает самостоятельное решение при покупке.   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Цель потребителя: удовлетворить имеющиеся потребности и оптимизировать своё благосостояние.         </a:t>
            </a:r>
            <a:endParaRPr lang="ru-RU" sz="1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459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659982"/>
            <a:ext cx="4104456" cy="36003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Спрос и предложение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79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Главные элементы рыночного механизма.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Спрос – количество товаров определённого вида, которое покупатель готов купить по определённой цене.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Предложение – количество товаров, которое продавец готов предложить покупателям в конкретном месте и в конкретное время. 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Цена – денежное выражение стоимости.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413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587974"/>
            <a:ext cx="5184576" cy="43204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Производительность труда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79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Производительность труда – это выпуск продукта в расчёте на единицу труда, показывает, сколько единиц продукции может произвести один рабочий за один час.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Производительность труда характеризует:                                                              - эффективность использования трудовых ресурсов;                                        - соотношение результатов труда с затратами труда в единицу времени;                                                                                                                         - способность работников создавать товары и услуги в единицу времени;                                                                                                                        - </a:t>
            </a:r>
            <a:r>
              <a:rPr lang="ru-RU" sz="2000" dirty="0">
                <a:latin typeface="Comic Sans MS" panose="030F0702030302020204" pitchFamily="66" charset="0"/>
              </a:rPr>
              <a:t>к</a:t>
            </a:r>
            <a:r>
              <a:rPr lang="ru-RU" sz="2000" dirty="0" smtClean="0">
                <a:latin typeface="Comic Sans MS" panose="030F0702030302020204" pitchFamily="66" charset="0"/>
              </a:rPr>
              <a:t>оличество времени, затраченного на производство единицы продукции     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851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587974"/>
            <a:ext cx="1728192" cy="43204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налоги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23478"/>
            <a:ext cx="6806454" cy="4320479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Comic Sans MS" panose="030F0702030302020204" pitchFamily="66" charset="0"/>
              </a:rPr>
              <a:t>                                                                              Налоги – это обязательные платежи физических и юридических лиц государству. </a:t>
            </a:r>
          </a:p>
          <a:p>
            <a:pPr marL="0" indent="0">
              <a:buNone/>
            </a:pPr>
            <a:r>
              <a:rPr lang="ru-RU" sz="2400" dirty="0" smtClean="0">
                <a:latin typeface="Comic Sans MS" panose="030F0702030302020204" pitchFamily="66" charset="0"/>
              </a:rPr>
              <a:t>Три системы налогообложения.                                                                                                     Пропорциональный налог – сумма налога пропорциональна доходам работников.                                                                                    Регрессивный налог – налог тем выше, чем ниже доход.                                                  Прогрессивный – налог тем выше, чем выше доход.  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8932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4461</TotalTime>
  <Words>940</Words>
  <Application>Microsoft Office PowerPoint</Application>
  <PresentationFormat>Экран (16:9)</PresentationFormat>
  <Paragraphs>65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Century Gothic</vt:lpstr>
      <vt:lpstr>Comic Sans MS</vt:lpstr>
      <vt:lpstr>Times New Roman</vt:lpstr>
      <vt:lpstr>Wingdings 3</vt:lpstr>
      <vt:lpstr>Сектор</vt:lpstr>
      <vt:lpstr>Презентация PowerPoint</vt:lpstr>
      <vt:lpstr>Рынок труда</vt:lpstr>
      <vt:lpstr>Рынок труда</vt:lpstr>
      <vt:lpstr>безработица</vt:lpstr>
      <vt:lpstr>безработица</vt:lpstr>
      <vt:lpstr>Экономика потребителя</vt:lpstr>
      <vt:lpstr>Спрос и предложение</vt:lpstr>
      <vt:lpstr>Производительность труда</vt:lpstr>
      <vt:lpstr>налоги</vt:lpstr>
      <vt:lpstr>Семейная экономика</vt:lpstr>
      <vt:lpstr>Семейный бюджет как элемент взаимоотношений</vt:lpstr>
      <vt:lpstr>Рациональное экономическое поведение</vt:lpstr>
      <vt:lpstr>Измерители экономической деятельности</vt:lpstr>
      <vt:lpstr>Финансовые институты</vt:lpstr>
      <vt:lpstr>Государственный бюджет</vt:lpstr>
      <vt:lpstr>инфляция</vt:lpstr>
      <vt:lpstr>причины циклического развития экономики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</dc:creator>
  <cp:lastModifiedBy>Лариса</cp:lastModifiedBy>
  <cp:revision>205</cp:revision>
  <dcterms:created xsi:type="dcterms:W3CDTF">2021-10-04T05:12:42Z</dcterms:created>
  <dcterms:modified xsi:type="dcterms:W3CDTF">2023-06-13T21:22:58Z</dcterms:modified>
</cp:coreProperties>
</file>