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941"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13.06.2023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13.06.2023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13.06.2023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13.06.2023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infoniac.ru/news/10-zhivotnyh-so-strannymi-sposobami-zashity.html?utm_source=Viber&amp;utm_medium=Chat&amp;utm_campaign=Privat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a:t>10 животных со странными способами защиты</a:t>
            </a:r>
            <a:br>
              <a:rPr lang="ru-RU" dirty="0"/>
            </a:br>
            <a:endParaRPr lang="ru-RU" dirty="0"/>
          </a:p>
        </p:txBody>
      </p:sp>
      <p:sp>
        <p:nvSpPr>
          <p:cNvPr id="3" name="Подзаголовок 2"/>
          <p:cNvSpPr>
            <a:spLocks noGrp="1"/>
          </p:cNvSpPr>
          <p:nvPr>
            <p:ph type="subTitle" idx="1"/>
          </p:nvPr>
        </p:nvSpPr>
        <p:spPr/>
        <p:txBody>
          <a:bodyPr>
            <a:normAutofit fontScale="55000" lnSpcReduction="20000"/>
          </a:bodyPr>
          <a:lstStyle/>
          <a:p>
            <a:r>
              <a:rPr lang="ru-RU" dirty="0"/>
              <a:t>Говорят, что лучшее средство защиты – нападение, хотя некоторые предпочитают в случае опасности спасаться бегством, заметая следы. Однако некоторые животные приспособились защищаться совсем другими способами, более оригинальными. Узнайте о том, какие способы защиты имеются у некоторых живых существ нашей планеты.</a:t>
            </a:r>
          </a:p>
        </p:txBody>
      </p:sp>
    </p:spTree>
    <p:extLst>
      <p:ext uri="{BB962C8B-B14F-4D97-AF65-F5344CB8AC3E}">
        <p14:creationId xmlns:p14="http://schemas.microsoft.com/office/powerpoint/2010/main" val="13377002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850106"/>
          </a:xfrm>
        </p:spPr>
        <p:txBody>
          <a:bodyPr>
            <a:normAutofit fontScale="90000"/>
          </a:bodyPr>
          <a:lstStyle/>
          <a:p>
            <a:r>
              <a:rPr lang="ru-RU" dirty="0" smtClean="0"/>
              <a:t/>
            </a:r>
            <a:br>
              <a:rPr lang="ru-RU" dirty="0" smtClean="0"/>
            </a:br>
            <a:r>
              <a:rPr lang="ru-RU" sz="4000" dirty="0" smtClean="0"/>
              <a:t>Утконос</a:t>
            </a:r>
            <a:r>
              <a:rPr lang="ru-RU" sz="4000" dirty="0"/>
              <a:t>: ядовитые шпоры</a:t>
            </a:r>
            <a:br>
              <a:rPr lang="ru-RU" sz="4000" dirty="0"/>
            </a:br>
            <a:endParaRPr lang="ru-RU" sz="4000" dirty="0"/>
          </a:p>
        </p:txBody>
      </p:sp>
      <p:sp>
        <p:nvSpPr>
          <p:cNvPr id="3" name="Объект 2"/>
          <p:cNvSpPr>
            <a:spLocks noGrp="1"/>
          </p:cNvSpPr>
          <p:nvPr>
            <p:ph idx="1"/>
          </p:nvPr>
        </p:nvSpPr>
        <p:spPr>
          <a:xfrm>
            <a:off x="179512" y="980728"/>
            <a:ext cx="8784976" cy="5145435"/>
          </a:xfrm>
        </p:spPr>
        <p:txBody>
          <a:bodyPr>
            <a:normAutofit/>
          </a:bodyPr>
          <a:lstStyle/>
          <a:p>
            <a:r>
              <a:rPr lang="ru-RU" sz="1800" dirty="0" smtClean="0"/>
              <a:t>У </a:t>
            </a:r>
            <a:r>
              <a:rPr lang="ru-RU" sz="1800" dirty="0"/>
              <a:t>самца утконоса имеется острый втягивающийся шип на каждой задней лапе, который имеет железы с ядом. Если утконоса поймает враг </a:t>
            </a:r>
            <a:r>
              <a:rPr lang="ru-RU" sz="1800" dirty="0" smtClean="0"/>
              <a:t>он </a:t>
            </a:r>
            <a:r>
              <a:rPr lang="ru-RU" sz="1800" dirty="0"/>
              <a:t>колет своими шипами, впрыскивая яд, которого достаточно, чтобы сбежать. </a:t>
            </a:r>
            <a:r>
              <a:rPr lang="ru-RU" sz="1800" dirty="0"/>
              <a:t>Хотя яд утконоса может умертвить животных величиной с собаку, для человека он не смертелен. Однако ощущения от этого не из приятных. Ужаленные утверждали, что это была настолько сильная боль, что они ничего подобного не испытывали, а действие яда может длиться несколько дней. Боль может привести к обмороку</a:t>
            </a:r>
            <a:r>
              <a:rPr lang="ru-RU" sz="1800" dirty="0"/>
              <a:t>.</a:t>
            </a:r>
            <a:r>
              <a:rPr lang="ru-RU" sz="1800" dirty="0"/>
              <a:t> Интересно, что ядовитые шипы имеются только у самцов утконосов, самки не могут причинить вреда другим существам, за исключением мелких беспозвоночных, которыми они питаются. </a:t>
            </a:r>
            <a:r>
              <a:rPr lang="ru-RU" sz="1800" dirty="0"/>
              <a:t>Это наводит на мысль, что ядовитые шипы первоначально были внутривидовым оружием, которое использовали самцы друг против друга во время периода </a:t>
            </a:r>
            <a:r>
              <a:rPr lang="ru-RU" sz="1800" dirty="0" smtClean="0"/>
              <a:t>размножения.</a:t>
            </a:r>
            <a:endParaRPr lang="ru-RU" sz="18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4549477"/>
            <a:ext cx="3393638" cy="2121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4397077"/>
            <a:ext cx="3637478" cy="2273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5995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lstStyle/>
          <a:p>
            <a:r>
              <a:rPr lang="ru-RU" sz="3600" dirty="0" smtClean="0"/>
              <a:t>Тонкий </a:t>
            </a:r>
            <a:r>
              <a:rPr lang="ru-RU" sz="3600" dirty="0"/>
              <a:t>лори: ядовитый мех</a:t>
            </a:r>
          </a:p>
        </p:txBody>
      </p:sp>
      <p:sp>
        <p:nvSpPr>
          <p:cNvPr id="3" name="Объект 2"/>
          <p:cNvSpPr>
            <a:spLocks noGrp="1"/>
          </p:cNvSpPr>
          <p:nvPr>
            <p:ph idx="1"/>
          </p:nvPr>
        </p:nvSpPr>
        <p:spPr>
          <a:xfrm>
            <a:off x="251520" y="1052736"/>
            <a:ext cx="8640960" cy="5001419"/>
          </a:xfrm>
        </p:spPr>
        <p:txBody>
          <a:bodyPr>
            <a:normAutofit/>
          </a:bodyPr>
          <a:lstStyle/>
          <a:p>
            <a:pPr fontAlgn="base"/>
            <a:r>
              <a:rPr lang="ru-RU" sz="1800" dirty="0" smtClean="0"/>
              <a:t>Лори </a:t>
            </a:r>
            <a:r>
              <a:rPr lang="ru-RU" sz="1800" dirty="0"/>
              <a:t>имеет длину тела в среднем 35 сантиметров и питается разными мелкими животными, которых ему удается поймать, а также может пить сок деревьев. </a:t>
            </a:r>
            <a:r>
              <a:rPr lang="ru-RU" sz="1800" dirty="0"/>
              <a:t>Из-за мелких размеров и медлительности, лори очень уязвимы перед лицом врага, поэтому они развили оригинальный способ защиты. На локтях у тонких лори имеются ядовитые железы, что делает его ядовитым приматом. Более того, зверек слизывает яд, который вырабатывают эти железы и разносит его по всей своей шерсти. Самки тонких лори наносят свой яд на тело своих детенышей перед тем, как отправляются на охоту и оставляют их в одиночестве</a:t>
            </a:r>
            <a:r>
              <a:rPr lang="ru-RU" sz="1800" dirty="0"/>
              <a:t>.</a:t>
            </a:r>
            <a:r>
              <a:rPr lang="ru-RU" sz="1800" dirty="0"/>
              <a:t> Так как животные слизывают яд, их укус также становится ядовитым, поэтому он особенно болезненный и вызывает припухлость. Некоторые люди умирали от анафилактического шока после укуса тонкого лори, хотя сам яд не смертелен для человека и крупных животных.</a:t>
            </a:r>
          </a:p>
          <a:p>
            <a:pPr marL="0" indent="0">
              <a:buNone/>
            </a:pPr>
            <a:r>
              <a:rPr lang="ru-RU" dirty="0"/>
              <a:t/>
            </a:r>
            <a:br>
              <a:rPr lang="ru-RU" dirty="0"/>
            </a:br>
            <a:endParaRPr lang="ru-RU"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4581128"/>
            <a:ext cx="3344416" cy="2090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4506847"/>
            <a:ext cx="3508851" cy="2193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0823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Интернет сайты</a:t>
            </a:r>
            <a:endParaRPr lang="ru-RU" dirty="0"/>
          </a:p>
        </p:txBody>
      </p:sp>
      <p:sp>
        <p:nvSpPr>
          <p:cNvPr id="3" name="Объект 2"/>
          <p:cNvSpPr>
            <a:spLocks noGrp="1"/>
          </p:cNvSpPr>
          <p:nvPr>
            <p:ph idx="1"/>
          </p:nvPr>
        </p:nvSpPr>
        <p:spPr/>
        <p:txBody>
          <a:bodyPr>
            <a:normAutofit/>
          </a:bodyPr>
          <a:lstStyle/>
          <a:p>
            <a:r>
              <a:rPr lang="ru-RU" sz="1800" dirty="0"/>
              <a:t>10 животных со странными способами </a:t>
            </a:r>
            <a:r>
              <a:rPr lang="ru-RU" sz="1800" dirty="0" smtClean="0"/>
              <a:t>защиты </a:t>
            </a:r>
            <a:r>
              <a:rPr lang="en-US" sz="1800" dirty="0" smtClean="0">
                <a:hlinkClick r:id="rId2"/>
              </a:rPr>
              <a:t>http</a:t>
            </a:r>
            <a:r>
              <a:rPr lang="en-US" sz="1800" dirty="0">
                <a:hlinkClick r:id="rId2"/>
              </a:rPr>
              <a:t>://</a:t>
            </a:r>
            <a:r>
              <a:rPr lang="en-US" sz="1800" dirty="0" smtClean="0">
                <a:hlinkClick r:id="rId2"/>
              </a:rPr>
              <a:t>www.infoniac.ru/news/10-zhivotnyh-so-strannymi-sposobami-zashity.html?utm_source=Viber&amp;utm_medium=Chat&amp;utm_campaign=Private</a:t>
            </a:r>
            <a:r>
              <a:rPr lang="ru-RU" sz="1800" dirty="0" smtClean="0"/>
              <a:t> </a:t>
            </a:r>
            <a:endParaRPr lang="ru-RU" sz="1800" dirty="0"/>
          </a:p>
        </p:txBody>
      </p:sp>
    </p:spTree>
    <p:extLst>
      <p:ext uri="{BB962C8B-B14F-4D97-AF65-F5344CB8AC3E}">
        <p14:creationId xmlns:p14="http://schemas.microsoft.com/office/powerpoint/2010/main" val="9854240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936104"/>
          </a:xfrm>
        </p:spPr>
        <p:txBody>
          <a:bodyPr>
            <a:normAutofit/>
          </a:bodyPr>
          <a:lstStyle/>
          <a:p>
            <a:r>
              <a:rPr lang="ru-RU" sz="3600" dirty="0" smtClean="0"/>
              <a:t>Опоссум</a:t>
            </a:r>
            <a:r>
              <a:rPr lang="ru-RU" sz="3600" dirty="0"/>
              <a:t>: лучшая защита - кома</a:t>
            </a:r>
          </a:p>
        </p:txBody>
      </p:sp>
      <p:sp>
        <p:nvSpPr>
          <p:cNvPr id="3" name="Объект 2"/>
          <p:cNvSpPr>
            <a:spLocks noGrp="1"/>
          </p:cNvSpPr>
          <p:nvPr>
            <p:ph idx="1"/>
          </p:nvPr>
        </p:nvSpPr>
        <p:spPr>
          <a:xfrm>
            <a:off x="179512" y="1052736"/>
            <a:ext cx="8784976" cy="5616624"/>
          </a:xfrm>
        </p:spPr>
        <p:txBody>
          <a:bodyPr>
            <a:normAutofit/>
          </a:bodyPr>
          <a:lstStyle/>
          <a:p>
            <a:r>
              <a:rPr lang="ru-RU" sz="1800" dirty="0"/>
              <a:t>Виргинский </a:t>
            </a:r>
            <a:r>
              <a:rPr lang="ru-RU" sz="1800" dirty="0" smtClean="0"/>
              <a:t>опоссум обычно </a:t>
            </a:r>
            <a:r>
              <a:rPr lang="ru-RU" sz="1800" dirty="0"/>
              <a:t>реагирует во время опасности так, как это делают многие млекопитающие: он шипит, рычит и показывает зубы. Если его трогать, может больно укусить. Однако в случае, если это не помогает, а ситуация становится все более опасной, этот зверь притворяется </a:t>
            </a:r>
            <a:r>
              <a:rPr lang="ru-RU" sz="1800" dirty="0" smtClean="0"/>
              <a:t>мертвым - падает </a:t>
            </a:r>
            <a:r>
              <a:rPr lang="ru-RU" sz="1800" dirty="0"/>
              <a:t>на землю, пускает слюни, а затем перестает двигаться, оставаясь с открытым </a:t>
            </a:r>
            <a:r>
              <a:rPr lang="ru-RU" sz="1800" dirty="0" smtClean="0"/>
              <a:t>ртом, начинает </a:t>
            </a:r>
            <a:r>
              <a:rPr lang="ru-RU" sz="1800" dirty="0"/>
              <a:t>истощать </a:t>
            </a:r>
            <a:r>
              <a:rPr lang="ru-RU" sz="1800" dirty="0" smtClean="0"/>
              <a:t>жуткий </a:t>
            </a:r>
            <a:r>
              <a:rPr lang="ru-RU" sz="1800" dirty="0"/>
              <a:t>запах, похожий на запах трупа</a:t>
            </a:r>
            <a:r>
              <a:rPr lang="ru-RU" sz="1800" dirty="0" smtClean="0"/>
              <a:t>.</a:t>
            </a:r>
            <a:r>
              <a:rPr lang="ru-RU" sz="1800" dirty="0"/>
              <a:t> Многие хищники предпочитают питаться свежатиной, поэтому при виде уже мертвого, да еще и вонючего зверя быстро теряют интерес и оставляют его в покое. </a:t>
            </a:r>
            <a:r>
              <a:rPr lang="ru-RU" sz="1800" dirty="0" smtClean="0"/>
              <a:t>Опоссум </a:t>
            </a:r>
            <a:r>
              <a:rPr lang="ru-RU" sz="1800" dirty="0"/>
              <a:t>возвращается в сознание только после того, как враг исчез.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390" y="3656036"/>
            <a:ext cx="4828658" cy="3017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4005064"/>
            <a:ext cx="4022170" cy="2513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2446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4000" dirty="0" smtClean="0"/>
              <a:t>Потто</a:t>
            </a:r>
            <a:r>
              <a:rPr lang="ru-RU" sz="4000" dirty="0"/>
              <a:t>: секретное острое оружие</a:t>
            </a:r>
            <a:r>
              <a:rPr lang="ru-RU" dirty="0"/>
              <a:t/>
            </a:r>
            <a:br>
              <a:rPr lang="ru-RU" dirty="0"/>
            </a:br>
            <a:endParaRPr lang="ru-RU" dirty="0"/>
          </a:p>
        </p:txBody>
      </p:sp>
      <p:sp>
        <p:nvSpPr>
          <p:cNvPr id="3" name="Объект 2"/>
          <p:cNvSpPr>
            <a:spLocks noGrp="1"/>
          </p:cNvSpPr>
          <p:nvPr>
            <p:ph idx="1"/>
          </p:nvPr>
        </p:nvSpPr>
        <p:spPr>
          <a:xfrm>
            <a:off x="457200" y="980728"/>
            <a:ext cx="8229600" cy="5145435"/>
          </a:xfrm>
        </p:spPr>
        <p:txBody>
          <a:bodyPr>
            <a:normAutofit/>
          </a:bodyPr>
          <a:lstStyle/>
          <a:p>
            <a:r>
              <a:rPr lang="ru-RU" sz="1800" dirty="0"/>
              <a:t>Обитающие в джунглях Африки, потто выглядят, как милые маленькие медвежата, однако относятся к группе приматов. Они ведут ночной образ жизни и питаются соком деревьев, фруктами и насекомыми. Из-за медленных движений потто очень уязвимы перед лицом опасности со стороны хищников, поэтому изобрели необычный способ защиты</a:t>
            </a:r>
            <a:r>
              <a:rPr lang="ru-RU" sz="1800" dirty="0"/>
              <a:t>.</a:t>
            </a:r>
            <a:r>
              <a:rPr lang="ru-RU" sz="1800" dirty="0"/>
              <a:t> У потто имеются удлиненные отростки позвонков на шее. У этих отростков острые концы и животные пользуются ими, как оружием, потому что хищники, которые уцепятся за горло этих приматов, могут подавиться.</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480022"/>
            <a:ext cx="4816828" cy="30105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3691635"/>
            <a:ext cx="3935760" cy="2459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4229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2998"/>
            <a:ext cx="8229600" cy="922114"/>
          </a:xfrm>
        </p:spPr>
        <p:txBody>
          <a:bodyPr>
            <a:normAutofit fontScale="90000"/>
          </a:bodyPr>
          <a:lstStyle/>
          <a:p>
            <a:r>
              <a:rPr lang="ru-RU" sz="4000" dirty="0" smtClean="0"/>
              <a:t/>
            </a:r>
            <a:br>
              <a:rPr lang="ru-RU" sz="4000" dirty="0" smtClean="0"/>
            </a:br>
            <a:r>
              <a:rPr lang="ru-RU" sz="4000" dirty="0" smtClean="0"/>
              <a:t>Панголин</a:t>
            </a:r>
            <a:r>
              <a:rPr lang="ru-RU" sz="4000" dirty="0"/>
              <a:t>: лучше свернуться клубком</a:t>
            </a:r>
            <a:br>
              <a:rPr lang="ru-RU" sz="4000" dirty="0"/>
            </a:br>
            <a:endParaRPr lang="ru-RU" sz="4000" dirty="0"/>
          </a:p>
        </p:txBody>
      </p:sp>
      <p:sp>
        <p:nvSpPr>
          <p:cNvPr id="3" name="Объект 2"/>
          <p:cNvSpPr>
            <a:spLocks noGrp="1"/>
          </p:cNvSpPr>
          <p:nvPr>
            <p:ph idx="1"/>
          </p:nvPr>
        </p:nvSpPr>
        <p:spPr>
          <a:xfrm>
            <a:off x="0" y="908720"/>
            <a:ext cx="9144000" cy="5217443"/>
          </a:xfrm>
        </p:spPr>
        <p:txBody>
          <a:bodyPr>
            <a:normAutofit/>
          </a:bodyPr>
          <a:lstStyle/>
          <a:p>
            <a:r>
              <a:rPr lang="ru-RU" sz="1800" dirty="0"/>
              <a:t>Панголины </a:t>
            </a:r>
            <a:r>
              <a:rPr lang="ru-RU" sz="1800" dirty="0" smtClean="0"/>
              <a:t>– тело </a:t>
            </a:r>
            <a:r>
              <a:rPr lang="ru-RU" sz="1800" dirty="0"/>
              <a:t>практически полностью покрыты крупной чешуей, поэтому животное напоминает гигантскую живую сосновую шишку. </a:t>
            </a:r>
            <a:r>
              <a:rPr lang="ru-RU" sz="1800" dirty="0"/>
              <a:t>В основном они питаются шишками и обитают в Африке и Азии. Хотя у них имеются крупные и мощные когти на передних лапах, панголины редко используют их в качестве оружия. Вместо этого в случае опасности животные сворачиваются в клубок, причем так крепко, что развернуть их практически невозможно. Острые края чешуи позволяют им защищаться от большинства хищников. </a:t>
            </a:r>
            <a:r>
              <a:rPr lang="ru-RU" sz="1800" dirty="0"/>
              <a:t>Они также могут ударить своим мощным и тяжелым хвостом, который может сильно поранить острыми чешуйками</a:t>
            </a:r>
            <a:r>
              <a:rPr lang="ru-RU" sz="1800" dirty="0"/>
              <a:t>.</a:t>
            </a:r>
            <a:r>
              <a:rPr lang="ru-RU" sz="1800" dirty="0"/>
              <a:t> </a:t>
            </a:r>
            <a:r>
              <a:rPr lang="ru-RU" sz="1800" dirty="0" smtClean="0"/>
              <a:t>Также они могут </a:t>
            </a:r>
            <a:r>
              <a:rPr lang="ru-RU" sz="1800" dirty="0"/>
              <a:t>сворачиваться в клубки, а затем скатываться с большой скоростью со склонов, чтобы таким образом скрыться от врага. </a:t>
            </a:r>
            <a:r>
              <a:rPr lang="ru-RU" sz="1800" dirty="0"/>
              <a:t>И последнее средство защиты панголинов – это отвратительный запах, который животные выделяют через анус. Стоит ли говорить, что у этого животного крайне мало врагов?</a:t>
            </a: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4301294"/>
            <a:ext cx="3791744" cy="2369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815" y="4301294"/>
            <a:ext cx="3995936" cy="2497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6422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fontScale="90000"/>
          </a:bodyPr>
          <a:lstStyle/>
          <a:p>
            <a:r>
              <a:rPr lang="ru-RU" dirty="0"/>
              <a:t/>
            </a:r>
            <a:br>
              <a:rPr lang="ru-RU" dirty="0"/>
            </a:br>
            <a:r>
              <a:rPr lang="ru-RU" sz="4000" dirty="0" smtClean="0"/>
              <a:t>Броненосец</a:t>
            </a:r>
            <a:r>
              <a:rPr lang="ru-RU" sz="4000" dirty="0"/>
              <a:t>: превращение в идеальный мячик</a:t>
            </a:r>
            <a:br>
              <a:rPr lang="ru-RU" sz="4000" dirty="0"/>
            </a:br>
            <a:endParaRPr lang="ru-RU" sz="4000" dirty="0"/>
          </a:p>
        </p:txBody>
      </p:sp>
      <p:sp>
        <p:nvSpPr>
          <p:cNvPr id="3" name="Объект 2"/>
          <p:cNvSpPr>
            <a:spLocks noGrp="1"/>
          </p:cNvSpPr>
          <p:nvPr>
            <p:ph idx="1"/>
          </p:nvPr>
        </p:nvSpPr>
        <p:spPr>
          <a:xfrm>
            <a:off x="107504" y="1340768"/>
            <a:ext cx="8856984" cy="4785395"/>
          </a:xfrm>
        </p:spPr>
        <p:txBody>
          <a:bodyPr>
            <a:normAutofit/>
          </a:bodyPr>
          <a:lstStyle/>
          <a:p>
            <a:r>
              <a:rPr lang="ru-RU" sz="1800" dirty="0" smtClean="0"/>
              <a:t>Эти животные </a:t>
            </a:r>
            <a:r>
              <a:rPr lang="ru-RU" sz="1800" dirty="0"/>
              <a:t>обладают особым видом брони, которая помогает им защищать свое нежное тельце, как это делает панцирь у черепах, однако у большинства броненосцев панцирь не помогает защититься от крупных хищников. </a:t>
            </a:r>
            <a:r>
              <a:rPr lang="ru-RU" sz="1800" dirty="0"/>
              <a:t>Эти животные предпочитают зарываться в землю, чтобы скрыться от врага. Южноамериканский </a:t>
            </a:r>
            <a:r>
              <a:rPr lang="ru-RU" sz="1800" dirty="0" err="1"/>
              <a:t>трёхпоясный</a:t>
            </a:r>
            <a:r>
              <a:rPr lang="ru-RU" sz="1800" dirty="0"/>
              <a:t> броненосец – единственный вид этих существ, умеющий сворачиваться в идеальный шарик. Это возможно благодаря особому строению брони, позволяющей животному свободно двигаться, а хвост и голова идеально блокируют "конструкцию". </a:t>
            </a:r>
            <a:r>
              <a:rPr lang="ru-RU" sz="1800" dirty="0"/>
              <a:t>Это позволяет животным становиться неуязвимыми</a:t>
            </a:r>
            <a:r>
              <a:rPr lang="ru-RU" sz="1800" dirty="0"/>
              <a:t>.</a:t>
            </a:r>
            <a:r>
              <a:rPr lang="ru-RU" sz="1800" dirty="0"/>
              <a:t> </a:t>
            </a:r>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7004" y="4077072"/>
            <a:ext cx="3446106" cy="2153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3765215"/>
            <a:ext cx="4646374" cy="2903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06002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4000" dirty="0" smtClean="0"/>
              <a:t>Гребенчатый </a:t>
            </a:r>
            <a:r>
              <a:rPr lang="ru-RU" sz="4000" dirty="0"/>
              <a:t>дикобраз: спасительные иглы</a:t>
            </a:r>
            <a:br>
              <a:rPr lang="ru-RU" sz="4000" dirty="0"/>
            </a:br>
            <a:endParaRPr lang="ru-RU" sz="4000" dirty="0"/>
          </a:p>
        </p:txBody>
      </p:sp>
      <p:sp>
        <p:nvSpPr>
          <p:cNvPr id="3" name="Объект 2"/>
          <p:cNvSpPr>
            <a:spLocks noGrp="1"/>
          </p:cNvSpPr>
          <p:nvPr>
            <p:ph idx="1"/>
          </p:nvPr>
        </p:nvSpPr>
        <p:spPr>
          <a:xfrm>
            <a:off x="35496" y="1196752"/>
            <a:ext cx="9108504" cy="5544616"/>
          </a:xfrm>
        </p:spPr>
        <p:txBody>
          <a:bodyPr>
            <a:normAutofit/>
          </a:bodyPr>
          <a:lstStyle/>
          <a:p>
            <a:pPr fontAlgn="base"/>
            <a:r>
              <a:rPr lang="ru-RU" sz="1800" dirty="0"/>
              <a:t>Его </a:t>
            </a:r>
            <a:r>
              <a:rPr lang="ru-RU" sz="1800" dirty="0"/>
              <a:t>иглы с белыми и черными полосками хищники видят с большого расстояния. Это на самом деле видоизмененные волосы, покрытые слоями твердого кератина. В передней части тела иглы длиннее, дикобраз может поднять гриву в случае опасности, таким образом отпугивая врага. Однако самыми опасными иглами являются более короткие, расположенные на спине. Когда зверю угрожает хищник, дикобраз начинает трясти своим хвостом с иголками, которые издают гремящий звук, так как являются полыми. Если это не помогает, дикобраз пытается нанести удар своими иглами на спине. Иглы дикобраза ломаются довольно легко, как только они входят в тело врага. Крошечные заусенцы толкают их глубже в тело врага, поэтому хищники могут умереть от нанесенных ран, инфекции или из-за того, что иглы повреждают кровеносные сосуды или внутренние органы. </a:t>
            </a:r>
            <a:br>
              <a:rPr lang="ru-RU" sz="1800" dirty="0"/>
            </a:br>
            <a:endParaRPr lang="ru-RU" sz="18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328119"/>
            <a:ext cx="3984104" cy="2490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4328119"/>
            <a:ext cx="3960440" cy="247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5089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4000" dirty="0" smtClean="0"/>
              <a:t>Карликовый </a:t>
            </a:r>
            <a:r>
              <a:rPr lang="ru-RU" sz="4000" dirty="0"/>
              <a:t>кашалот: мутная вода</a:t>
            </a:r>
            <a:br>
              <a:rPr lang="ru-RU" sz="4000" dirty="0"/>
            </a:br>
            <a:endParaRPr lang="ru-RU" sz="4000" dirty="0"/>
          </a:p>
        </p:txBody>
      </p:sp>
      <p:sp>
        <p:nvSpPr>
          <p:cNvPr id="3" name="Объект 2"/>
          <p:cNvSpPr>
            <a:spLocks noGrp="1"/>
          </p:cNvSpPr>
          <p:nvPr>
            <p:ph idx="1"/>
          </p:nvPr>
        </p:nvSpPr>
        <p:spPr>
          <a:xfrm>
            <a:off x="179512" y="980728"/>
            <a:ext cx="8784976" cy="5145435"/>
          </a:xfrm>
        </p:spPr>
        <p:txBody>
          <a:bodyPr>
            <a:normAutofit/>
          </a:bodyPr>
          <a:lstStyle/>
          <a:p>
            <a:r>
              <a:rPr lang="ru-RU" sz="1800" dirty="0"/>
              <a:t>В отличие от своего более известного родственника - гигантского кашалота, который может достигать 20 метров в длину, более редкий карликовый кашалот имеет длину всего 1,2 метра. Это делает его особенно уязвимым перед лицом врага - акул и </a:t>
            </a:r>
            <a:r>
              <a:rPr lang="ru-RU" sz="1800" dirty="0" err="1"/>
              <a:t>косаток</a:t>
            </a:r>
            <a:r>
              <a:rPr lang="ru-RU" sz="1800" dirty="0"/>
              <a:t>. Для собственной защиты этот кашалот использует необычный метод: он выделяет струю красноватой, похожей на сироп жидкости из ануса, а затем с помощью хвоста размешивает ее в воде, в результате чего образуется темное крупное облако. Это позволяет кашалоту выиграть время и, пока хищник будет пытаться разглядеть хоть что-то в "тумане", зверь быстро скрывается в толщах океана, уплывая на безопасное расстояние</a:t>
            </a:r>
            <a:r>
              <a:rPr lang="ru-RU" sz="1800" dirty="0"/>
              <a:t>.</a:t>
            </a:r>
            <a:r>
              <a:rPr lang="ru-RU" sz="1800" dirty="0"/>
              <a:t> Среди млекопитающих такой способ защиты распространен не так уж часто. Обычно к нему прибегают моллюски – кальмары и осьминоги, которые по иронии судьбы являются главным лакомством для этого кашалота.</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365104"/>
            <a:ext cx="3854490" cy="2409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4116288"/>
            <a:ext cx="4252595" cy="2657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5716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4000" dirty="0" smtClean="0"/>
              <a:t>Соня</a:t>
            </a:r>
            <a:r>
              <a:rPr lang="ru-RU" sz="4000" dirty="0"/>
              <a:t>: лучше лишиться хвоста, чем головы</a:t>
            </a:r>
            <a:br>
              <a:rPr lang="ru-RU" sz="4000" dirty="0"/>
            </a:br>
            <a:endParaRPr lang="ru-RU" sz="4000" dirty="0"/>
          </a:p>
        </p:txBody>
      </p:sp>
      <p:sp>
        <p:nvSpPr>
          <p:cNvPr id="3" name="Объект 2"/>
          <p:cNvSpPr>
            <a:spLocks noGrp="1"/>
          </p:cNvSpPr>
          <p:nvPr>
            <p:ph idx="1"/>
          </p:nvPr>
        </p:nvSpPr>
        <p:spPr>
          <a:xfrm>
            <a:off x="107504" y="1052736"/>
            <a:ext cx="8856984" cy="5073427"/>
          </a:xfrm>
        </p:spPr>
        <p:txBody>
          <a:bodyPr>
            <a:normAutofit/>
          </a:bodyPr>
          <a:lstStyle/>
          <a:p>
            <a:r>
              <a:rPr lang="ru-RU" sz="1800" dirty="0" smtClean="0"/>
              <a:t>Обычно </a:t>
            </a:r>
            <a:r>
              <a:rPr lang="ru-RU" sz="1800" dirty="0"/>
              <a:t>сони спасаются от врагов бегством, однако у них в арсенале имеется еще одна хитрость, которую они используют в крайних случаях. </a:t>
            </a:r>
            <a:r>
              <a:rPr lang="ru-RU" sz="1800" dirty="0"/>
              <a:t>Кожа на хвосте у сонь свободно болтается, и если хищник схватит грызуна за хвост, кожа легко отделяется, позволяя мышке сбежать. Это один из видов автотомии, когда животное теряет часть тела для защиты. Автотомия часто наблюдается среди рептилий, например, ящерицы сбрасывают хвост, либо среди беспозвоночных, однако это очень редкое явление среди млекопитающих</a:t>
            </a:r>
            <a:r>
              <a:rPr lang="ru-RU" sz="1800" dirty="0"/>
              <a:t>.</a:t>
            </a:r>
            <a:r>
              <a:rPr lang="ru-RU" sz="1800" dirty="0"/>
              <a:t> В отличие от других животных, сони могут воспользоваться уловкой всего раз. Обнаженные кости без кожи обычно отпадают, либо отгрызаются самой соней, потому что кожа не может восстановиться и новый хвост, как у ящериц, у них не вырастает. У некоторых видов сонь имеются пушистые хвостики, которые выступают в роли приманки, привлекая внимание хищника и отвлекая его от головы зверя.</a:t>
            </a: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509120"/>
            <a:ext cx="3493651" cy="2183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051" y="4509120"/>
            <a:ext cx="3493651" cy="2183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6225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778098"/>
          </a:xfrm>
        </p:spPr>
        <p:txBody>
          <a:bodyPr>
            <a:normAutofit fontScale="90000"/>
          </a:bodyPr>
          <a:lstStyle/>
          <a:p>
            <a:r>
              <a:rPr lang="ru-RU" sz="4000" dirty="0" smtClean="0"/>
              <a:t/>
            </a:r>
            <a:br>
              <a:rPr lang="ru-RU" sz="4000" dirty="0" smtClean="0"/>
            </a:br>
            <a:r>
              <a:rPr lang="ru-RU" sz="4000" dirty="0" smtClean="0"/>
              <a:t>Скунс</a:t>
            </a:r>
            <a:r>
              <a:rPr lang="ru-RU" sz="4000" dirty="0"/>
              <a:t>: химическая атака</a:t>
            </a:r>
            <a:r>
              <a:rPr lang="ru-RU" dirty="0"/>
              <a:t/>
            </a:r>
            <a:br>
              <a:rPr lang="ru-RU" dirty="0"/>
            </a:br>
            <a:endParaRPr lang="ru-RU" dirty="0"/>
          </a:p>
        </p:txBody>
      </p:sp>
      <p:sp>
        <p:nvSpPr>
          <p:cNvPr id="3" name="Объект 2"/>
          <p:cNvSpPr>
            <a:spLocks noGrp="1"/>
          </p:cNvSpPr>
          <p:nvPr>
            <p:ph idx="1"/>
          </p:nvPr>
        </p:nvSpPr>
        <p:spPr>
          <a:xfrm>
            <a:off x="179512" y="908720"/>
            <a:ext cx="8784976" cy="5217443"/>
          </a:xfrm>
        </p:spPr>
        <p:txBody>
          <a:bodyPr>
            <a:normAutofit/>
          </a:bodyPr>
          <a:lstStyle/>
          <a:p>
            <a:pPr fontAlgn="base"/>
            <a:r>
              <a:rPr lang="ru-RU" sz="1800" dirty="0"/>
              <a:t>Всем знакомы скунсы и их оригинальный метод защиты, их химическое оружие необычайно мощное. </a:t>
            </a:r>
            <a:r>
              <a:rPr lang="ru-RU" sz="1800" dirty="0"/>
              <a:t>Защитные жидкости скунса вырабатываются с помощью пары желез, расположенных в районе ануса. </a:t>
            </a:r>
            <a:r>
              <a:rPr lang="ru-RU" sz="1800" dirty="0" smtClean="0"/>
              <a:t>Железы скунсов обладают </a:t>
            </a:r>
            <a:r>
              <a:rPr lang="ru-RU" sz="1800" dirty="0"/>
              <a:t>мощными мышцами, позволяющими распылять вонючую жидкость на расстояние до 3 метров. Скунсы также предпочитают распылять ее прямо в лицо врага, причем эта жидкость настолько ядовита, что может лишить беднягу зрения, в том числе и человека, поэтому скунсов лучше не </a:t>
            </a:r>
            <a:r>
              <a:rPr lang="ru-RU" sz="1800" dirty="0" smtClean="0"/>
              <a:t>трогать. Способ </a:t>
            </a:r>
            <a:r>
              <a:rPr lang="ru-RU" sz="1800" dirty="0"/>
              <a:t>защиты с помощью вонючей жидкости – крайнее средство, так как этой жидкости у скунса имеется ограниченный запас, и, чтобы восстановиться, железам требуется около 10 дней.</a:t>
            </a:r>
          </a:p>
          <a:p>
            <a:endParaRPr lang="ru-RU"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789040"/>
            <a:ext cx="4496544" cy="2810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4028638"/>
            <a:ext cx="3960440" cy="247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3857496"/>
      </p:ext>
    </p:extLst>
  </p:cSld>
  <p:clrMapOvr>
    <a:masterClrMapping/>
  </p:clrMapOvr>
</p:sld>
</file>

<file path=ppt/theme/theme1.xml><?xml version="1.0" encoding="utf-8"?>
<a:theme xmlns:a="http://schemas.openxmlformats.org/drawingml/2006/main" name="Тема3">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Тема3</Template>
  <TotalTime>93</TotalTime>
  <Words>1373</Words>
  <Application>Microsoft Office PowerPoint</Application>
  <PresentationFormat>Экран (4:3)</PresentationFormat>
  <Paragraphs>25</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Тема3</vt:lpstr>
      <vt:lpstr>10 животных со странными способами защиты </vt:lpstr>
      <vt:lpstr>Опоссум: лучшая защита - кома</vt:lpstr>
      <vt:lpstr>Потто: секретное острое оружие </vt:lpstr>
      <vt:lpstr> Панголин: лучше свернуться клубком </vt:lpstr>
      <vt:lpstr> Броненосец: превращение в идеальный мячик </vt:lpstr>
      <vt:lpstr>Гребенчатый дикобраз: спасительные иглы </vt:lpstr>
      <vt:lpstr>Карликовый кашалот: мутная вода </vt:lpstr>
      <vt:lpstr>Соня: лучше лишиться хвоста, чем головы </vt:lpstr>
      <vt:lpstr> Скунс: химическая атака </vt:lpstr>
      <vt:lpstr> Утконос: ядовитые шпоры </vt:lpstr>
      <vt:lpstr>Тонкий лори: ядовитый мех</vt:lpstr>
      <vt:lpstr>Интернет сайты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 животных со странными способами защиты </dc:title>
  <dc:creator>Ирина Булатова</dc:creator>
  <cp:lastModifiedBy>Админ</cp:lastModifiedBy>
  <cp:revision>12</cp:revision>
  <dcterms:created xsi:type="dcterms:W3CDTF">2017-01-25T19:50:03Z</dcterms:created>
  <dcterms:modified xsi:type="dcterms:W3CDTF">2023-06-13T19:49:41Z</dcterms:modified>
</cp:coreProperties>
</file>