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1" r:id="rId4"/>
    <p:sldId id="268" r:id="rId5"/>
    <p:sldId id="262" r:id="rId6"/>
    <p:sldId id="263" r:id="rId7"/>
    <p:sldId id="264" r:id="rId8"/>
    <p:sldId id="265" r:id="rId9"/>
    <p:sldId id="267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35" autoAdjust="0"/>
    <p:restoredTop sz="94598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CC1CE-859B-4901-BBD1-D76D0D26BB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15331-66B3-4961-9C4A-F91E9AC0C9E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previe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Литературное развитие младших школьников посредством </a:t>
            </a:r>
            <a:br>
              <a:rPr lang="ru-RU" b="1" dirty="0" smtClean="0"/>
            </a:br>
            <a:r>
              <a:rPr lang="ru-RU" b="1" dirty="0" smtClean="0"/>
              <a:t>познавательных</a:t>
            </a:r>
            <a:br>
              <a:rPr lang="ru-RU" b="1" dirty="0" smtClean="0"/>
            </a:br>
            <a:r>
              <a:rPr lang="ru-RU" b="1" dirty="0" smtClean="0"/>
              <a:t>текстов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715008" y="5000636"/>
            <a:ext cx="3186090" cy="10382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Автор: Кадымова Л.А.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«Бутовская СОШ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644895989_1-fikiwiki-com-p-kartinka-spasibo-za-vnimanie-dlya-prezenta-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68332684_3-3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4" r="1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00232" y="92867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План выступления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285984" y="1500174"/>
            <a:ext cx="6572296" cy="457203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Понятие «читательская грамотность»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Проблемы при формировании </a:t>
            </a:r>
          </a:p>
          <a:p>
            <a:r>
              <a:rPr lang="ru-RU" sz="2400" dirty="0" smtClean="0"/>
              <a:t>    навыков смыслового чтения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Условия обучения работе с 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  текстами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Подбор заданий и приемов 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  работы с научно-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  познавательными текстами</a:t>
            </a:r>
          </a:p>
          <a:p>
            <a:r>
              <a:rPr lang="ru-RU" sz="2400" dirty="0" smtClean="0"/>
              <a:t>	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78ee1f7c9a82bb7e09182c685bd117a7-800x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449c73920a978130ef9de5d73a61230-800x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215238" cy="107157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Проблемы при формировании навыков смыслового </a:t>
            </a:r>
            <a:r>
              <a:rPr lang="ru-RU" sz="3200" dirty="0" smtClean="0"/>
              <a:t>чтения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285860"/>
            <a:ext cx="8501122" cy="5286412"/>
          </a:xfrm>
        </p:spPr>
        <p:txBody>
          <a:bodyPr>
            <a:noAutofit/>
          </a:bodyPr>
          <a:lstStyle/>
          <a:p>
            <a:r>
              <a:rPr lang="ru-RU" sz="2400" dirty="0" smtClean="0"/>
              <a:t>Учащиеся недостаточно владеют </a:t>
            </a:r>
            <a:r>
              <a:rPr lang="ru-RU" sz="2400" dirty="0" smtClean="0"/>
              <a:t>или не владеют </a:t>
            </a:r>
          </a:p>
          <a:p>
            <a:r>
              <a:rPr lang="ru-RU" sz="2400" dirty="0" smtClean="0"/>
              <a:t>вовсе: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навыками </a:t>
            </a:r>
            <a:r>
              <a:rPr lang="ru-RU" sz="2400" dirty="0" smtClean="0"/>
              <a:t>и умениями осуществлять поиск необходимой информации, анализировать и обобщать неупорядоченную информацию.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умением </a:t>
            </a:r>
            <a:r>
              <a:rPr lang="ru-RU" sz="2400" dirty="0" smtClean="0"/>
              <a:t>использовать приобретенные знания и умения в практической деятельности.</a:t>
            </a:r>
          </a:p>
          <a:p>
            <a:pPr lvl="5">
              <a:buFont typeface="Wingdings" pitchFamily="2" charset="2"/>
              <a:buChar char="Ø"/>
            </a:pPr>
            <a:r>
              <a:rPr lang="ru-RU" sz="2400" dirty="0" smtClean="0"/>
              <a:t> умением </a:t>
            </a:r>
            <a:r>
              <a:rPr lang="ru-RU" sz="2400" dirty="0" smtClean="0"/>
              <a:t>осуществлять поиск информации, представленной в различных знаковых </a:t>
            </a:r>
            <a:r>
              <a:rPr lang="ru-RU" sz="2400" dirty="0" smtClean="0"/>
              <a:t>системах.</a:t>
            </a:r>
            <a:endParaRPr lang="ru-RU" sz="2400" dirty="0" smtClean="0"/>
          </a:p>
          <a:p>
            <a:pPr lvl="5">
              <a:buFont typeface="Wingdings" pitchFamily="2" charset="2"/>
              <a:buChar char="Ø"/>
            </a:pPr>
            <a:r>
              <a:rPr lang="ru-RU" sz="2400" dirty="0" smtClean="0"/>
              <a:t> умением </a:t>
            </a:r>
            <a:r>
              <a:rPr lang="ru-RU" sz="2400" dirty="0" smtClean="0"/>
              <a:t>извлекать из неадаптированных оригинальных текстов </a:t>
            </a:r>
            <a:r>
              <a:rPr lang="ru-RU" sz="2400" dirty="0" smtClean="0"/>
              <a:t>знания </a:t>
            </a:r>
            <a:r>
              <a:rPr lang="ru-RU" sz="2400" dirty="0" smtClean="0"/>
              <a:t>по заданным темам</a:t>
            </a:r>
            <a:r>
              <a:rPr lang="ru-RU" sz="2400" dirty="0" smtClean="0"/>
              <a:t>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3673633_27-p-foni-dlya-prezentatsii-dlya-detei-nachalno-3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542" r="554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14290"/>
            <a:ext cx="5486400" cy="128588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Условия обучения работе с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текстами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976" y="1571612"/>
            <a:ext cx="7143800" cy="5286388"/>
          </a:xfrm>
        </p:spPr>
        <p:txBody>
          <a:bodyPr>
            <a:noAutofit/>
          </a:bodyPr>
          <a:lstStyle/>
          <a:p>
            <a:r>
              <a:rPr lang="ru-RU" sz="2300" dirty="0" smtClean="0"/>
              <a:t>1. Для развития умения находить информацию используются тексты научно – познавательного характера, соответствующего возрасту </a:t>
            </a:r>
            <a:r>
              <a:rPr lang="ru-RU" sz="2300" dirty="0" smtClean="0"/>
              <a:t>учащихся, </a:t>
            </a:r>
            <a:r>
              <a:rPr lang="ru-RU" sz="2300" dirty="0" smtClean="0"/>
              <a:t>жизненные истории, СМИ.</a:t>
            </a:r>
          </a:p>
          <a:p>
            <a:r>
              <a:rPr lang="ru-RU" sz="2300" dirty="0" smtClean="0"/>
              <a:t>2. Для того чтобы дети учились интерпретировать полученную информацию, тексты подбираются разных стилей, но схожих по содержанию.</a:t>
            </a:r>
          </a:p>
          <a:p>
            <a:r>
              <a:rPr lang="ru-RU" sz="2300" dirty="0" smtClean="0"/>
              <a:t>3. Попутно ведется работа над развитием речи </a:t>
            </a:r>
            <a:r>
              <a:rPr lang="ru-RU" sz="2300" dirty="0" smtClean="0"/>
              <a:t>учащихся.</a:t>
            </a:r>
            <a:endParaRPr lang="ru-RU" sz="2300" dirty="0" smtClean="0"/>
          </a:p>
          <a:p>
            <a:r>
              <a:rPr lang="ru-RU" sz="2300" dirty="0" smtClean="0"/>
              <a:t>4. При работе с текстами учитывается мотивация учащихся и их способность быть читателем.</a:t>
            </a:r>
          </a:p>
          <a:p>
            <a:r>
              <a:rPr lang="ru-RU" sz="2300" dirty="0" smtClean="0"/>
              <a:t>5</a:t>
            </a:r>
            <a:r>
              <a:rPr lang="ru-RU" sz="2300" dirty="0" smtClean="0"/>
              <a:t>. </a:t>
            </a:r>
            <a:r>
              <a:rPr lang="ru-RU" sz="2300" dirty="0" smtClean="0"/>
              <a:t>Дифференцированный, индивидуальный подход в обучении является одной из основных черт современного начального образования.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creen1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15304" cy="10001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Подбор заданий и приемов работы с научно- познавательными </a:t>
            </a:r>
            <a:r>
              <a:rPr lang="ru-RU" sz="2800" dirty="0" smtClean="0"/>
              <a:t>текстами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357298"/>
            <a:ext cx="8072494" cy="5214974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1. Определение темы текста, главной мысли;</a:t>
            </a:r>
          </a:p>
          <a:p>
            <a:r>
              <a:rPr lang="ru-RU" sz="2800" dirty="0" smtClean="0"/>
              <a:t>2. Работа по вопросам, в виде беседы учителя с учениками;</a:t>
            </a:r>
          </a:p>
          <a:p>
            <a:r>
              <a:rPr lang="ru-RU" sz="2800" dirty="0" smtClean="0"/>
              <a:t>3. Составление плана по прочитанному тексту;</a:t>
            </a:r>
          </a:p>
          <a:p>
            <a:r>
              <a:rPr lang="ru-RU" sz="2800" dirty="0" smtClean="0"/>
              <a:t>4. Деление текста на части, раскрытия смысла каждой части;</a:t>
            </a:r>
          </a:p>
          <a:p>
            <a:r>
              <a:rPr lang="ru-RU" sz="2800" dirty="0" smtClean="0"/>
              <a:t>5. Восстановление логической последовательности текста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r>
              <a:rPr lang="ru-RU" sz="2800" dirty="0" smtClean="0"/>
              <a:t>          6</a:t>
            </a:r>
            <a:r>
              <a:rPr lang="ru-RU" sz="2800" dirty="0" smtClean="0"/>
              <a:t>. Восстановление текста. </a:t>
            </a:r>
          </a:p>
          <a:p>
            <a:r>
              <a:rPr lang="ru-RU" sz="2800" dirty="0" smtClean="0"/>
              <a:t>          7</a:t>
            </a:r>
            <a:r>
              <a:rPr lang="ru-RU" sz="2800" dirty="0" smtClean="0"/>
              <a:t>. Составление диафильма. </a:t>
            </a:r>
          </a:p>
          <a:p>
            <a:r>
              <a:rPr lang="ru-RU" sz="2800" dirty="0" smtClean="0"/>
              <a:t>          8</a:t>
            </a:r>
            <a:r>
              <a:rPr lang="ru-RU" sz="2800" dirty="0" smtClean="0"/>
              <a:t>. Составление вопросов к тексту и ответы на 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 smtClean="0"/>
              <a:t>             них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               9</a:t>
            </a:r>
            <a:r>
              <a:rPr lang="ru-RU" sz="2800" dirty="0" smtClean="0"/>
              <a:t>. Пересказ текста;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creen1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500990" cy="92869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Подбор заданий и приемов работы с научно- познавательными текстами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357298"/>
            <a:ext cx="8286808" cy="5286412"/>
          </a:xfrm>
        </p:spPr>
        <p:txBody>
          <a:bodyPr/>
          <a:lstStyle/>
          <a:p>
            <a:r>
              <a:rPr lang="ru-RU" sz="2800" dirty="0" smtClean="0"/>
              <a:t>10. Рассказ-эстафета;</a:t>
            </a:r>
          </a:p>
          <a:p>
            <a:r>
              <a:rPr lang="ru-RU" sz="2800" dirty="0" smtClean="0"/>
              <a:t>11. Выборочное чтение;</a:t>
            </a:r>
          </a:p>
          <a:p>
            <a:r>
              <a:rPr lang="ru-RU" sz="2800" dirty="0" smtClean="0"/>
              <a:t>12. Аналитическое чтение;</a:t>
            </a:r>
          </a:p>
          <a:p>
            <a:r>
              <a:rPr lang="ru-RU" sz="2800" dirty="0" smtClean="0"/>
              <a:t>13. Распространение предложений. </a:t>
            </a:r>
          </a:p>
          <a:p>
            <a:r>
              <a:rPr lang="ru-RU" sz="2800" dirty="0" smtClean="0"/>
              <a:t>14. Фантограммы. </a:t>
            </a:r>
            <a:endParaRPr lang="ru-RU" sz="2800" dirty="0" smtClean="0"/>
          </a:p>
          <a:p>
            <a:r>
              <a:rPr lang="ru-RU" sz="2800" dirty="0" smtClean="0"/>
              <a:t>15</a:t>
            </a:r>
            <a:r>
              <a:rPr lang="ru-RU" sz="2800" dirty="0" smtClean="0"/>
              <a:t>. Составление кроссвордов по тексту;</a:t>
            </a:r>
          </a:p>
          <a:p>
            <a:r>
              <a:rPr lang="ru-RU" sz="2800" dirty="0" smtClean="0"/>
              <a:t>16. Подбор загадок к словам из текста;</a:t>
            </a:r>
          </a:p>
          <a:p>
            <a:r>
              <a:rPr lang="ru-RU" sz="2800" dirty="0" smtClean="0"/>
              <a:t>           17</a:t>
            </a:r>
            <a:r>
              <a:rPr lang="ru-RU" sz="2800" dirty="0" smtClean="0"/>
              <a:t>. Подбор пословиц и поговорок, 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 smtClean="0"/>
              <a:t>                раскрывающих тему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                </a:t>
            </a:r>
            <a:r>
              <a:rPr lang="ru-RU" sz="2800" dirty="0" smtClean="0"/>
              <a:t>текста;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creen1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500990" cy="10001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Подбор заданий и приемов работы с научно- познавательными текстами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357298"/>
            <a:ext cx="8215370" cy="5072098"/>
          </a:xfrm>
        </p:spPr>
        <p:txBody>
          <a:bodyPr>
            <a:noAutofit/>
          </a:bodyPr>
          <a:lstStyle/>
          <a:p>
            <a:r>
              <a:rPr lang="ru-RU" sz="2200" dirty="0" smtClean="0"/>
              <a:t>18. Подбор иллюстрации к тексту;</a:t>
            </a:r>
          </a:p>
          <a:p>
            <a:r>
              <a:rPr lang="ru-RU" sz="2200" dirty="0" smtClean="0"/>
              <a:t>19. По иллюстрации определить содержание текста;</a:t>
            </a:r>
          </a:p>
          <a:p>
            <a:r>
              <a:rPr lang="ru-RU" sz="2200" dirty="0" smtClean="0"/>
              <a:t>20. Озаглавливание текста;</a:t>
            </a:r>
          </a:p>
          <a:p>
            <a:r>
              <a:rPr lang="ru-RU" sz="2200" dirty="0" smtClean="0"/>
              <a:t>21. Чтение для подготовки к пересказу.</a:t>
            </a:r>
          </a:p>
          <a:p>
            <a:r>
              <a:rPr lang="ru-RU" sz="2200" dirty="0" smtClean="0"/>
              <a:t>22. «Пропущенное слово». </a:t>
            </a:r>
          </a:p>
          <a:p>
            <a:r>
              <a:rPr lang="ru-RU" sz="2200" dirty="0" smtClean="0"/>
              <a:t>23. Викторины по одному большому произведению или нескольким маленьким.</a:t>
            </a:r>
          </a:p>
          <a:p>
            <a:r>
              <a:rPr lang="ru-RU" sz="2200" dirty="0" smtClean="0"/>
              <a:t>24. Мини-сочинения с целью анализа характера или поступка героя.</a:t>
            </a:r>
          </a:p>
          <a:p>
            <a:r>
              <a:rPr lang="ru-RU" sz="2200" dirty="0" smtClean="0"/>
              <a:t>          25</a:t>
            </a:r>
            <a:r>
              <a:rPr lang="ru-RU" sz="2200" dirty="0" smtClean="0"/>
              <a:t>. Составление ребусов к словам из текста.</a:t>
            </a:r>
          </a:p>
          <a:p>
            <a:r>
              <a:rPr lang="ru-RU" sz="2200" dirty="0" smtClean="0"/>
              <a:t>          26</a:t>
            </a:r>
            <a:r>
              <a:rPr lang="ru-RU" sz="2200" dirty="0" smtClean="0"/>
              <a:t>. Заполнение таблицы по </a:t>
            </a:r>
            <a:r>
              <a:rPr lang="ru-RU" sz="2200" dirty="0" smtClean="0"/>
              <a:t>приведенной</a:t>
            </a:r>
          </a:p>
          <a:p>
            <a:r>
              <a:rPr lang="ru-RU" sz="2200" dirty="0" smtClean="0"/>
              <a:t> </a:t>
            </a:r>
            <a:r>
              <a:rPr lang="ru-RU" sz="2200" dirty="0" smtClean="0"/>
              <a:t>                </a:t>
            </a:r>
            <a:r>
              <a:rPr lang="ru-RU" sz="2200" dirty="0" smtClean="0"/>
              <a:t>информации из текста.</a:t>
            </a:r>
          </a:p>
          <a:p>
            <a:r>
              <a:rPr lang="ru-RU" sz="2200" dirty="0" smtClean="0"/>
              <a:t>          27</a:t>
            </a:r>
            <a:r>
              <a:rPr lang="ru-RU" sz="2200" dirty="0" smtClean="0"/>
              <a:t>. Составление диаграммы</a:t>
            </a:r>
            <a:r>
              <a:rPr lang="ru-RU" sz="2200" dirty="0" smtClean="0"/>
              <a:t>.</a:t>
            </a:r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467</TotalTime>
  <Words>448</Words>
  <PresentationFormat>Экран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Литературное развитие младших школьников посредством  познавательных текстов</vt:lpstr>
      <vt:lpstr>План выступления</vt:lpstr>
      <vt:lpstr>Слайд 3</vt:lpstr>
      <vt:lpstr>Слайд 4</vt:lpstr>
      <vt:lpstr>Проблемы при формировании навыков смыслового чтения</vt:lpstr>
      <vt:lpstr>Условия обучения работе с текстами</vt:lpstr>
      <vt:lpstr>Подбор заданий и приемов работы с научно- познавательными текстами</vt:lpstr>
      <vt:lpstr>Подбор заданий и приемов работы с научно- познавательными текстами</vt:lpstr>
      <vt:lpstr>Подбор заданий и приемов работы с научно- познавательными текстами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Лилия</dc:creator>
  <cp:lastModifiedBy>pk</cp:lastModifiedBy>
  <cp:revision>25</cp:revision>
  <dcterms:created xsi:type="dcterms:W3CDTF">2023-06-13T13:31:45Z</dcterms:created>
  <dcterms:modified xsi:type="dcterms:W3CDTF">2023-06-13T21:29:04Z</dcterms:modified>
</cp:coreProperties>
</file>