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660"/>
  </p:normalViewPr>
  <p:slideViewPr>
    <p:cSldViewPr>
      <p:cViewPr varScale="1">
        <p:scale>
          <a:sx n="69" d="100"/>
          <a:sy n="69" d="100"/>
        </p:scale>
        <p:origin x="-13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D8FE1D-3F3A-4DF4-B162-CD33D5AD2458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F83FE6-7841-4025-925B-B69B979A7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275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3FE6-7841-4025-925B-B69B979A765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098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1080119"/>
          </a:xfrm>
        </p:spPr>
        <p:txBody>
          <a:bodyPr>
            <a:normAutofit/>
          </a:bodyPr>
          <a:lstStyle/>
          <a:p>
            <a:pPr algn="l"/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348880"/>
            <a:ext cx="6400800" cy="3168352"/>
          </a:xfrm>
        </p:spPr>
        <p:txBody>
          <a:bodyPr>
            <a:normAutofit/>
          </a:bodyPr>
          <a:lstStyle/>
          <a:p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КУЛЬТУРНОЙ ИДЕНТИЧНОСТИ ДЕТЕЙ ПОСРЕДСТВОМ ОЗНАКОМЛЕНИЯ С НАРОДНЫМИ СКАЗКАМИ </a:t>
            </a:r>
          </a:p>
          <a:p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Новикова М.А. </a:t>
            </a:r>
          </a:p>
          <a:p>
            <a:pPr algn="l"/>
            <a:endParaRPr lang="ru-RU" sz="2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417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5851525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Спасибо за внимание!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850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72007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solidFill>
                  <a:schemeClr val="tx2"/>
                </a:solidFill>
              </a:rPr>
              <a:t>Объект исследования</a:t>
            </a:r>
            <a:r>
              <a:rPr lang="ru-RU" dirty="0">
                <a:solidFill>
                  <a:schemeClr val="tx2"/>
                </a:solidFill>
              </a:rPr>
              <a:t/>
            </a:r>
            <a:br>
              <a:rPr lang="ru-RU" dirty="0">
                <a:solidFill>
                  <a:schemeClr val="tx2"/>
                </a:solidFill>
              </a:rPr>
            </a:b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46449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/>
              <a:t>Процесс формирования культурной идентичности детей дошкольного возраста</a:t>
            </a:r>
          </a:p>
          <a:p>
            <a:pPr marL="0" indent="0">
              <a:buNone/>
            </a:pPr>
            <a:r>
              <a:rPr lang="ru-RU" dirty="0"/>
              <a:t>                   </a:t>
            </a:r>
          </a:p>
          <a:p>
            <a:pPr marL="0" indent="0" algn="ctr">
              <a:buNone/>
            </a:pPr>
            <a:r>
              <a:rPr lang="ru-RU" dirty="0"/>
              <a:t>   </a:t>
            </a:r>
            <a:r>
              <a:rPr lang="ru-RU" dirty="0">
                <a:solidFill>
                  <a:schemeClr val="tx2"/>
                </a:solidFill>
              </a:rPr>
              <a:t>Предмет исследования </a:t>
            </a:r>
          </a:p>
          <a:p>
            <a:pPr marL="0" indent="0" algn="just">
              <a:buNone/>
            </a:pPr>
            <a:r>
              <a:rPr lang="ru-RU" sz="2000" dirty="0"/>
              <a:t>Педагогические условия формирования культурной идентичности детей дошкольного возраста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2"/>
                </a:solidFill>
              </a:rPr>
              <a:t>                                                  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tx2"/>
                </a:solidFill>
              </a:rPr>
              <a:t>Цель</a:t>
            </a:r>
          </a:p>
          <a:p>
            <a:pPr marL="0" indent="0" algn="just">
              <a:buNone/>
            </a:pPr>
            <a:r>
              <a:rPr lang="ru-RU" sz="2000" dirty="0"/>
              <a:t>Теоретически обосновать эффективность педагогических условий формирования культурной идентичности детей дошкольного возраста</a:t>
            </a:r>
          </a:p>
        </p:txBody>
      </p:sp>
    </p:spTree>
    <p:extLst>
      <p:ext uri="{BB962C8B-B14F-4D97-AF65-F5344CB8AC3E}">
        <p14:creationId xmlns:p14="http://schemas.microsoft.com/office/powerpoint/2010/main" val="1891684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Задачи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000" dirty="0"/>
              <a:t>Изучить психолого-педагогическую литературу по проблеме исследования и охарактеризовать состояние проблемы формирования культурной идентичности детей дошкольного возраста  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Определить педагогические условия формирования культурной идентичности детей дошкольного возраста и реализовать их в процессе экспериментальной работы 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Разработать тематический план по использованию народных сказок в формировании культурной идентичности детей дошкольного возраста. 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552655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Принципы работы со сказкой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8968538"/>
              </p:ext>
            </p:extLst>
          </p:nvPr>
        </p:nvGraphicFramePr>
        <p:xfrm>
          <a:off x="466734" y="1700808"/>
          <a:ext cx="8229600" cy="3787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5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667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Принцип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Основной акцент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Комментарий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12520">
                <a:tc>
                  <a:txBody>
                    <a:bodyPr/>
                    <a:lstStyle/>
                    <a:p>
                      <a:pPr algn="just"/>
                      <a:endParaRPr lang="ru-RU" sz="2000" dirty="0"/>
                    </a:p>
                    <a:p>
                      <a:pPr algn="just"/>
                      <a:endParaRPr lang="ru-RU" sz="2000" dirty="0"/>
                    </a:p>
                    <a:p>
                      <a:pPr algn="just"/>
                      <a:endParaRPr lang="ru-RU" sz="2000" dirty="0"/>
                    </a:p>
                    <a:p>
                      <a:pPr algn="just"/>
                      <a:endParaRPr lang="ru-RU" sz="2000" b="1" dirty="0"/>
                    </a:p>
                    <a:p>
                      <a:pPr algn="just"/>
                      <a:r>
                        <a:rPr lang="ru-RU" sz="2000" b="1" dirty="0"/>
                        <a:t>Осознанность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/>
                        <a:t>Осознание причинно-</a:t>
                      </a:r>
                    </a:p>
                    <a:p>
                      <a:pPr algn="just"/>
                      <a:r>
                        <a:rPr lang="ru-RU" sz="2000" dirty="0"/>
                        <a:t>следственных связей в</a:t>
                      </a:r>
                    </a:p>
                    <a:p>
                      <a:pPr algn="just"/>
                      <a:r>
                        <a:rPr lang="ru-RU" sz="2000" dirty="0"/>
                        <a:t>развитии сюжета;</a:t>
                      </a:r>
                    </a:p>
                    <a:p>
                      <a:pPr algn="just"/>
                      <a:r>
                        <a:rPr lang="ru-RU" sz="2000" dirty="0"/>
                        <a:t>понимание роли каждого персонажа в</a:t>
                      </a:r>
                    </a:p>
                    <a:p>
                      <a:pPr algn="just"/>
                      <a:r>
                        <a:rPr lang="ru-RU" sz="2000" dirty="0"/>
                        <a:t>развивающихся</a:t>
                      </a:r>
                    </a:p>
                    <a:p>
                      <a:pPr algn="just"/>
                      <a:r>
                        <a:rPr lang="ru-RU" sz="2000" dirty="0"/>
                        <a:t>событиях</a:t>
                      </a:r>
                    </a:p>
                    <a:p>
                      <a:pPr algn="just"/>
                      <a:endParaRPr lang="ru-RU" sz="20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/>
                        <a:t>Задача: показать воспитанникам, что одно событие плавно вытекает из другого, даже несмотря на то, что на первый взгляд не заметно. Важно понять место, закономерность появления и назначение каждого</a:t>
                      </a:r>
                    </a:p>
                    <a:p>
                      <a:pPr algn="just"/>
                      <a:r>
                        <a:rPr lang="ru-RU" sz="2000" dirty="0"/>
                        <a:t>персонажа сказки.</a:t>
                      </a:r>
                    </a:p>
                    <a:p>
                      <a:pPr algn="just"/>
                      <a:endParaRPr lang="ru-RU" sz="20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9744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Принципы работы со сказкой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2922388"/>
              </p:ext>
            </p:extLst>
          </p:nvPr>
        </p:nvGraphicFramePr>
        <p:xfrm>
          <a:off x="457200" y="1417638"/>
          <a:ext cx="8229600" cy="50945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5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3947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1202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Принцип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Основной акцент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Комментарий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44584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  <a:p>
                      <a:pPr algn="ctr"/>
                      <a:endParaRPr lang="ru-RU" b="1" dirty="0"/>
                    </a:p>
                    <a:p>
                      <a:pPr algn="ctr"/>
                      <a:r>
                        <a:rPr lang="ru-RU" b="1" dirty="0"/>
                        <a:t>Множественность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/>
                        <a:t>Понимание того, что</a:t>
                      </a:r>
                    </a:p>
                    <a:p>
                      <a:pPr algn="just"/>
                      <a:r>
                        <a:rPr lang="ru-RU" dirty="0"/>
                        <a:t>одно и тоже событие или</a:t>
                      </a:r>
                    </a:p>
                    <a:p>
                      <a:pPr algn="just"/>
                      <a:r>
                        <a:rPr lang="ru-RU" dirty="0"/>
                        <a:t>ситуация могут иметь</a:t>
                      </a:r>
                    </a:p>
                    <a:p>
                      <a:pPr algn="just"/>
                      <a:r>
                        <a:rPr lang="ru-RU" dirty="0"/>
                        <a:t>несколько значений и</a:t>
                      </a:r>
                    </a:p>
                    <a:p>
                      <a:pPr algn="just"/>
                      <a:r>
                        <a:rPr lang="ru-RU" dirty="0"/>
                        <a:t>Смыслов</a:t>
                      </a:r>
                    </a:p>
                    <a:p>
                      <a:pPr algn="just"/>
                      <a:endParaRPr lang="ru-RU" dirty="0"/>
                    </a:p>
                    <a:p>
                      <a:pPr algn="just"/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/>
                        <a:t>Задача: показать одну и ту же</a:t>
                      </a:r>
                    </a:p>
                    <a:p>
                      <a:pPr algn="just"/>
                      <a:r>
                        <a:rPr lang="ru-RU" dirty="0"/>
                        <a:t>сказочную ситуацию с</a:t>
                      </a:r>
                    </a:p>
                    <a:p>
                      <a:pPr algn="just"/>
                      <a:r>
                        <a:rPr lang="ru-RU" dirty="0"/>
                        <a:t>нескольких сторон</a:t>
                      </a:r>
                    </a:p>
                    <a:p>
                      <a:pPr algn="just"/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11651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  <a:p>
                      <a:pPr algn="ctr"/>
                      <a:endParaRPr lang="ru-RU" b="1" dirty="0"/>
                    </a:p>
                    <a:p>
                      <a:pPr algn="ctr"/>
                      <a:r>
                        <a:rPr lang="ru-RU" b="1" dirty="0"/>
                        <a:t>Связь с</a:t>
                      </a:r>
                    </a:p>
                    <a:p>
                      <a:pPr algn="ctr"/>
                      <a:r>
                        <a:rPr lang="ru-RU" b="1" dirty="0"/>
                        <a:t>реальностью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/>
                        <a:t>Осознание того, что</a:t>
                      </a:r>
                    </a:p>
                    <a:p>
                      <a:pPr algn="just"/>
                      <a:r>
                        <a:rPr lang="ru-RU" dirty="0"/>
                        <a:t>каждая сказочная</a:t>
                      </a:r>
                    </a:p>
                    <a:p>
                      <a:pPr algn="just"/>
                      <a:r>
                        <a:rPr lang="ru-RU" dirty="0"/>
                        <a:t>ситуация разворачивает</a:t>
                      </a:r>
                    </a:p>
                    <a:p>
                      <a:pPr algn="just"/>
                      <a:r>
                        <a:rPr lang="ru-RU" dirty="0"/>
                        <a:t>перед нами некий</a:t>
                      </a:r>
                    </a:p>
                    <a:p>
                      <a:pPr algn="just"/>
                      <a:r>
                        <a:rPr lang="ru-RU" dirty="0"/>
                        <a:t>нравственный урок</a:t>
                      </a:r>
                    </a:p>
                    <a:p>
                      <a:pPr algn="just"/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/>
                        <a:t>Задача: терпеливо и терпимо</a:t>
                      </a:r>
                    </a:p>
                    <a:p>
                      <a:pPr algn="just"/>
                      <a:r>
                        <a:rPr lang="ru-RU" dirty="0"/>
                        <a:t>прорабатывать сказочные</a:t>
                      </a:r>
                    </a:p>
                    <a:p>
                      <a:pPr algn="just"/>
                      <a:r>
                        <a:rPr lang="ru-RU" dirty="0"/>
                        <a:t>ситуации с позиции того, как</a:t>
                      </a:r>
                    </a:p>
                    <a:p>
                      <a:pPr algn="just"/>
                      <a:r>
                        <a:rPr lang="ru-RU" dirty="0"/>
                        <a:t>сказочный урок будет нами</a:t>
                      </a:r>
                    </a:p>
                    <a:p>
                      <a:pPr algn="just"/>
                      <a:r>
                        <a:rPr lang="ru-RU" dirty="0"/>
                        <a:t>использован в реальной жизни, в каких конкретно ситуациях</a:t>
                      </a:r>
                    </a:p>
                    <a:p>
                      <a:pPr algn="just"/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2438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Тематический план </a:t>
            </a:r>
            <a:br>
              <a:rPr lang="ru-RU" dirty="0"/>
            </a:br>
            <a:r>
              <a:rPr lang="ru-RU" dirty="0"/>
              <a:t> «Путешествие по дороге сказок»</a:t>
            </a: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0751763"/>
              </p:ext>
            </p:extLst>
          </p:nvPr>
        </p:nvGraphicFramePr>
        <p:xfrm>
          <a:off x="457200" y="1600200"/>
          <a:ext cx="8229600" cy="4061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07631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Качества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               Названия сказок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7631">
                <a:tc>
                  <a:txBody>
                    <a:bodyPr/>
                    <a:lstStyle/>
                    <a:p>
                      <a:r>
                        <a:rPr lang="ru-RU" dirty="0"/>
                        <a:t>Дружба</a:t>
                      </a:r>
                      <a:r>
                        <a:rPr lang="en-US" dirty="0"/>
                        <a:t>,</a:t>
                      </a:r>
                      <a:r>
                        <a:rPr lang="ru-RU" baseline="0" dirty="0"/>
                        <a:t> ответственность</a:t>
                      </a:r>
                      <a:r>
                        <a:rPr lang="en-US" baseline="0" dirty="0"/>
                        <a:t>,</a:t>
                      </a:r>
                      <a:r>
                        <a:rPr lang="ru-RU" baseline="0" dirty="0"/>
                        <a:t>  трудолюбие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«Зимовье зверей»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7631">
                <a:tc>
                  <a:txBody>
                    <a:bodyPr/>
                    <a:lstStyle/>
                    <a:p>
                      <a:r>
                        <a:rPr lang="ru-RU" dirty="0"/>
                        <a:t>Забота о близком</a:t>
                      </a:r>
                      <a:r>
                        <a:rPr lang="en-US" dirty="0"/>
                        <a:t>,</a:t>
                      </a:r>
                      <a:r>
                        <a:rPr lang="ru-RU" dirty="0"/>
                        <a:t> мудрость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«Бобовое зернышко»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7631">
                <a:tc>
                  <a:txBody>
                    <a:bodyPr/>
                    <a:lstStyle/>
                    <a:p>
                      <a:r>
                        <a:rPr lang="ru-RU" dirty="0"/>
                        <a:t>Ценность</a:t>
                      </a:r>
                      <a:r>
                        <a:rPr lang="ru-RU" baseline="0" dirty="0"/>
                        <a:t> труда,  трудолюбие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«Крылатый,  мохнатый да масленый»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7631">
                <a:tc>
                  <a:txBody>
                    <a:bodyPr/>
                    <a:lstStyle/>
                    <a:p>
                      <a:r>
                        <a:rPr lang="ru-RU" dirty="0"/>
                        <a:t>Доброта</a:t>
                      </a:r>
                      <a:r>
                        <a:rPr lang="ru-RU" baseline="0" dirty="0"/>
                        <a:t> скромность,  послушание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«Маша</a:t>
                      </a:r>
                      <a:r>
                        <a:rPr lang="ru-RU" baseline="0" dirty="0"/>
                        <a:t> и медведь» , «</a:t>
                      </a:r>
                      <a:r>
                        <a:rPr lang="ru-RU" baseline="0" dirty="0" err="1"/>
                        <a:t>Хаврошечка</a:t>
                      </a:r>
                      <a:r>
                        <a:rPr lang="ru-RU" baseline="0" dirty="0"/>
                        <a:t>»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7631">
                <a:tc>
                  <a:txBody>
                    <a:bodyPr/>
                    <a:lstStyle/>
                    <a:p>
                      <a:r>
                        <a:rPr lang="ru-RU" dirty="0"/>
                        <a:t>Мудрость, хитрость, смышленость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«Царевна лягушка»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07631">
                <a:tc>
                  <a:txBody>
                    <a:bodyPr/>
                    <a:lstStyle/>
                    <a:p>
                      <a:r>
                        <a:rPr lang="ru-RU" dirty="0"/>
                        <a:t>Простота, дружба, забота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«Лисичка сестричка и серый волк»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7631">
                <a:tc>
                  <a:txBody>
                    <a:bodyPr/>
                    <a:lstStyle/>
                    <a:p>
                      <a:r>
                        <a:rPr lang="ru-RU" dirty="0"/>
                        <a:t>Храбрость,  уважение</a:t>
                      </a:r>
                      <a:r>
                        <a:rPr lang="ru-RU" baseline="0" dirty="0"/>
                        <a:t> к старшим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«Белая уточка» ,  «Гуси –</a:t>
                      </a:r>
                      <a:r>
                        <a:rPr lang="ru-RU" baseline="0" dirty="0"/>
                        <a:t> лебеди»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9577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Сказка «Гуси-лебеди»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2518421"/>
              </p:ext>
            </p:extLst>
          </p:nvPr>
        </p:nvGraphicFramePr>
        <p:xfrm>
          <a:off x="457200" y="1600200"/>
          <a:ext cx="822960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46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117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Качества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Формы и методы 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Развивающая среда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8720">
                <a:tc>
                  <a:txBody>
                    <a:bodyPr/>
                    <a:lstStyle/>
                    <a:p>
                      <a:pPr marL="76200" algn="ctr">
                        <a:lnSpc>
                          <a:spcPts val="1545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Уважение и</a:t>
                      </a:r>
                    </a:p>
                    <a:p>
                      <a:pPr marL="76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слушание старших</a:t>
                      </a:r>
                    </a:p>
                    <a:p>
                      <a:pPr marL="76200"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0" algn="just">
                        <a:lnSpc>
                          <a:spcPts val="1545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Познавательное развитие:</a:t>
                      </a:r>
                    </a:p>
                    <a:p>
                      <a:pPr marL="63500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НОД «Все хорошо, что хорошо кончается»</a:t>
                      </a:r>
                    </a:p>
                    <a:p>
                      <a:pPr marL="63500" algn="just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635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Книга со сказкой с</a:t>
                      </a:r>
                    </a:p>
                    <a:p>
                      <a:pPr marL="635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иллюстрациями</a:t>
                      </a:r>
                    </a:p>
                    <a:p>
                      <a:pPr marL="63500" algn="just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3500" algn="just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76200"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76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Любовь </a:t>
                      </a:r>
                    </a:p>
                    <a:p>
                      <a:pPr marL="76200"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63500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Речевое развитие:</a:t>
                      </a:r>
                    </a:p>
                    <a:p>
                      <a:pPr marL="63500" indent="0" algn="just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чтение сказки «Гуси-лебеди»</a:t>
                      </a:r>
                    </a:p>
                    <a:p>
                      <a:pPr marL="349250" indent="-285750" algn="just"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3500" indent="0" algn="just">
                        <a:spcAft>
                          <a:spcPts val="0"/>
                        </a:spcAft>
                        <a:buFontTx/>
                        <a:buNone/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76200"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76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Храбрость</a:t>
                      </a:r>
                    </a:p>
                    <a:p>
                      <a:pPr marL="76200"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63500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72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«Лисичка –сестричка и серый волк»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8144047"/>
              </p:ext>
            </p:extLst>
          </p:nvPr>
        </p:nvGraphicFramePr>
        <p:xfrm>
          <a:off x="539552" y="1433866"/>
          <a:ext cx="8229600" cy="406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Качества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      Формы и методы 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Развивающая среда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47296">
                <a:tc>
                  <a:txBody>
                    <a:bodyPr/>
                    <a:lstStyle/>
                    <a:p>
                      <a:pPr marL="76200">
                        <a:lnSpc>
                          <a:spcPts val="153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               Простота</a:t>
                      </a:r>
                    </a:p>
                    <a:p>
                      <a:pPr marL="76200">
                        <a:lnSpc>
                          <a:spcPts val="153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63500">
                        <a:lnSpc>
                          <a:spcPts val="153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Познавательное развитие:</a:t>
                      </a:r>
                    </a:p>
                    <a:p>
                      <a:pPr marL="63500">
                        <a:lnSpc>
                          <a:spcPts val="153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-этическая беседа по сказке «На</a:t>
                      </a:r>
                    </a:p>
                    <a:p>
                      <a:pPr marL="63500">
                        <a:lnSpc>
                          <a:spcPts val="153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всякого хитреца довольно</a:t>
                      </a:r>
                    </a:p>
                    <a:p>
                      <a:pPr marL="63500">
                        <a:lnSpc>
                          <a:spcPts val="153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простоты»</a:t>
                      </a:r>
                    </a:p>
                    <a:p>
                      <a:pPr marL="63500">
                        <a:lnSpc>
                          <a:spcPts val="153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635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Выставка детских рисунков</a:t>
                      </a:r>
                    </a:p>
                    <a:p>
                      <a:pPr marL="63500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3500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3500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3500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3500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3500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3500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97704">
                <a:tc>
                  <a:txBody>
                    <a:bodyPr/>
                    <a:lstStyle/>
                    <a:p>
                      <a:pPr marL="76200">
                        <a:lnSpc>
                          <a:spcPts val="153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                Дружба</a:t>
                      </a:r>
                    </a:p>
                    <a:p>
                      <a:pPr marL="76200">
                        <a:lnSpc>
                          <a:spcPts val="153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63500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63500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83360">
                <a:tc>
                  <a:txBody>
                    <a:bodyPr/>
                    <a:lstStyle/>
                    <a:p>
                      <a:pPr marL="76200">
                        <a:lnSpc>
                          <a:spcPts val="153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                Забота</a:t>
                      </a:r>
                    </a:p>
                    <a:p>
                      <a:pPr marL="76200">
                        <a:lnSpc>
                          <a:spcPts val="153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76200">
                        <a:lnSpc>
                          <a:spcPts val="153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76200">
                        <a:lnSpc>
                          <a:spcPts val="153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 Речевое развитие: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чтение сказки «Лисичка-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сестричка и серый волк»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63500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3419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Сказка «Царевна-лягушка»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5077288"/>
              </p:ext>
            </p:extLst>
          </p:nvPr>
        </p:nvGraphicFramePr>
        <p:xfrm>
          <a:off x="467543" y="1600200"/>
          <a:ext cx="8219256" cy="3578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28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  Качества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Формы и методы 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Развивающая среда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60728">
                <a:tc>
                  <a:txBody>
                    <a:bodyPr/>
                    <a:lstStyle/>
                    <a:p>
                      <a:pPr marL="76200" algn="ctr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     Смышлёность</a:t>
                      </a:r>
                    </a:p>
                    <a:p>
                      <a:pPr marL="76200" algn="ctr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Познавательное развитие:</a:t>
                      </a:r>
                    </a:p>
                    <a:p>
                      <a:pPr marL="63500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-НОД «Смелость- ценное</a:t>
                      </a:r>
                    </a:p>
                    <a:p>
                      <a:pPr marL="63500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качество !»</a:t>
                      </a:r>
                    </a:p>
                    <a:p>
                      <a:pPr marL="63500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3500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635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    Мультимедийная</a:t>
                      </a:r>
                    </a:p>
                    <a:p>
                      <a:pPr marL="635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    установка для</a:t>
                      </a:r>
                    </a:p>
                    <a:p>
                      <a:pPr marL="635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    просмотра</a:t>
                      </a:r>
                    </a:p>
                    <a:p>
                      <a:pPr marL="635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    мультфильмов</a:t>
                      </a:r>
                    </a:p>
                    <a:p>
                      <a:pPr marL="63500"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3500"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3500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3500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3500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3500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 marL="76200" algn="ctr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  Смелость</a:t>
                      </a:r>
                    </a:p>
                    <a:p>
                      <a:pPr marL="76200" algn="ctr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63500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Речевое развитие: - чтение сказки «Царевна-</a:t>
                      </a:r>
                    </a:p>
                    <a:p>
                      <a:pPr marL="63500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лягушка»</a:t>
                      </a:r>
                    </a:p>
                    <a:p>
                      <a:pPr marL="63500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3500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3500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63500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marL="76200" algn="ctr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 Верность</a:t>
                      </a:r>
                    </a:p>
                    <a:p>
                      <a:pPr marL="76200" algn="ctr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63500">
                        <a:lnSpc>
                          <a:spcPts val="155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63500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90003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466</Words>
  <Application>Microsoft Office PowerPoint</Application>
  <PresentationFormat>Экран (4:3)</PresentationFormat>
  <Paragraphs>147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Объект исследования </vt:lpstr>
      <vt:lpstr>Задачи</vt:lpstr>
      <vt:lpstr>Принципы работы со сказкой</vt:lpstr>
      <vt:lpstr>Принципы работы со сказкой</vt:lpstr>
      <vt:lpstr>Тематический план   «Путешествие по дороге сказок»</vt:lpstr>
      <vt:lpstr>Сказка «Гуси-лебеди»</vt:lpstr>
      <vt:lpstr>«Лисичка –сестричка и серый волк»</vt:lpstr>
      <vt:lpstr>Сказка «Царевна-лягушка»</vt:lpstr>
      <vt:lpstr>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Областное государственное бюджетное профессиональное образовательное                       учреждение « Смоленский педагогический колледж»</dc:title>
  <dc:creator>Admin</dc:creator>
  <cp:lastModifiedBy>Admin</cp:lastModifiedBy>
  <cp:revision>23</cp:revision>
  <dcterms:created xsi:type="dcterms:W3CDTF">2022-06-16T06:02:04Z</dcterms:created>
  <dcterms:modified xsi:type="dcterms:W3CDTF">2023-06-13T21:35:38Z</dcterms:modified>
</cp:coreProperties>
</file>