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258" r:id="rId4"/>
    <p:sldId id="259" r:id="rId5"/>
    <p:sldId id="260" r:id="rId6"/>
    <p:sldId id="279" r:id="rId7"/>
    <p:sldId id="263" r:id="rId8"/>
    <p:sldId id="261" r:id="rId9"/>
    <p:sldId id="288" r:id="rId10"/>
    <p:sldId id="264" r:id="rId11"/>
    <p:sldId id="268" r:id="rId12"/>
    <p:sldId id="284" r:id="rId13"/>
    <p:sldId id="287" r:id="rId14"/>
    <p:sldId id="269" r:id="rId15"/>
    <p:sldId id="289" r:id="rId16"/>
    <p:sldId id="272" r:id="rId17"/>
    <p:sldId id="273" r:id="rId18"/>
    <p:sldId id="267" r:id="rId19"/>
    <p:sldId id="280" r:id="rId20"/>
    <p:sldId id="275" r:id="rId21"/>
    <p:sldId id="285" r:id="rId22"/>
    <p:sldId id="27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9CDCCE-E7FA-4A53-AD09-1853659B1C9F}" type="doc">
      <dgm:prSet loTypeId="urn:microsoft.com/office/officeart/2005/8/layout/list1" loCatId="list" qsTypeId="urn:microsoft.com/office/officeart/2005/8/quickstyle/simple1" qsCatId="simple" csTypeId="urn:microsoft.com/office/officeart/2005/8/colors/colorful1#1" csCatId="colorful" phldr="1"/>
      <dgm:spPr/>
      <dgm:t>
        <a:bodyPr/>
        <a:lstStyle/>
        <a:p>
          <a:endParaRPr lang="ru-RU"/>
        </a:p>
      </dgm:t>
    </dgm:pt>
    <dgm:pt modelId="{7FA91D85-C7BA-4B6C-9A84-B291D9212F4F}">
      <dgm:prSet phldrT="[Текст]">
        <dgm:style>
          <a:lnRef idx="1">
            <a:schemeClr val="accent2"/>
          </a:lnRef>
          <a:fillRef idx="2">
            <a:schemeClr val="accent2"/>
          </a:fillRef>
          <a:effectRef idx="1">
            <a:schemeClr val="accent2"/>
          </a:effectRef>
          <a:fontRef idx="minor">
            <a:schemeClr val="dk1"/>
          </a:fontRef>
        </dgm:style>
      </dgm:prSet>
      <dgm:spPr/>
      <dgm:t>
        <a:bodyPr/>
        <a:lstStyle/>
        <a:p>
          <a:r>
            <a:rPr lang="ru-RU" dirty="0" smtClean="0">
              <a:solidFill>
                <a:schemeClr val="tx1"/>
              </a:solidFill>
              <a:latin typeface="Times New Roman" pitchFamily="18" charset="0"/>
              <a:cs typeface="Times New Roman" pitchFamily="18" charset="0"/>
            </a:rPr>
            <a:t>Констатирующий этап</a:t>
          </a:r>
          <a:endParaRPr lang="ru-RU" dirty="0">
            <a:solidFill>
              <a:schemeClr val="tx1"/>
            </a:solidFill>
            <a:latin typeface="Times New Roman" pitchFamily="18" charset="0"/>
            <a:cs typeface="Times New Roman" pitchFamily="18" charset="0"/>
          </a:endParaRPr>
        </a:p>
      </dgm:t>
    </dgm:pt>
    <dgm:pt modelId="{56A6A22E-9D85-40DD-BC28-9755983E90F2}" type="parTrans" cxnId="{5689C0A4-098E-417C-AB5D-575C1D6FE9EE}">
      <dgm:prSet/>
      <dgm:spPr/>
      <dgm:t>
        <a:bodyPr/>
        <a:lstStyle/>
        <a:p>
          <a:endParaRPr lang="ru-RU"/>
        </a:p>
      </dgm:t>
    </dgm:pt>
    <dgm:pt modelId="{40303361-78D2-4BB9-8E47-80DCE5326C7D}" type="sibTrans" cxnId="{5689C0A4-098E-417C-AB5D-575C1D6FE9EE}">
      <dgm:prSet/>
      <dgm:spPr/>
      <dgm:t>
        <a:bodyPr/>
        <a:lstStyle/>
        <a:p>
          <a:endParaRPr lang="ru-RU"/>
        </a:p>
      </dgm:t>
    </dgm:pt>
    <dgm:pt modelId="{334AE7C9-8DBF-41B1-85CB-B5215A9815A3}">
      <dgm:prSet phldrT="[Текст]">
        <dgm:style>
          <a:lnRef idx="1">
            <a:schemeClr val="accent2"/>
          </a:lnRef>
          <a:fillRef idx="2">
            <a:schemeClr val="accent2"/>
          </a:fillRef>
          <a:effectRef idx="1">
            <a:schemeClr val="accent2"/>
          </a:effectRef>
          <a:fontRef idx="minor">
            <a:schemeClr val="dk1"/>
          </a:fontRef>
        </dgm:style>
      </dgm:prSet>
      <dgm:spPr>
        <a:ln/>
      </dgm:spPr>
      <dgm:t>
        <a:bodyPr/>
        <a:lstStyle/>
        <a:p>
          <a:r>
            <a:rPr lang="ru-RU" dirty="0" smtClean="0">
              <a:solidFill>
                <a:schemeClr val="tx1"/>
              </a:solidFill>
              <a:latin typeface="Times New Roman" pitchFamily="18" charset="0"/>
              <a:cs typeface="Times New Roman" pitchFamily="18" charset="0"/>
            </a:rPr>
            <a:t>Формирующий этап</a:t>
          </a:r>
          <a:endParaRPr lang="ru-RU" dirty="0">
            <a:solidFill>
              <a:schemeClr val="tx1"/>
            </a:solidFill>
            <a:latin typeface="Times New Roman" pitchFamily="18" charset="0"/>
            <a:cs typeface="Times New Roman" pitchFamily="18" charset="0"/>
          </a:endParaRPr>
        </a:p>
      </dgm:t>
    </dgm:pt>
    <dgm:pt modelId="{7A298621-DA87-4182-90A1-D83F8CEE8318}" type="parTrans" cxnId="{FC341F68-EB20-4CBD-BD24-FDCF59D35887}">
      <dgm:prSet/>
      <dgm:spPr/>
      <dgm:t>
        <a:bodyPr/>
        <a:lstStyle/>
        <a:p>
          <a:endParaRPr lang="ru-RU"/>
        </a:p>
      </dgm:t>
    </dgm:pt>
    <dgm:pt modelId="{3D378AC3-33C8-43D9-9214-4EC3339EFD41}" type="sibTrans" cxnId="{FC341F68-EB20-4CBD-BD24-FDCF59D35887}">
      <dgm:prSet/>
      <dgm:spPr/>
      <dgm:t>
        <a:bodyPr/>
        <a:lstStyle/>
        <a:p>
          <a:endParaRPr lang="ru-RU"/>
        </a:p>
      </dgm:t>
    </dgm:pt>
    <dgm:pt modelId="{36F2606E-CEF2-4DA9-8E4B-E68E6FE11200}">
      <dgm:prSet phldrT="[Текст]" custT="1"/>
      <dgm:spPr/>
      <dgm:t>
        <a:bodyPr/>
        <a:lstStyle/>
        <a:p>
          <a:pPr algn="l"/>
          <a:r>
            <a:rPr lang="ru-RU" sz="1900" dirty="0" smtClean="0">
              <a:latin typeface="Times New Roman" pitchFamily="18" charset="0"/>
              <a:cs typeface="Times New Roman" pitchFamily="18" charset="0"/>
            </a:rPr>
            <a:t>На формирующем этапе опытно - экспериментальным путем апробировали эффективность использования сюжетно-ролевой игры при ознакомлении детей старшего дошкольного возраста с миром профессий.</a:t>
          </a:r>
          <a:endParaRPr lang="ru-RU" sz="1900" dirty="0">
            <a:latin typeface="Times New Roman" pitchFamily="18" charset="0"/>
            <a:cs typeface="Times New Roman" pitchFamily="18" charset="0"/>
          </a:endParaRPr>
        </a:p>
      </dgm:t>
    </dgm:pt>
    <dgm:pt modelId="{41AA4FE2-A5A1-4196-BBEF-7FD552BC5CEA}" type="parTrans" cxnId="{69CEFD7E-CE75-4BD3-93DF-DFD35A959B75}">
      <dgm:prSet/>
      <dgm:spPr/>
      <dgm:t>
        <a:bodyPr/>
        <a:lstStyle/>
        <a:p>
          <a:endParaRPr lang="ru-RU"/>
        </a:p>
      </dgm:t>
    </dgm:pt>
    <dgm:pt modelId="{C24A6410-1C01-48E5-86FB-1A16AA7327E5}" type="sibTrans" cxnId="{69CEFD7E-CE75-4BD3-93DF-DFD35A959B75}">
      <dgm:prSet/>
      <dgm:spPr/>
      <dgm:t>
        <a:bodyPr/>
        <a:lstStyle/>
        <a:p>
          <a:endParaRPr lang="ru-RU"/>
        </a:p>
      </dgm:t>
    </dgm:pt>
    <dgm:pt modelId="{A0456961-9AAF-479B-B285-05DEC98E7B20}">
      <dgm:prSet phldrT="[Текст]">
        <dgm:style>
          <a:lnRef idx="1">
            <a:schemeClr val="accent2"/>
          </a:lnRef>
          <a:fillRef idx="2">
            <a:schemeClr val="accent2"/>
          </a:fillRef>
          <a:effectRef idx="1">
            <a:schemeClr val="accent2"/>
          </a:effectRef>
          <a:fontRef idx="minor">
            <a:schemeClr val="dk1"/>
          </a:fontRef>
        </dgm:style>
      </dgm:prSet>
      <dgm:spPr/>
      <dgm:t>
        <a:bodyPr/>
        <a:lstStyle/>
        <a:p>
          <a:r>
            <a:rPr lang="ru-RU" dirty="0" smtClean="0">
              <a:solidFill>
                <a:schemeClr val="tx1"/>
              </a:solidFill>
              <a:latin typeface="Times New Roman" pitchFamily="18" charset="0"/>
              <a:cs typeface="Times New Roman" pitchFamily="18" charset="0"/>
            </a:rPr>
            <a:t>Контрольный этап</a:t>
          </a:r>
          <a:endParaRPr lang="ru-RU" dirty="0">
            <a:solidFill>
              <a:schemeClr val="tx1"/>
            </a:solidFill>
            <a:latin typeface="Times New Roman" pitchFamily="18" charset="0"/>
            <a:cs typeface="Times New Roman" pitchFamily="18" charset="0"/>
          </a:endParaRPr>
        </a:p>
      </dgm:t>
    </dgm:pt>
    <dgm:pt modelId="{F7373988-A0A2-461E-8AAA-F0E613E39953}" type="parTrans" cxnId="{69A6E97A-71E5-4D8D-9734-FC797E638E2E}">
      <dgm:prSet/>
      <dgm:spPr/>
      <dgm:t>
        <a:bodyPr/>
        <a:lstStyle/>
        <a:p>
          <a:endParaRPr lang="ru-RU"/>
        </a:p>
      </dgm:t>
    </dgm:pt>
    <dgm:pt modelId="{C724E67E-5E01-41CF-9AE9-46DC736CF9C6}" type="sibTrans" cxnId="{69A6E97A-71E5-4D8D-9734-FC797E638E2E}">
      <dgm:prSet/>
      <dgm:spPr/>
      <dgm:t>
        <a:bodyPr/>
        <a:lstStyle/>
        <a:p>
          <a:endParaRPr lang="ru-RU"/>
        </a:p>
      </dgm:t>
    </dgm:pt>
    <dgm:pt modelId="{54125418-55D1-4D5A-95A1-4A13864DE3A3}">
      <dgm:prSet phldrT="[Текст]" custT="1"/>
      <dgm:spPr/>
      <dgm:t>
        <a:bodyPr/>
        <a:lstStyle/>
        <a:p>
          <a:r>
            <a:rPr lang="ru-RU" sz="1900" dirty="0" smtClean="0">
              <a:latin typeface="Times New Roman" pitchFamily="18" charset="0"/>
              <a:cs typeface="Times New Roman" pitchFamily="18" charset="0"/>
            </a:rPr>
            <a:t>На контрольном этапе был повторно исследован уровень знаний детей профессиях и уровень развития игровой деятельности детей и на основе полученных данных сделан вывод о результатах проведенной экспериментальной работы. </a:t>
          </a:r>
          <a:endParaRPr lang="ru-RU" sz="1900" dirty="0">
            <a:latin typeface="Times New Roman" pitchFamily="18" charset="0"/>
            <a:cs typeface="Times New Roman" pitchFamily="18" charset="0"/>
          </a:endParaRPr>
        </a:p>
      </dgm:t>
    </dgm:pt>
    <dgm:pt modelId="{C54D0064-BDC1-4F34-9333-841F57A769BB}" type="parTrans" cxnId="{CFBF923A-BD32-4F43-95EB-6883FB3169A1}">
      <dgm:prSet/>
      <dgm:spPr/>
      <dgm:t>
        <a:bodyPr/>
        <a:lstStyle/>
        <a:p>
          <a:endParaRPr lang="ru-RU"/>
        </a:p>
      </dgm:t>
    </dgm:pt>
    <dgm:pt modelId="{E2A9E487-8B1D-4EFD-A4CB-2AD2DE9A2B00}" type="sibTrans" cxnId="{CFBF923A-BD32-4F43-95EB-6883FB3169A1}">
      <dgm:prSet/>
      <dgm:spPr/>
      <dgm:t>
        <a:bodyPr/>
        <a:lstStyle/>
        <a:p>
          <a:endParaRPr lang="ru-RU"/>
        </a:p>
      </dgm:t>
    </dgm:pt>
    <dgm:pt modelId="{CD5548A8-82E2-4058-A84A-88C9E7C4A4FB}">
      <dgm:prSet phldrT="[Текст]" custT="1"/>
      <dgm:spPr/>
      <dgm:t>
        <a:bodyPr/>
        <a:lstStyle/>
        <a:p>
          <a:pPr algn="l"/>
          <a:r>
            <a:rPr lang="ru-RU" sz="1900" dirty="0" smtClean="0">
              <a:latin typeface="Times New Roman" pitchFamily="18" charset="0"/>
              <a:cs typeface="Times New Roman" pitchFamily="18" charset="0"/>
            </a:rPr>
            <a:t>На констатирующем этапе был выявлен уровень знаний детей профессиях в соответствии с выделенными критериям, показателями и уровневыми характеристиками, также была проведена педагогическая диагностика уровня развития игровой деятельности детей.</a:t>
          </a:r>
          <a:endParaRPr lang="ru-RU" sz="1900" dirty="0">
            <a:latin typeface="Times New Roman" pitchFamily="18" charset="0"/>
            <a:cs typeface="Times New Roman" pitchFamily="18" charset="0"/>
          </a:endParaRPr>
        </a:p>
      </dgm:t>
    </dgm:pt>
    <dgm:pt modelId="{90DC67A7-C2B1-43D9-BF0A-6CDF24CD5225}" type="sibTrans" cxnId="{C3C286C5-ADED-4427-81E5-E81C6E3BB75A}">
      <dgm:prSet/>
      <dgm:spPr/>
      <dgm:t>
        <a:bodyPr/>
        <a:lstStyle/>
        <a:p>
          <a:endParaRPr lang="ru-RU"/>
        </a:p>
      </dgm:t>
    </dgm:pt>
    <dgm:pt modelId="{210D594F-447E-47D6-9CF0-8B109B3B151B}" type="parTrans" cxnId="{C3C286C5-ADED-4427-81E5-E81C6E3BB75A}">
      <dgm:prSet/>
      <dgm:spPr/>
      <dgm:t>
        <a:bodyPr/>
        <a:lstStyle/>
        <a:p>
          <a:endParaRPr lang="ru-RU"/>
        </a:p>
      </dgm:t>
    </dgm:pt>
    <dgm:pt modelId="{878D8D7D-918D-495B-B964-2EBB7B343EC9}" type="pres">
      <dgm:prSet presAssocID="{829CDCCE-E7FA-4A53-AD09-1853659B1C9F}" presName="linear" presStyleCnt="0">
        <dgm:presLayoutVars>
          <dgm:dir/>
          <dgm:animLvl val="lvl"/>
          <dgm:resizeHandles val="exact"/>
        </dgm:presLayoutVars>
      </dgm:prSet>
      <dgm:spPr/>
      <dgm:t>
        <a:bodyPr/>
        <a:lstStyle/>
        <a:p>
          <a:endParaRPr lang="ru-RU"/>
        </a:p>
      </dgm:t>
    </dgm:pt>
    <dgm:pt modelId="{33A1C698-BB1C-45E3-83C0-6756FC6CD770}" type="pres">
      <dgm:prSet presAssocID="{7FA91D85-C7BA-4B6C-9A84-B291D9212F4F}" presName="parentLin" presStyleCnt="0"/>
      <dgm:spPr/>
    </dgm:pt>
    <dgm:pt modelId="{5CBFF175-ABA0-432E-8D97-0D83CF9EFD83}" type="pres">
      <dgm:prSet presAssocID="{7FA91D85-C7BA-4B6C-9A84-B291D9212F4F}" presName="parentLeftMargin" presStyleLbl="node1" presStyleIdx="0" presStyleCnt="3"/>
      <dgm:spPr/>
      <dgm:t>
        <a:bodyPr/>
        <a:lstStyle/>
        <a:p>
          <a:endParaRPr lang="ru-RU"/>
        </a:p>
      </dgm:t>
    </dgm:pt>
    <dgm:pt modelId="{1BF24217-7467-4D09-A1FD-DC9324C2255C}" type="pres">
      <dgm:prSet presAssocID="{7FA91D85-C7BA-4B6C-9A84-B291D9212F4F}" presName="parentText" presStyleLbl="node1" presStyleIdx="0" presStyleCnt="3">
        <dgm:presLayoutVars>
          <dgm:chMax val="0"/>
          <dgm:bulletEnabled val="1"/>
        </dgm:presLayoutVars>
      </dgm:prSet>
      <dgm:spPr/>
      <dgm:t>
        <a:bodyPr/>
        <a:lstStyle/>
        <a:p>
          <a:endParaRPr lang="ru-RU"/>
        </a:p>
      </dgm:t>
    </dgm:pt>
    <dgm:pt modelId="{CD85EB79-2102-4235-860F-D2C3AC164E6F}" type="pres">
      <dgm:prSet presAssocID="{7FA91D85-C7BA-4B6C-9A84-B291D9212F4F}" presName="negativeSpace" presStyleCnt="0"/>
      <dgm:spPr/>
    </dgm:pt>
    <dgm:pt modelId="{C4E0EEC9-D01F-4071-BD98-E32E4CC72D62}" type="pres">
      <dgm:prSet presAssocID="{7FA91D85-C7BA-4B6C-9A84-B291D9212F4F}" presName="childText" presStyleLbl="conFgAcc1" presStyleIdx="0" presStyleCnt="3" custLinFactNeighborY="-21954">
        <dgm:presLayoutVars>
          <dgm:bulletEnabled val="1"/>
        </dgm:presLayoutVars>
      </dgm:prSet>
      <dgm:spPr/>
      <dgm:t>
        <a:bodyPr/>
        <a:lstStyle/>
        <a:p>
          <a:endParaRPr lang="ru-RU"/>
        </a:p>
      </dgm:t>
    </dgm:pt>
    <dgm:pt modelId="{C71ACAB5-A986-47D2-90FA-1658686D523F}" type="pres">
      <dgm:prSet presAssocID="{40303361-78D2-4BB9-8E47-80DCE5326C7D}" presName="spaceBetweenRectangles" presStyleCnt="0"/>
      <dgm:spPr/>
    </dgm:pt>
    <dgm:pt modelId="{8C520C6C-326B-40E7-90DB-96F753A46CED}" type="pres">
      <dgm:prSet presAssocID="{334AE7C9-8DBF-41B1-85CB-B5215A9815A3}" presName="parentLin" presStyleCnt="0"/>
      <dgm:spPr/>
    </dgm:pt>
    <dgm:pt modelId="{316492B3-8F74-4070-9EA8-7C89A86E674A}" type="pres">
      <dgm:prSet presAssocID="{334AE7C9-8DBF-41B1-85CB-B5215A9815A3}" presName="parentLeftMargin" presStyleLbl="node1" presStyleIdx="0" presStyleCnt="3"/>
      <dgm:spPr/>
      <dgm:t>
        <a:bodyPr/>
        <a:lstStyle/>
        <a:p>
          <a:endParaRPr lang="ru-RU"/>
        </a:p>
      </dgm:t>
    </dgm:pt>
    <dgm:pt modelId="{945065E0-0A57-4F39-A3BB-32817E6F43A5}" type="pres">
      <dgm:prSet presAssocID="{334AE7C9-8DBF-41B1-85CB-B5215A9815A3}" presName="parentText" presStyleLbl="node1" presStyleIdx="1" presStyleCnt="3">
        <dgm:presLayoutVars>
          <dgm:chMax val="0"/>
          <dgm:bulletEnabled val="1"/>
        </dgm:presLayoutVars>
      </dgm:prSet>
      <dgm:spPr/>
      <dgm:t>
        <a:bodyPr/>
        <a:lstStyle/>
        <a:p>
          <a:endParaRPr lang="ru-RU"/>
        </a:p>
      </dgm:t>
    </dgm:pt>
    <dgm:pt modelId="{DF407315-3BBD-4AF7-822D-AA16DFD8505A}" type="pres">
      <dgm:prSet presAssocID="{334AE7C9-8DBF-41B1-85CB-B5215A9815A3}" presName="negativeSpace" presStyleCnt="0"/>
      <dgm:spPr/>
    </dgm:pt>
    <dgm:pt modelId="{5B768A9D-7669-4A34-BDA1-09AE58D53FEA}" type="pres">
      <dgm:prSet presAssocID="{334AE7C9-8DBF-41B1-85CB-B5215A9815A3}" presName="childText" presStyleLbl="conFgAcc1" presStyleIdx="1" presStyleCnt="3">
        <dgm:presLayoutVars>
          <dgm:bulletEnabled val="1"/>
        </dgm:presLayoutVars>
      </dgm:prSet>
      <dgm:spPr/>
      <dgm:t>
        <a:bodyPr/>
        <a:lstStyle/>
        <a:p>
          <a:endParaRPr lang="ru-RU"/>
        </a:p>
      </dgm:t>
    </dgm:pt>
    <dgm:pt modelId="{34B7779E-8252-4874-9C0B-02FAEA8F3DFA}" type="pres">
      <dgm:prSet presAssocID="{3D378AC3-33C8-43D9-9214-4EC3339EFD41}" presName="spaceBetweenRectangles" presStyleCnt="0"/>
      <dgm:spPr/>
    </dgm:pt>
    <dgm:pt modelId="{ED97AE77-D27D-4CC2-B83A-28283A446ECE}" type="pres">
      <dgm:prSet presAssocID="{A0456961-9AAF-479B-B285-05DEC98E7B20}" presName="parentLin" presStyleCnt="0"/>
      <dgm:spPr/>
    </dgm:pt>
    <dgm:pt modelId="{1E4668C9-1FD5-4443-8024-9DF801F232A3}" type="pres">
      <dgm:prSet presAssocID="{A0456961-9AAF-479B-B285-05DEC98E7B20}" presName="parentLeftMargin" presStyleLbl="node1" presStyleIdx="1" presStyleCnt="3"/>
      <dgm:spPr/>
      <dgm:t>
        <a:bodyPr/>
        <a:lstStyle/>
        <a:p>
          <a:endParaRPr lang="ru-RU"/>
        </a:p>
      </dgm:t>
    </dgm:pt>
    <dgm:pt modelId="{89841017-65D1-402C-B7F7-67F0A8556247}" type="pres">
      <dgm:prSet presAssocID="{A0456961-9AAF-479B-B285-05DEC98E7B20}" presName="parentText" presStyleLbl="node1" presStyleIdx="2" presStyleCnt="3">
        <dgm:presLayoutVars>
          <dgm:chMax val="0"/>
          <dgm:bulletEnabled val="1"/>
        </dgm:presLayoutVars>
      </dgm:prSet>
      <dgm:spPr/>
      <dgm:t>
        <a:bodyPr/>
        <a:lstStyle/>
        <a:p>
          <a:endParaRPr lang="ru-RU"/>
        </a:p>
      </dgm:t>
    </dgm:pt>
    <dgm:pt modelId="{4659CEF1-1F5E-4202-9CD5-C83ABD7900E8}" type="pres">
      <dgm:prSet presAssocID="{A0456961-9AAF-479B-B285-05DEC98E7B20}" presName="negativeSpace" presStyleCnt="0"/>
      <dgm:spPr/>
    </dgm:pt>
    <dgm:pt modelId="{303CF76F-24C8-49B0-84FD-FDD135D1F3C0}" type="pres">
      <dgm:prSet presAssocID="{A0456961-9AAF-479B-B285-05DEC98E7B20}" presName="childText" presStyleLbl="conFgAcc1" presStyleIdx="2" presStyleCnt="3">
        <dgm:presLayoutVars>
          <dgm:bulletEnabled val="1"/>
        </dgm:presLayoutVars>
      </dgm:prSet>
      <dgm:spPr/>
      <dgm:t>
        <a:bodyPr/>
        <a:lstStyle/>
        <a:p>
          <a:endParaRPr lang="ru-RU"/>
        </a:p>
      </dgm:t>
    </dgm:pt>
  </dgm:ptLst>
  <dgm:cxnLst>
    <dgm:cxn modelId="{E3C1CF00-5ECA-4A9A-B680-7218995A707D}" type="presOf" srcId="{A0456961-9AAF-479B-B285-05DEC98E7B20}" destId="{1E4668C9-1FD5-4443-8024-9DF801F232A3}" srcOrd="0" destOrd="0" presId="urn:microsoft.com/office/officeart/2005/8/layout/list1"/>
    <dgm:cxn modelId="{DAA8E573-76F5-4EE1-8E50-028BE1515D6D}" type="presOf" srcId="{7FA91D85-C7BA-4B6C-9A84-B291D9212F4F}" destId="{5CBFF175-ABA0-432E-8D97-0D83CF9EFD83}" srcOrd="0" destOrd="0" presId="urn:microsoft.com/office/officeart/2005/8/layout/list1"/>
    <dgm:cxn modelId="{4558141E-D158-4059-9225-36CCEF3A19D5}" type="presOf" srcId="{7FA91D85-C7BA-4B6C-9A84-B291D9212F4F}" destId="{1BF24217-7467-4D09-A1FD-DC9324C2255C}" srcOrd="1" destOrd="0" presId="urn:microsoft.com/office/officeart/2005/8/layout/list1"/>
    <dgm:cxn modelId="{C3C286C5-ADED-4427-81E5-E81C6E3BB75A}" srcId="{7FA91D85-C7BA-4B6C-9A84-B291D9212F4F}" destId="{CD5548A8-82E2-4058-A84A-88C9E7C4A4FB}" srcOrd="0" destOrd="0" parTransId="{210D594F-447E-47D6-9CF0-8B109B3B151B}" sibTransId="{90DC67A7-C2B1-43D9-BF0A-6CDF24CD5225}"/>
    <dgm:cxn modelId="{F9407076-75F1-44D2-98EA-32B297FEF8EE}" type="presOf" srcId="{334AE7C9-8DBF-41B1-85CB-B5215A9815A3}" destId="{316492B3-8F74-4070-9EA8-7C89A86E674A}" srcOrd="0" destOrd="0" presId="urn:microsoft.com/office/officeart/2005/8/layout/list1"/>
    <dgm:cxn modelId="{EA3DFCFC-CEBF-4AC4-AEBE-8C6DA1B170FF}" type="presOf" srcId="{36F2606E-CEF2-4DA9-8E4B-E68E6FE11200}" destId="{5B768A9D-7669-4A34-BDA1-09AE58D53FEA}" srcOrd="0" destOrd="0" presId="urn:microsoft.com/office/officeart/2005/8/layout/list1"/>
    <dgm:cxn modelId="{A518D9D6-99F6-4CB2-815D-77F54609DCD6}" type="presOf" srcId="{829CDCCE-E7FA-4A53-AD09-1853659B1C9F}" destId="{878D8D7D-918D-495B-B964-2EBB7B343EC9}" srcOrd="0" destOrd="0" presId="urn:microsoft.com/office/officeart/2005/8/layout/list1"/>
    <dgm:cxn modelId="{DF6415F0-FDAE-4953-9BD7-00BA0512C825}" type="presOf" srcId="{A0456961-9AAF-479B-B285-05DEC98E7B20}" destId="{89841017-65D1-402C-B7F7-67F0A8556247}" srcOrd="1" destOrd="0" presId="urn:microsoft.com/office/officeart/2005/8/layout/list1"/>
    <dgm:cxn modelId="{5689C0A4-098E-417C-AB5D-575C1D6FE9EE}" srcId="{829CDCCE-E7FA-4A53-AD09-1853659B1C9F}" destId="{7FA91D85-C7BA-4B6C-9A84-B291D9212F4F}" srcOrd="0" destOrd="0" parTransId="{56A6A22E-9D85-40DD-BC28-9755983E90F2}" sibTransId="{40303361-78D2-4BB9-8E47-80DCE5326C7D}"/>
    <dgm:cxn modelId="{0EDDC11E-FF35-4C55-A7F6-272093EEBEB0}" type="presOf" srcId="{54125418-55D1-4D5A-95A1-4A13864DE3A3}" destId="{303CF76F-24C8-49B0-84FD-FDD135D1F3C0}" srcOrd="0" destOrd="0" presId="urn:microsoft.com/office/officeart/2005/8/layout/list1"/>
    <dgm:cxn modelId="{7F304EC4-D65D-469E-B17E-0352D3F8B491}" type="presOf" srcId="{334AE7C9-8DBF-41B1-85CB-B5215A9815A3}" destId="{945065E0-0A57-4F39-A3BB-32817E6F43A5}" srcOrd="1" destOrd="0" presId="urn:microsoft.com/office/officeart/2005/8/layout/list1"/>
    <dgm:cxn modelId="{69CEFD7E-CE75-4BD3-93DF-DFD35A959B75}" srcId="{334AE7C9-8DBF-41B1-85CB-B5215A9815A3}" destId="{36F2606E-CEF2-4DA9-8E4B-E68E6FE11200}" srcOrd="0" destOrd="0" parTransId="{41AA4FE2-A5A1-4196-BBEF-7FD552BC5CEA}" sibTransId="{C24A6410-1C01-48E5-86FB-1A16AA7327E5}"/>
    <dgm:cxn modelId="{CFBF923A-BD32-4F43-95EB-6883FB3169A1}" srcId="{A0456961-9AAF-479B-B285-05DEC98E7B20}" destId="{54125418-55D1-4D5A-95A1-4A13864DE3A3}" srcOrd="0" destOrd="0" parTransId="{C54D0064-BDC1-4F34-9333-841F57A769BB}" sibTransId="{E2A9E487-8B1D-4EFD-A4CB-2AD2DE9A2B00}"/>
    <dgm:cxn modelId="{61D30B21-B2D4-4951-9955-62FB33A61B9F}" type="presOf" srcId="{CD5548A8-82E2-4058-A84A-88C9E7C4A4FB}" destId="{C4E0EEC9-D01F-4071-BD98-E32E4CC72D62}" srcOrd="0" destOrd="0" presId="urn:microsoft.com/office/officeart/2005/8/layout/list1"/>
    <dgm:cxn modelId="{69A6E97A-71E5-4D8D-9734-FC797E638E2E}" srcId="{829CDCCE-E7FA-4A53-AD09-1853659B1C9F}" destId="{A0456961-9AAF-479B-B285-05DEC98E7B20}" srcOrd="2" destOrd="0" parTransId="{F7373988-A0A2-461E-8AAA-F0E613E39953}" sibTransId="{C724E67E-5E01-41CF-9AE9-46DC736CF9C6}"/>
    <dgm:cxn modelId="{FC341F68-EB20-4CBD-BD24-FDCF59D35887}" srcId="{829CDCCE-E7FA-4A53-AD09-1853659B1C9F}" destId="{334AE7C9-8DBF-41B1-85CB-B5215A9815A3}" srcOrd="1" destOrd="0" parTransId="{7A298621-DA87-4182-90A1-D83F8CEE8318}" sibTransId="{3D378AC3-33C8-43D9-9214-4EC3339EFD41}"/>
    <dgm:cxn modelId="{BA8B21F3-2D59-4FBE-981A-7EF9038C55BE}" type="presParOf" srcId="{878D8D7D-918D-495B-B964-2EBB7B343EC9}" destId="{33A1C698-BB1C-45E3-83C0-6756FC6CD770}" srcOrd="0" destOrd="0" presId="urn:microsoft.com/office/officeart/2005/8/layout/list1"/>
    <dgm:cxn modelId="{ABB5EF6D-2CFC-4289-B1EC-C64F1758C767}" type="presParOf" srcId="{33A1C698-BB1C-45E3-83C0-6756FC6CD770}" destId="{5CBFF175-ABA0-432E-8D97-0D83CF9EFD83}" srcOrd="0" destOrd="0" presId="urn:microsoft.com/office/officeart/2005/8/layout/list1"/>
    <dgm:cxn modelId="{D7127B12-F567-4B40-A47D-CAF81EC03685}" type="presParOf" srcId="{33A1C698-BB1C-45E3-83C0-6756FC6CD770}" destId="{1BF24217-7467-4D09-A1FD-DC9324C2255C}" srcOrd="1" destOrd="0" presId="urn:microsoft.com/office/officeart/2005/8/layout/list1"/>
    <dgm:cxn modelId="{16113ED9-CC3C-4BB2-B931-4718C77E37F5}" type="presParOf" srcId="{878D8D7D-918D-495B-B964-2EBB7B343EC9}" destId="{CD85EB79-2102-4235-860F-D2C3AC164E6F}" srcOrd="1" destOrd="0" presId="urn:microsoft.com/office/officeart/2005/8/layout/list1"/>
    <dgm:cxn modelId="{90917C2C-AD32-4A7D-9309-92B73304411F}" type="presParOf" srcId="{878D8D7D-918D-495B-B964-2EBB7B343EC9}" destId="{C4E0EEC9-D01F-4071-BD98-E32E4CC72D62}" srcOrd="2" destOrd="0" presId="urn:microsoft.com/office/officeart/2005/8/layout/list1"/>
    <dgm:cxn modelId="{AB82B0F6-6A79-4E78-AFCD-A2C11F5A845A}" type="presParOf" srcId="{878D8D7D-918D-495B-B964-2EBB7B343EC9}" destId="{C71ACAB5-A986-47D2-90FA-1658686D523F}" srcOrd="3" destOrd="0" presId="urn:microsoft.com/office/officeart/2005/8/layout/list1"/>
    <dgm:cxn modelId="{1423F85F-129A-449A-9A81-0E440F8476D5}" type="presParOf" srcId="{878D8D7D-918D-495B-B964-2EBB7B343EC9}" destId="{8C520C6C-326B-40E7-90DB-96F753A46CED}" srcOrd="4" destOrd="0" presId="urn:microsoft.com/office/officeart/2005/8/layout/list1"/>
    <dgm:cxn modelId="{FA134A6B-3B47-4DED-B3CB-20ED6B6D8E60}" type="presParOf" srcId="{8C520C6C-326B-40E7-90DB-96F753A46CED}" destId="{316492B3-8F74-4070-9EA8-7C89A86E674A}" srcOrd="0" destOrd="0" presId="urn:microsoft.com/office/officeart/2005/8/layout/list1"/>
    <dgm:cxn modelId="{62E034FD-AFA1-4DA3-BF88-45702BAF51E5}" type="presParOf" srcId="{8C520C6C-326B-40E7-90DB-96F753A46CED}" destId="{945065E0-0A57-4F39-A3BB-32817E6F43A5}" srcOrd="1" destOrd="0" presId="urn:microsoft.com/office/officeart/2005/8/layout/list1"/>
    <dgm:cxn modelId="{E8FD625E-5397-446A-9D63-E2ED91D4D1C8}" type="presParOf" srcId="{878D8D7D-918D-495B-B964-2EBB7B343EC9}" destId="{DF407315-3BBD-4AF7-822D-AA16DFD8505A}" srcOrd="5" destOrd="0" presId="urn:microsoft.com/office/officeart/2005/8/layout/list1"/>
    <dgm:cxn modelId="{29D07214-0B4B-42C1-9E7A-B3486C4116CC}" type="presParOf" srcId="{878D8D7D-918D-495B-B964-2EBB7B343EC9}" destId="{5B768A9D-7669-4A34-BDA1-09AE58D53FEA}" srcOrd="6" destOrd="0" presId="urn:microsoft.com/office/officeart/2005/8/layout/list1"/>
    <dgm:cxn modelId="{37470EE7-4144-43DD-85B9-89C63374A2A5}" type="presParOf" srcId="{878D8D7D-918D-495B-B964-2EBB7B343EC9}" destId="{34B7779E-8252-4874-9C0B-02FAEA8F3DFA}" srcOrd="7" destOrd="0" presId="urn:microsoft.com/office/officeart/2005/8/layout/list1"/>
    <dgm:cxn modelId="{3D874C04-8781-467D-97D7-F1C62AA5D0C9}" type="presParOf" srcId="{878D8D7D-918D-495B-B964-2EBB7B343EC9}" destId="{ED97AE77-D27D-4CC2-B83A-28283A446ECE}" srcOrd="8" destOrd="0" presId="urn:microsoft.com/office/officeart/2005/8/layout/list1"/>
    <dgm:cxn modelId="{3FE93F24-2E49-46A0-AFB5-AC9A8A44C41D}" type="presParOf" srcId="{ED97AE77-D27D-4CC2-B83A-28283A446ECE}" destId="{1E4668C9-1FD5-4443-8024-9DF801F232A3}" srcOrd="0" destOrd="0" presId="urn:microsoft.com/office/officeart/2005/8/layout/list1"/>
    <dgm:cxn modelId="{5490E106-A725-4170-9B90-7FB196BA8233}" type="presParOf" srcId="{ED97AE77-D27D-4CC2-B83A-28283A446ECE}" destId="{89841017-65D1-402C-B7F7-67F0A8556247}" srcOrd="1" destOrd="0" presId="urn:microsoft.com/office/officeart/2005/8/layout/list1"/>
    <dgm:cxn modelId="{8D24C8D0-2E56-45EE-BA08-1199BAB7E3EB}" type="presParOf" srcId="{878D8D7D-918D-495B-B964-2EBB7B343EC9}" destId="{4659CEF1-1F5E-4202-9CD5-C83ABD7900E8}" srcOrd="9" destOrd="0" presId="urn:microsoft.com/office/officeart/2005/8/layout/list1"/>
    <dgm:cxn modelId="{B63CF1A4-3588-446E-B0B0-16B39A9B6F77}" type="presParOf" srcId="{878D8D7D-918D-495B-B964-2EBB7B343EC9}" destId="{303CF76F-24C8-49B0-84FD-FDD135D1F3C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E0EEC9-D01F-4071-BD98-E32E4CC72D62}">
      <dsp:nvSpPr>
        <dsp:cNvPr id="0" name=""/>
        <dsp:cNvSpPr/>
      </dsp:nvSpPr>
      <dsp:spPr>
        <a:xfrm>
          <a:off x="0" y="269619"/>
          <a:ext cx="8640960" cy="178605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0635" tIns="374904" rIns="670635" bIns="135128" numCol="1" spcCol="1270" anchor="t" anchorCtr="0">
          <a:noAutofit/>
        </a:bodyPr>
        <a:lstStyle/>
        <a:p>
          <a:pPr marL="171450" lvl="1" indent="-171450" algn="l" defTabSz="844550">
            <a:lnSpc>
              <a:spcPct val="90000"/>
            </a:lnSpc>
            <a:spcBef>
              <a:spcPct val="0"/>
            </a:spcBef>
            <a:spcAft>
              <a:spcPct val="15000"/>
            </a:spcAft>
            <a:buChar char="••"/>
          </a:pPr>
          <a:r>
            <a:rPr lang="ru-RU" sz="1900" kern="1200" dirty="0" smtClean="0">
              <a:latin typeface="Times New Roman" pitchFamily="18" charset="0"/>
              <a:cs typeface="Times New Roman" pitchFamily="18" charset="0"/>
            </a:rPr>
            <a:t>На констатирующем этапе был выявлен уровень знаний детей профессиях в соответствии с выделенными критериям, показателями и уровневыми характеристиками, также была проведена педагогическая диагностика уровня развития игровой деятельности детей.</a:t>
          </a:r>
          <a:endParaRPr lang="ru-RU" sz="1900" kern="1200" dirty="0">
            <a:latin typeface="Times New Roman" pitchFamily="18" charset="0"/>
            <a:cs typeface="Times New Roman" pitchFamily="18" charset="0"/>
          </a:endParaRPr>
        </a:p>
      </dsp:txBody>
      <dsp:txXfrm>
        <a:off x="0" y="269619"/>
        <a:ext cx="8640960" cy="1786050"/>
      </dsp:txXfrm>
    </dsp:sp>
    <dsp:sp modelId="{1BF24217-7467-4D09-A1FD-DC9324C2255C}">
      <dsp:nvSpPr>
        <dsp:cNvPr id="0" name=""/>
        <dsp:cNvSpPr/>
      </dsp:nvSpPr>
      <dsp:spPr>
        <a:xfrm>
          <a:off x="432048" y="25278"/>
          <a:ext cx="6048672" cy="531360"/>
        </a:xfrm>
        <a:prstGeom prst="roundRect">
          <a:avLst/>
        </a:prstGeom>
        <a:gradFill rotWithShape="1">
          <a:gsLst>
            <a:gs pos="28000">
              <a:schemeClr val="accent2">
                <a:tint val="18000"/>
                <a:satMod val="120000"/>
                <a:lumMod val="88000"/>
              </a:schemeClr>
            </a:gs>
            <a:gs pos="100000">
              <a:schemeClr val="accent2">
                <a:tint val="40000"/>
                <a:satMod val="100000"/>
                <a:lumMod val="78000"/>
              </a:schemeClr>
            </a:gs>
          </a:gsLst>
          <a:lin ang="5400000" scaled="0"/>
        </a:gradFill>
        <a:ln w="9525" cap="flat" cmpd="sng" algn="ctr">
          <a:solidFill>
            <a:schemeClr val="accent2"/>
          </a:solidFill>
          <a:prstDash val="solid"/>
        </a:ln>
        <a:effectLst>
          <a:outerShdw blurRad="63500" dist="50800" dir="5400000" sx="98000" sy="98000" rotWithShape="0">
            <a:srgbClr val="000000">
              <a:alpha val="2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28625" tIns="0" rIns="228625" bIns="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latin typeface="Times New Roman" pitchFamily="18" charset="0"/>
              <a:cs typeface="Times New Roman" pitchFamily="18" charset="0"/>
            </a:rPr>
            <a:t>Констатирующий этап</a:t>
          </a:r>
          <a:endParaRPr lang="ru-RU" sz="1800" kern="1200" dirty="0">
            <a:solidFill>
              <a:schemeClr val="tx1"/>
            </a:solidFill>
            <a:latin typeface="Times New Roman" pitchFamily="18" charset="0"/>
            <a:cs typeface="Times New Roman" pitchFamily="18" charset="0"/>
          </a:endParaRPr>
        </a:p>
      </dsp:txBody>
      <dsp:txXfrm>
        <a:off x="457987" y="51217"/>
        <a:ext cx="5996794" cy="479482"/>
      </dsp:txXfrm>
    </dsp:sp>
    <dsp:sp modelId="{5B768A9D-7669-4A34-BDA1-09AE58D53FEA}">
      <dsp:nvSpPr>
        <dsp:cNvPr id="0" name=""/>
        <dsp:cNvSpPr/>
      </dsp:nvSpPr>
      <dsp:spPr>
        <a:xfrm>
          <a:off x="0" y="2439888"/>
          <a:ext cx="8640960" cy="1530900"/>
        </a:xfrm>
        <a:prstGeom prst="rect">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0635" tIns="374904" rIns="670635" bIns="135128" numCol="1" spcCol="1270" anchor="t" anchorCtr="0">
          <a:noAutofit/>
        </a:bodyPr>
        <a:lstStyle/>
        <a:p>
          <a:pPr marL="171450" lvl="1" indent="-171450" algn="l" defTabSz="844550">
            <a:lnSpc>
              <a:spcPct val="90000"/>
            </a:lnSpc>
            <a:spcBef>
              <a:spcPct val="0"/>
            </a:spcBef>
            <a:spcAft>
              <a:spcPct val="15000"/>
            </a:spcAft>
            <a:buChar char="••"/>
          </a:pPr>
          <a:r>
            <a:rPr lang="ru-RU" sz="1900" kern="1200" dirty="0" smtClean="0">
              <a:latin typeface="Times New Roman" pitchFamily="18" charset="0"/>
              <a:cs typeface="Times New Roman" pitchFamily="18" charset="0"/>
            </a:rPr>
            <a:t>На формирующем этапе опытно - экспериментальным путем апробировали эффективность использования сюжетно-ролевой игры при ознакомлении детей старшего дошкольного возраста с миром профессий.</a:t>
          </a:r>
          <a:endParaRPr lang="ru-RU" sz="1900" kern="1200" dirty="0">
            <a:latin typeface="Times New Roman" pitchFamily="18" charset="0"/>
            <a:cs typeface="Times New Roman" pitchFamily="18" charset="0"/>
          </a:endParaRPr>
        </a:p>
      </dsp:txBody>
      <dsp:txXfrm>
        <a:off x="0" y="2439888"/>
        <a:ext cx="8640960" cy="1530900"/>
      </dsp:txXfrm>
    </dsp:sp>
    <dsp:sp modelId="{945065E0-0A57-4F39-A3BB-32817E6F43A5}">
      <dsp:nvSpPr>
        <dsp:cNvPr id="0" name=""/>
        <dsp:cNvSpPr/>
      </dsp:nvSpPr>
      <dsp:spPr>
        <a:xfrm>
          <a:off x="432048" y="2174209"/>
          <a:ext cx="6048672" cy="531360"/>
        </a:xfrm>
        <a:prstGeom prst="roundRect">
          <a:avLst/>
        </a:prstGeom>
        <a:gradFill rotWithShape="1">
          <a:gsLst>
            <a:gs pos="28000">
              <a:schemeClr val="accent2">
                <a:tint val="18000"/>
                <a:satMod val="120000"/>
                <a:lumMod val="88000"/>
              </a:schemeClr>
            </a:gs>
            <a:gs pos="100000">
              <a:schemeClr val="accent2">
                <a:tint val="40000"/>
                <a:satMod val="100000"/>
                <a:lumMod val="78000"/>
              </a:schemeClr>
            </a:gs>
          </a:gsLst>
          <a:lin ang="5400000" scaled="0"/>
        </a:gradFill>
        <a:ln w="9525" cap="flat" cmpd="sng" algn="ctr">
          <a:solidFill>
            <a:schemeClr val="accent2"/>
          </a:solidFill>
          <a:prstDash val="solid"/>
        </a:ln>
        <a:effectLst>
          <a:outerShdw blurRad="63500" dist="50800" dir="5400000" sx="98000" sy="98000" rotWithShape="0">
            <a:srgbClr val="000000">
              <a:alpha val="2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28625" tIns="0" rIns="228625" bIns="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latin typeface="Times New Roman" pitchFamily="18" charset="0"/>
              <a:cs typeface="Times New Roman" pitchFamily="18" charset="0"/>
            </a:rPr>
            <a:t>Формирующий этап</a:t>
          </a:r>
          <a:endParaRPr lang="ru-RU" sz="1800" kern="1200" dirty="0">
            <a:solidFill>
              <a:schemeClr val="tx1"/>
            </a:solidFill>
            <a:latin typeface="Times New Roman" pitchFamily="18" charset="0"/>
            <a:cs typeface="Times New Roman" pitchFamily="18" charset="0"/>
          </a:endParaRPr>
        </a:p>
      </dsp:txBody>
      <dsp:txXfrm>
        <a:off x="457987" y="2200148"/>
        <a:ext cx="5996794" cy="479482"/>
      </dsp:txXfrm>
    </dsp:sp>
    <dsp:sp modelId="{303CF76F-24C8-49B0-84FD-FDD135D1F3C0}">
      <dsp:nvSpPr>
        <dsp:cNvPr id="0" name=""/>
        <dsp:cNvSpPr/>
      </dsp:nvSpPr>
      <dsp:spPr>
        <a:xfrm>
          <a:off x="0" y="4333669"/>
          <a:ext cx="8640960" cy="1530900"/>
        </a:xfrm>
        <a:prstGeom prst="rect">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0635" tIns="374904" rIns="670635" bIns="135128" numCol="1" spcCol="1270" anchor="t" anchorCtr="0">
          <a:noAutofit/>
        </a:bodyPr>
        <a:lstStyle/>
        <a:p>
          <a:pPr marL="171450" lvl="1" indent="-171450" algn="l" defTabSz="844550">
            <a:lnSpc>
              <a:spcPct val="90000"/>
            </a:lnSpc>
            <a:spcBef>
              <a:spcPct val="0"/>
            </a:spcBef>
            <a:spcAft>
              <a:spcPct val="15000"/>
            </a:spcAft>
            <a:buChar char="••"/>
          </a:pPr>
          <a:r>
            <a:rPr lang="ru-RU" sz="1900" kern="1200" dirty="0" smtClean="0">
              <a:latin typeface="Times New Roman" pitchFamily="18" charset="0"/>
              <a:cs typeface="Times New Roman" pitchFamily="18" charset="0"/>
            </a:rPr>
            <a:t>На контрольном этапе был повторно исследован уровень знаний детей профессиях и уровень развития игровой деятельности детей и на основе полученных данных сделан вывод о результатах проведенной экспериментальной работы. </a:t>
          </a:r>
          <a:endParaRPr lang="ru-RU" sz="1900" kern="1200" dirty="0">
            <a:latin typeface="Times New Roman" pitchFamily="18" charset="0"/>
            <a:cs typeface="Times New Roman" pitchFamily="18" charset="0"/>
          </a:endParaRPr>
        </a:p>
      </dsp:txBody>
      <dsp:txXfrm>
        <a:off x="0" y="4333669"/>
        <a:ext cx="8640960" cy="1530900"/>
      </dsp:txXfrm>
    </dsp:sp>
    <dsp:sp modelId="{89841017-65D1-402C-B7F7-67F0A8556247}">
      <dsp:nvSpPr>
        <dsp:cNvPr id="0" name=""/>
        <dsp:cNvSpPr/>
      </dsp:nvSpPr>
      <dsp:spPr>
        <a:xfrm>
          <a:off x="432048" y="4067989"/>
          <a:ext cx="6048672" cy="531360"/>
        </a:xfrm>
        <a:prstGeom prst="roundRect">
          <a:avLst/>
        </a:prstGeom>
        <a:gradFill rotWithShape="1">
          <a:gsLst>
            <a:gs pos="28000">
              <a:schemeClr val="accent2">
                <a:tint val="18000"/>
                <a:satMod val="120000"/>
                <a:lumMod val="88000"/>
              </a:schemeClr>
            </a:gs>
            <a:gs pos="100000">
              <a:schemeClr val="accent2">
                <a:tint val="40000"/>
                <a:satMod val="100000"/>
                <a:lumMod val="78000"/>
              </a:schemeClr>
            </a:gs>
          </a:gsLst>
          <a:lin ang="5400000" scaled="0"/>
        </a:gradFill>
        <a:ln w="9525" cap="flat" cmpd="sng" algn="ctr">
          <a:solidFill>
            <a:schemeClr val="accent2"/>
          </a:solidFill>
          <a:prstDash val="solid"/>
        </a:ln>
        <a:effectLst>
          <a:outerShdw blurRad="63500" dist="50800" dir="5400000" sx="98000" sy="98000" rotWithShape="0">
            <a:srgbClr val="000000">
              <a:alpha val="2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28625" tIns="0" rIns="228625" bIns="0" numCol="1" spcCol="1270" anchor="ctr" anchorCtr="0">
          <a:noAutofit/>
        </a:bodyPr>
        <a:lstStyle/>
        <a:p>
          <a:pPr lvl="0" algn="l" defTabSz="800100">
            <a:lnSpc>
              <a:spcPct val="90000"/>
            </a:lnSpc>
            <a:spcBef>
              <a:spcPct val="0"/>
            </a:spcBef>
            <a:spcAft>
              <a:spcPct val="35000"/>
            </a:spcAft>
          </a:pPr>
          <a:r>
            <a:rPr lang="ru-RU" sz="1800" kern="1200" dirty="0" smtClean="0">
              <a:solidFill>
                <a:schemeClr val="tx1"/>
              </a:solidFill>
              <a:latin typeface="Times New Roman" pitchFamily="18" charset="0"/>
              <a:cs typeface="Times New Roman" pitchFamily="18" charset="0"/>
            </a:rPr>
            <a:t>Контрольный этап</a:t>
          </a:r>
          <a:endParaRPr lang="ru-RU" sz="1800" kern="1200" dirty="0">
            <a:solidFill>
              <a:schemeClr val="tx1"/>
            </a:solidFill>
            <a:latin typeface="Times New Roman" pitchFamily="18" charset="0"/>
            <a:cs typeface="Times New Roman" pitchFamily="18" charset="0"/>
          </a:endParaRPr>
        </a:p>
      </dsp:txBody>
      <dsp:txXfrm>
        <a:off x="457987" y="4093928"/>
        <a:ext cx="5996794"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9C812D-7A93-4C4E-935B-09172A20925B}" type="datetimeFigureOut">
              <a:rPr lang="ru-RU" smtClean="0"/>
              <a:t>14.06.2023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FF7B17-718F-49C1-9025-D07ECB6DFBF5}" type="slidenum">
              <a:rPr lang="ru-RU" smtClean="0"/>
              <a:t>‹#›</a:t>
            </a:fld>
            <a:endParaRPr lang="ru-RU"/>
          </a:p>
        </p:txBody>
      </p:sp>
    </p:spTree>
    <p:extLst>
      <p:ext uri="{BB962C8B-B14F-4D97-AF65-F5344CB8AC3E}">
        <p14:creationId xmlns:p14="http://schemas.microsoft.com/office/powerpoint/2010/main" val="1651192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14.06.2023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14.06.2023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196752"/>
            <a:ext cx="7772400" cy="1346750"/>
          </a:xfrm>
        </p:spPr>
        <p:txBody>
          <a:bodyPr>
            <a:normAutofit fontScale="90000"/>
          </a:bodyPr>
          <a:lstStyle/>
          <a:p>
            <a:pPr marL="182880" indent="0" algn="ctr">
              <a:buNone/>
            </a:pPr>
            <a:r>
              <a:rPr lang="ru-RU" dirty="0" smtClean="0">
                <a:latin typeface="Arial" pitchFamily="34" charset="0"/>
                <a:cs typeface="Arial" pitchFamily="34" charset="0"/>
              </a:rPr>
              <a:t/>
            </a:r>
            <a:br>
              <a:rPr lang="ru-RU" dirty="0" smtClean="0">
                <a:latin typeface="Arial" pitchFamily="34" charset="0"/>
                <a:cs typeface="Arial" pitchFamily="34" charset="0"/>
              </a:rPr>
            </a:br>
            <a:endParaRPr lang="ru-RU" sz="3600" dirty="0">
              <a:latin typeface="Times New Roman" pitchFamily="18" charset="0"/>
              <a:cs typeface="Times New Roman" pitchFamily="18" charset="0"/>
            </a:endParaRPr>
          </a:p>
        </p:txBody>
      </p:sp>
      <p:sp>
        <p:nvSpPr>
          <p:cNvPr id="5" name="TextBox 4"/>
          <p:cNvSpPr txBox="1"/>
          <p:nvPr/>
        </p:nvSpPr>
        <p:spPr>
          <a:xfrm>
            <a:off x="5508104" y="4448856"/>
            <a:ext cx="4320480" cy="369332"/>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7" name="Прямоугольник 6"/>
          <p:cNvSpPr/>
          <p:nvPr/>
        </p:nvSpPr>
        <p:spPr>
          <a:xfrm>
            <a:off x="467544" y="1700808"/>
            <a:ext cx="8208912" cy="2554545"/>
          </a:xfrm>
          <a:prstGeom prst="rect">
            <a:avLst/>
          </a:prstGeom>
        </p:spPr>
        <p:txBody>
          <a:bodyPr wrap="square">
            <a:spAutoFit/>
          </a:bodyPr>
          <a:lstStyle/>
          <a:p>
            <a:pPr algn="ctr"/>
            <a:r>
              <a:rPr lang="ru-RU" sz="3200" dirty="0">
                <a:latin typeface="Times New Roman" pitchFamily="18" charset="0"/>
                <a:cs typeface="Times New Roman" pitchFamily="18" charset="0"/>
              </a:rPr>
              <a:t>Сюжетно-ролевые игры как средство формирования представлений о мире профессий у старших дошкольников</a:t>
            </a:r>
            <a:br>
              <a:rPr lang="ru-RU" sz="3200" dirty="0">
                <a:latin typeface="Times New Roman" pitchFamily="18" charset="0"/>
                <a:cs typeface="Times New Roman" pitchFamily="18" charset="0"/>
              </a:rPr>
            </a:br>
            <a:r>
              <a:rPr lang="ru-RU" sz="3200" dirty="0">
                <a:latin typeface="Times New Roman" pitchFamily="18" charset="0"/>
                <a:cs typeface="Times New Roman" pitchFamily="18" charset="0"/>
              </a:rPr>
              <a:t/>
            </a:r>
            <a:br>
              <a:rPr lang="ru-RU" sz="3200" dirty="0">
                <a:latin typeface="Times New Roman" pitchFamily="18" charset="0"/>
                <a:cs typeface="Times New Roman" pitchFamily="18" charset="0"/>
              </a:rPr>
            </a:b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01129460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39552" y="0"/>
            <a:ext cx="7776864" cy="3843808"/>
          </a:xfrm>
        </p:spPr>
        <p:txBody>
          <a:bodyPr>
            <a:normAutofit/>
          </a:bodyPr>
          <a:lstStyle/>
          <a:p>
            <a:pPr marL="0" indent="0">
              <a:buNone/>
            </a:pPr>
            <a:endParaRPr lang="ru-RU" sz="2000" b="1" dirty="0" smtClean="0">
              <a:solidFill>
                <a:schemeClr val="tx1"/>
              </a:solidFill>
              <a:latin typeface="Times New Roman" pitchFamily="18" charset="0"/>
              <a:cs typeface="Times New Roman" pitchFamily="18" charset="0"/>
            </a:endParaRPr>
          </a:p>
          <a:p>
            <a:pPr marL="0" indent="0" algn="ctr">
              <a:spcBef>
                <a:spcPts val="0"/>
              </a:spcBef>
              <a:spcAft>
                <a:spcPts val="0"/>
              </a:spcAft>
              <a:buNone/>
            </a:pPr>
            <a:r>
              <a:rPr lang="ru-RU" sz="2000" b="1" dirty="0" smtClean="0">
                <a:solidFill>
                  <a:schemeClr val="tx1"/>
                </a:solidFill>
                <a:latin typeface="Times New Roman" pitchFamily="18" charset="0"/>
                <a:cs typeface="Times New Roman" pitchFamily="18" charset="0"/>
              </a:rPr>
              <a:t>Методика </a:t>
            </a:r>
            <a:r>
              <a:rPr lang="ru-RU" sz="2000" b="1" dirty="0">
                <a:solidFill>
                  <a:schemeClr val="tx1"/>
                </a:solidFill>
                <a:latin typeface="Times New Roman" pitchFamily="18" charset="0"/>
                <a:cs typeface="Times New Roman" pitchFamily="18" charset="0"/>
              </a:rPr>
              <a:t>Л. В. </a:t>
            </a:r>
            <a:r>
              <a:rPr lang="ru-RU" sz="2000" b="1" dirty="0" err="1">
                <a:solidFill>
                  <a:schemeClr val="tx1"/>
                </a:solidFill>
                <a:latin typeface="Times New Roman" pitchFamily="18" charset="0"/>
                <a:cs typeface="Times New Roman" pitchFamily="18" charset="0"/>
              </a:rPr>
              <a:t>Куцаковой</a:t>
            </a:r>
            <a:r>
              <a:rPr lang="ru-RU" sz="2000" b="1" dirty="0">
                <a:solidFill>
                  <a:schemeClr val="tx1"/>
                </a:solidFill>
                <a:latin typeface="Times New Roman" pitchFamily="18" charset="0"/>
                <a:cs typeface="Times New Roman" pitchFamily="18" charset="0"/>
              </a:rPr>
              <a:t> </a:t>
            </a:r>
            <a:endParaRPr lang="ru-RU" sz="2000" b="1" dirty="0" smtClean="0">
              <a:solidFill>
                <a:schemeClr val="tx1"/>
              </a:solidFill>
              <a:latin typeface="Times New Roman" pitchFamily="18" charset="0"/>
              <a:cs typeface="Times New Roman" pitchFamily="18" charset="0"/>
            </a:endParaRPr>
          </a:p>
          <a:p>
            <a:pPr marL="0" indent="0" algn="ctr">
              <a:spcBef>
                <a:spcPts val="0"/>
              </a:spcBef>
              <a:spcAft>
                <a:spcPts val="0"/>
              </a:spcAft>
              <a:buNone/>
            </a:pPr>
            <a:r>
              <a:rPr lang="ru-RU" sz="2000" b="1" dirty="0" smtClean="0">
                <a:solidFill>
                  <a:schemeClr val="tx1"/>
                </a:solidFill>
                <a:latin typeface="Times New Roman" pitchFamily="18" charset="0"/>
                <a:cs typeface="Times New Roman" pitchFamily="18" charset="0"/>
              </a:rPr>
              <a:t>«</a:t>
            </a:r>
            <a:r>
              <a:rPr lang="ru-RU" sz="2000" b="1" dirty="0">
                <a:solidFill>
                  <a:schemeClr val="tx1"/>
                </a:solidFill>
                <a:latin typeface="Times New Roman" pitchFamily="18" charset="0"/>
                <a:cs typeface="Times New Roman" pitchFamily="18" charset="0"/>
              </a:rPr>
              <a:t>Профессиональная деятельность взрослых» </a:t>
            </a:r>
            <a:endParaRPr lang="ru-RU" sz="2000" b="1" dirty="0" smtClean="0">
              <a:solidFill>
                <a:schemeClr val="tx1"/>
              </a:solidFill>
              <a:latin typeface="Times New Roman" pitchFamily="18" charset="0"/>
              <a:cs typeface="Times New Roman" pitchFamily="18" charset="0"/>
            </a:endParaRPr>
          </a:p>
          <a:p>
            <a:pPr marL="0" indent="0" algn="ctr">
              <a:spcBef>
                <a:spcPts val="0"/>
              </a:spcBef>
              <a:spcAft>
                <a:spcPts val="0"/>
              </a:spcAft>
              <a:buNone/>
            </a:pPr>
            <a:endParaRPr lang="ru-RU" sz="2000" b="1" dirty="0" smtClean="0">
              <a:solidFill>
                <a:schemeClr val="tx1"/>
              </a:solidFill>
              <a:latin typeface="Times New Roman" pitchFamily="18" charset="0"/>
              <a:cs typeface="Times New Roman" pitchFamily="18" charset="0"/>
            </a:endParaRPr>
          </a:p>
          <a:p>
            <a:pPr marL="0" indent="0" algn="ctr">
              <a:buNone/>
            </a:pPr>
            <a:r>
              <a:rPr lang="ru-RU" sz="2000" b="1" dirty="0" smtClean="0">
                <a:solidFill>
                  <a:schemeClr val="tx1"/>
                </a:solidFill>
                <a:latin typeface="Times New Roman" pitchFamily="18" charset="0"/>
                <a:cs typeface="Times New Roman" pitchFamily="18" charset="0"/>
              </a:rPr>
              <a:t>Диагностика уровня </a:t>
            </a:r>
            <a:r>
              <a:rPr lang="ru-RU" sz="2000" b="1" dirty="0" err="1" smtClean="0">
                <a:solidFill>
                  <a:schemeClr val="tx1"/>
                </a:solidFill>
                <a:latin typeface="Times New Roman" pitchFamily="18" charset="0"/>
                <a:cs typeface="Times New Roman" pitchFamily="18" charset="0"/>
              </a:rPr>
              <a:t>сформированности</a:t>
            </a:r>
            <a:r>
              <a:rPr lang="ru-RU" sz="2000" b="1" dirty="0" smtClean="0">
                <a:solidFill>
                  <a:schemeClr val="tx1"/>
                </a:solidFill>
                <a:latin typeface="Times New Roman" pitchFamily="18" charset="0"/>
                <a:cs typeface="Times New Roman" pitchFamily="18" charset="0"/>
              </a:rPr>
              <a:t> представлений дошкольников о мире профессий </a:t>
            </a:r>
          </a:p>
        </p:txBody>
      </p:sp>
      <p:sp>
        <p:nvSpPr>
          <p:cNvPr id="11" name="TextBox 10"/>
          <p:cNvSpPr txBox="1"/>
          <p:nvPr/>
        </p:nvSpPr>
        <p:spPr>
          <a:xfrm>
            <a:off x="251520" y="2132856"/>
            <a:ext cx="8640960" cy="4555093"/>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Критерии оценки:</a:t>
            </a:r>
          </a:p>
          <a:p>
            <a:pPr marL="342900" indent="-342900" algn="just">
              <a:buFont typeface="Wingdings" pitchFamily="2" charset="2"/>
              <a:buChar char="Ø"/>
            </a:pPr>
            <a:r>
              <a:rPr lang="ru-RU" dirty="0" smtClean="0">
                <a:latin typeface="Times New Roman" pitchFamily="18" charset="0"/>
                <a:cs typeface="Times New Roman" pitchFamily="18" charset="0"/>
              </a:rPr>
              <a:t>Высокий </a:t>
            </a:r>
            <a:r>
              <a:rPr lang="ru-RU" dirty="0">
                <a:latin typeface="Times New Roman" pitchFamily="18" charset="0"/>
                <a:cs typeface="Times New Roman" pitchFamily="18" charset="0"/>
              </a:rPr>
              <a:t>уровень (72-57 баллов)– у воспитанников имеются осознанные знания о трудовой деятельности людей. Дети знают основные профессии, их особенности, понимают значимость данной профессии для людей, положительно относятся к трудовой деятельности взрослых людей и к их профессиям. У ребенка имеются определенные профессиональные интересы.</a:t>
            </a:r>
          </a:p>
          <a:p>
            <a:pPr marL="285750" indent="-285750" algn="just">
              <a:buFont typeface="Wingdings" pitchFamily="2" charset="2"/>
              <a:buChar char="Ø"/>
            </a:pPr>
            <a:r>
              <a:rPr lang="ru-RU" dirty="0">
                <a:latin typeface="Times New Roman" pitchFamily="18" charset="0"/>
                <a:cs typeface="Times New Roman" pitchFamily="18" charset="0"/>
              </a:rPr>
              <a:t>Средний уровень (56-41 балл) – воспитанники имеют знания о трудовой деятельности людей. Дети называют профессии, но не всегда знают основные их особенности, понимают значимость данной профессии для людей. Воспитанники проявляют положительное отношение к трудовой деятельности взрослых людей и к их профессиям</a:t>
            </a:r>
          </a:p>
          <a:p>
            <a:pPr marL="285750" indent="-285750" algn="just">
              <a:buFont typeface="Wingdings" pitchFamily="2" charset="2"/>
              <a:buChar char="Ø"/>
            </a:pPr>
            <a:r>
              <a:rPr lang="ru-RU" dirty="0">
                <a:latin typeface="Times New Roman" pitchFamily="18" charset="0"/>
                <a:cs typeface="Times New Roman" pitchFamily="18" charset="0"/>
              </a:rPr>
              <a:t>Низкий уровень (40-25 баллов) – воспитанники имеют незначительные представления о трудовой деятельности людей; не могут охарактеризовать основные особенности профессий, предлагаемых тестом, не понимают значимости данной профессии для людей. Отсутствуют осознанные профессиональные интересы</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86705258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116632"/>
            <a:ext cx="8640960" cy="1015663"/>
          </a:xfrm>
          <a:prstGeom prst="rect">
            <a:avLst/>
          </a:prstGeom>
        </p:spPr>
        <p:txBody>
          <a:bodyPr wrap="square">
            <a:spAutoFit/>
          </a:bodyPr>
          <a:lstStyle/>
          <a:p>
            <a:pPr algn="ctr"/>
            <a:r>
              <a:rPr lang="ru-RU" sz="2000" b="1" dirty="0">
                <a:latin typeface="Times New Roman" pitchFamily="18" charset="0"/>
                <a:cs typeface="Times New Roman" pitchFamily="18" charset="0"/>
              </a:rPr>
              <a:t>Результаты </a:t>
            </a:r>
            <a:r>
              <a:rPr lang="ru-RU" sz="2000" b="1" dirty="0" smtClean="0">
                <a:latin typeface="Times New Roman" pitchFamily="18" charset="0"/>
                <a:cs typeface="Times New Roman" pitchFamily="18" charset="0"/>
              </a:rPr>
              <a:t>диагностики </a:t>
            </a:r>
            <a:r>
              <a:rPr lang="ru-RU" sz="2000" b="1" dirty="0">
                <a:latin typeface="Times New Roman" pitchFamily="18" charset="0"/>
                <a:cs typeface="Times New Roman" pitchFamily="18" charset="0"/>
              </a:rPr>
              <a:t>по </a:t>
            </a:r>
            <a:r>
              <a:rPr lang="ru-RU" sz="2000" b="1" dirty="0" smtClean="0">
                <a:latin typeface="Times New Roman" pitchFamily="18" charset="0"/>
                <a:cs typeface="Times New Roman" pitchFamily="18" charset="0"/>
              </a:rPr>
              <a:t>методике </a:t>
            </a: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a:latin typeface="Times New Roman" pitchFamily="18" charset="0"/>
                <a:cs typeface="Times New Roman" pitchFamily="18" charset="0"/>
              </a:rPr>
              <a:t>Л. В. </a:t>
            </a:r>
            <a:r>
              <a:rPr lang="ru-RU" sz="2000" b="1" dirty="0" err="1" smtClean="0">
                <a:latin typeface="Times New Roman" pitchFamily="18" charset="0"/>
                <a:cs typeface="Times New Roman" pitchFamily="18" charset="0"/>
              </a:rPr>
              <a:t>Куцаковой</a:t>
            </a: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«Профессиональная деятельность взрослых</a:t>
            </a:r>
            <a:r>
              <a:rPr lang="ru-RU" sz="2000" b="1" dirty="0" smtClean="0">
                <a:latin typeface="Times New Roman" pitchFamily="18" charset="0"/>
                <a:cs typeface="Times New Roman" pitchFamily="18" charset="0"/>
              </a:rPr>
              <a:t>» на </a:t>
            </a:r>
            <a:r>
              <a:rPr lang="ru-RU" sz="2000" b="1" dirty="0">
                <a:latin typeface="Times New Roman" pitchFamily="18" charset="0"/>
                <a:cs typeface="Times New Roman" pitchFamily="18" charset="0"/>
              </a:rPr>
              <a:t>констатирующем этапе эксперимента</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749" y="1556792"/>
            <a:ext cx="8064501" cy="4489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783509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2" y="0"/>
            <a:ext cx="8784976" cy="984885"/>
          </a:xfrm>
          <a:prstGeom prst="rect">
            <a:avLst/>
          </a:prstGeom>
        </p:spPr>
        <p:txBody>
          <a:bodyPr wrap="square">
            <a:spAutoFit/>
          </a:bodyPr>
          <a:lstStyle/>
          <a:p>
            <a:pPr algn="ctr"/>
            <a:endParaRPr lang="ru-RU" b="1" dirty="0" smtClean="0">
              <a:latin typeface="Arial" panose="020B0604020202020204" pitchFamily="34" charset="0"/>
              <a:cs typeface="Arial" panose="020B0604020202020204" pitchFamily="34" charset="0"/>
            </a:endParaRPr>
          </a:p>
          <a:p>
            <a:pPr algn="ctr"/>
            <a:r>
              <a:rPr lang="ru-RU" sz="2000" b="1" dirty="0">
                <a:latin typeface="Times New Roman" pitchFamily="18" charset="0"/>
                <a:cs typeface="Times New Roman" pitchFamily="18" charset="0"/>
              </a:rPr>
              <a:t>М</a:t>
            </a:r>
            <a:r>
              <a:rPr lang="ru-RU" sz="2000" b="1" dirty="0" smtClean="0">
                <a:latin typeface="Times New Roman" pitchFamily="18" charset="0"/>
                <a:cs typeface="Times New Roman" pitchFamily="18" charset="0"/>
              </a:rPr>
              <a:t>етодика </a:t>
            </a:r>
            <a:r>
              <a:rPr lang="ru-RU" sz="2000" b="1" dirty="0">
                <a:latin typeface="Times New Roman" pitchFamily="18" charset="0"/>
                <a:cs typeface="Times New Roman" pitchFamily="18" charset="0"/>
              </a:rPr>
              <a:t> Н. Ф. Комаровой</a:t>
            </a:r>
          </a:p>
          <a:p>
            <a:pPr algn="ctr"/>
            <a:r>
              <a:rPr lang="ru-RU" sz="2000" b="1" dirty="0" smtClean="0">
                <a:latin typeface="Times New Roman" pitchFamily="18" charset="0"/>
                <a:cs typeface="Times New Roman" pitchFamily="18" charset="0"/>
              </a:rPr>
              <a:t> «Диагностика уровня развития игровой деятельности» </a:t>
            </a:r>
          </a:p>
        </p:txBody>
      </p:sp>
      <p:sp>
        <p:nvSpPr>
          <p:cNvPr id="5" name="TextBox 4"/>
          <p:cNvSpPr txBox="1"/>
          <p:nvPr/>
        </p:nvSpPr>
        <p:spPr>
          <a:xfrm>
            <a:off x="4936" y="1124256"/>
            <a:ext cx="8959552" cy="5663089"/>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Критерии уровня </a:t>
            </a:r>
            <a:r>
              <a:rPr lang="ru-RU" sz="2000" b="1" dirty="0">
                <a:latin typeface="Times New Roman" pitchFamily="18" charset="0"/>
                <a:cs typeface="Times New Roman" pitchFamily="18" charset="0"/>
              </a:rPr>
              <a:t>развития сюжетно-ролевой </a:t>
            </a:r>
            <a:r>
              <a:rPr lang="ru-RU" sz="2000" b="1" dirty="0" smtClean="0">
                <a:latin typeface="Times New Roman" pitchFamily="18" charset="0"/>
                <a:cs typeface="Times New Roman" pitchFamily="18" charset="0"/>
              </a:rPr>
              <a:t>игры</a:t>
            </a:r>
          </a:p>
          <a:p>
            <a:pPr marL="285750" indent="-285750">
              <a:buFont typeface="Wingdings" pitchFamily="2" charset="2"/>
              <a:buChar char="Ø"/>
            </a:pPr>
            <a:r>
              <a:rPr lang="ru-RU" dirty="0">
                <a:latin typeface="Times New Roman" pitchFamily="18" charset="0"/>
                <a:cs typeface="Times New Roman" pitchFamily="18" charset="0"/>
              </a:rPr>
              <a:t>Высокий уровень (42-32 баллов) - у ребенка возникают разнообразные игровые замыслы. Он при их реализации комбинирует знакомые и мало знакомые события. </a:t>
            </a:r>
            <a:r>
              <a:rPr lang="ru-RU" dirty="0" smtClean="0">
                <a:latin typeface="Times New Roman" pitchFamily="18" charset="0"/>
                <a:cs typeface="Times New Roman" pitchFamily="18" charset="0"/>
              </a:rPr>
              <a:t>Все </a:t>
            </a:r>
            <a:r>
              <a:rPr lang="ru-RU" dirty="0">
                <a:latin typeface="Times New Roman" pitchFamily="18" charset="0"/>
                <a:cs typeface="Times New Roman" pitchFamily="18" charset="0"/>
              </a:rPr>
              <a:t>игровые эпизоды взаимосвязаны по смыслу. Игровые задачи ребенок всегда ставит самостоятельно. </a:t>
            </a:r>
            <a:r>
              <a:rPr lang="ru-RU" dirty="0" smtClean="0">
                <a:latin typeface="Times New Roman" pitchFamily="18" charset="0"/>
                <a:cs typeface="Times New Roman" pitchFamily="18" charset="0"/>
              </a:rPr>
              <a:t>Вступая </a:t>
            </a:r>
            <a:r>
              <a:rPr lang="ru-RU" dirty="0">
                <a:latin typeface="Times New Roman" pitchFamily="18" charset="0"/>
                <a:cs typeface="Times New Roman" pitchFamily="18" charset="0"/>
              </a:rPr>
              <a:t>во взаимодействие, ребенок ставит и принимает игровые задачи, умеет тактично от некоторых отказываться. Наиболее характерно длительное взаимодействие, хотя по ходу игры ребенок может вступать и в кратковременное взаимодействие.</a:t>
            </a:r>
          </a:p>
          <a:p>
            <a:pPr marL="285750" indent="-285750">
              <a:buFont typeface="Wingdings" pitchFamily="2" charset="2"/>
              <a:buChar char="Ø"/>
            </a:pPr>
            <a:r>
              <a:rPr lang="ru-RU" dirty="0">
                <a:latin typeface="Times New Roman" pitchFamily="18" charset="0"/>
                <a:cs typeface="Times New Roman" pitchFamily="18" charset="0"/>
              </a:rPr>
              <a:t>Средний уровень (31-21 балл) – Содержание игры и предметные способы решения игровых задач развиты почти так же, как у детей, находящихся на высоком уровне </a:t>
            </a:r>
            <a:r>
              <a:rPr lang="ru-RU" dirty="0" smtClean="0">
                <a:latin typeface="Times New Roman" pitchFamily="18" charset="0"/>
                <a:cs typeface="Times New Roman" pitchFamily="18" charset="0"/>
              </a:rPr>
              <a:t>. Ролевые  </a:t>
            </a:r>
            <a:r>
              <a:rPr lang="ru-RU" dirty="0">
                <a:latin typeface="Times New Roman" pitchFamily="18" charset="0"/>
                <a:cs typeface="Times New Roman" pitchFamily="18" charset="0"/>
              </a:rPr>
              <a:t>действия разнообразные, но не выразительные. Они сопровождаются ролевыми высказываниями. Ролевая беседа не возникает. Ребенок вступает в кратковременное взаимодействие  со взрослыми, сверстниками.</a:t>
            </a:r>
          </a:p>
          <a:p>
            <a:pPr marL="285750" indent="-285750">
              <a:buFont typeface="Wingdings" pitchFamily="2" charset="2"/>
              <a:buChar char="Ø"/>
            </a:pPr>
            <a:r>
              <a:rPr lang="ru-RU" dirty="0">
                <a:latin typeface="Times New Roman" pitchFamily="18" charset="0"/>
                <a:cs typeface="Times New Roman" pitchFamily="18" charset="0"/>
              </a:rPr>
              <a:t>Низкий уровень (20-10 балл) – Замысел игры возникает по инициативе ребенка. В игре он комбинирует знакомые и малознакомые события. Самостоятельно ставит разнообразные взаимосвязанные игровые задачи. Хорошо сформированы предметные способы решения игровых задач. Принимает роль, обозначает ее словом, но ролевые способы еще плохо сформированы. Ролевые действия однообразные, не выразительные, иногда сопровождаются ролевыми высказываниями, которые возникают как по инициативе взрослого, так и ребенка. </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123186403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188640"/>
            <a:ext cx="7416824" cy="707886"/>
          </a:xfrm>
          <a:prstGeom prst="rect">
            <a:avLst/>
          </a:prstGeom>
        </p:spPr>
        <p:txBody>
          <a:bodyPr wrap="square">
            <a:spAutoFit/>
          </a:bodyPr>
          <a:lstStyle/>
          <a:p>
            <a:pPr lvl="0" algn="ctr"/>
            <a:r>
              <a:rPr lang="ru-RU" sz="2000" b="1" dirty="0">
                <a:solidFill>
                  <a:prstClr val="black"/>
                </a:solidFill>
                <a:latin typeface="Times New Roman" pitchFamily="18" charset="0"/>
                <a:cs typeface="Times New Roman" pitchFamily="18" charset="0"/>
              </a:rPr>
              <a:t>Результаты диагностики </a:t>
            </a:r>
            <a:r>
              <a:rPr lang="ru-RU" sz="2000" b="1" dirty="0" smtClean="0">
                <a:solidFill>
                  <a:prstClr val="black"/>
                </a:solidFill>
                <a:latin typeface="Times New Roman" pitchFamily="18" charset="0"/>
                <a:cs typeface="Times New Roman" pitchFamily="18" charset="0"/>
              </a:rPr>
              <a:t>игровой деятельности по </a:t>
            </a:r>
            <a:r>
              <a:rPr lang="ru-RU" sz="2000" b="1" dirty="0">
                <a:solidFill>
                  <a:prstClr val="black"/>
                </a:solidFill>
                <a:latin typeface="Times New Roman" pitchFamily="18" charset="0"/>
                <a:cs typeface="Times New Roman" pitchFamily="18" charset="0"/>
              </a:rPr>
              <a:t>методике </a:t>
            </a:r>
            <a:br>
              <a:rPr lang="ru-RU" sz="2000" b="1" dirty="0">
                <a:solidFill>
                  <a:prstClr val="black"/>
                </a:solidFill>
                <a:latin typeface="Times New Roman" pitchFamily="18" charset="0"/>
                <a:cs typeface="Times New Roman" pitchFamily="18" charset="0"/>
              </a:rPr>
            </a:br>
            <a:r>
              <a:rPr lang="ru-RU" sz="2000" b="1" dirty="0">
                <a:solidFill>
                  <a:prstClr val="black"/>
                </a:solidFill>
                <a:latin typeface="Times New Roman" pitchFamily="18" charset="0"/>
                <a:cs typeface="Times New Roman" pitchFamily="18" charset="0"/>
              </a:rPr>
              <a:t>Н. Ф. Комаровой </a:t>
            </a:r>
            <a:r>
              <a:rPr lang="ru-RU" sz="2000" b="1" dirty="0" smtClean="0">
                <a:solidFill>
                  <a:prstClr val="black"/>
                </a:solidFill>
                <a:latin typeface="Times New Roman" pitchFamily="18" charset="0"/>
                <a:cs typeface="Times New Roman" pitchFamily="18" charset="0"/>
              </a:rPr>
              <a:t>на </a:t>
            </a:r>
            <a:r>
              <a:rPr lang="ru-RU" sz="2000" b="1" dirty="0">
                <a:solidFill>
                  <a:prstClr val="black"/>
                </a:solidFill>
                <a:latin typeface="Times New Roman" pitchFamily="18" charset="0"/>
                <a:cs typeface="Times New Roman" pitchFamily="18" charset="0"/>
              </a:rPr>
              <a:t>констатирующем этапе эксперимента</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268760"/>
            <a:ext cx="8274454" cy="445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350358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472400" y="152636"/>
            <a:ext cx="5894643" cy="79208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Times New Roman" pitchFamily="18" charset="0"/>
                <a:cs typeface="Times New Roman" pitchFamily="18" charset="0"/>
              </a:rPr>
              <a:t>Виды деятельности на формирующем этапе эксперимента</a:t>
            </a:r>
            <a:endParaRPr lang="ru-RU" sz="2400" b="1" dirty="0">
              <a:latin typeface="Times New Roman" pitchFamily="18" charset="0"/>
              <a:cs typeface="Times New Roman" pitchFamily="18" charset="0"/>
            </a:endParaRPr>
          </a:p>
        </p:txBody>
      </p:sp>
      <p:sp>
        <p:nvSpPr>
          <p:cNvPr id="5" name="Скругленный прямоугольник 4"/>
          <p:cNvSpPr/>
          <p:nvPr/>
        </p:nvSpPr>
        <p:spPr>
          <a:xfrm>
            <a:off x="268573" y="2311627"/>
            <a:ext cx="1368152"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Беседы</a:t>
            </a:r>
            <a:endParaRPr lang="ru-RU" dirty="0"/>
          </a:p>
        </p:txBody>
      </p:sp>
      <p:sp>
        <p:nvSpPr>
          <p:cNvPr id="6" name="Скругленный прямоугольник 5"/>
          <p:cNvSpPr/>
          <p:nvPr/>
        </p:nvSpPr>
        <p:spPr>
          <a:xfrm>
            <a:off x="2640655" y="1132981"/>
            <a:ext cx="2016224"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Чтение художественной литературы</a:t>
            </a:r>
            <a:endParaRPr lang="ru-RU" dirty="0"/>
          </a:p>
        </p:txBody>
      </p:sp>
      <p:sp>
        <p:nvSpPr>
          <p:cNvPr id="7" name="Скругленный прямоугольник 6"/>
          <p:cNvSpPr/>
          <p:nvPr/>
        </p:nvSpPr>
        <p:spPr>
          <a:xfrm>
            <a:off x="6804248" y="2228814"/>
            <a:ext cx="2016224"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Экскурсия в начальную школу</a:t>
            </a:r>
            <a:endParaRPr lang="ru-RU" dirty="0"/>
          </a:p>
        </p:txBody>
      </p:sp>
      <p:sp>
        <p:nvSpPr>
          <p:cNvPr id="8" name="Скругленный прямоугольник 7"/>
          <p:cNvSpPr/>
          <p:nvPr/>
        </p:nvSpPr>
        <p:spPr>
          <a:xfrm>
            <a:off x="294564" y="1132981"/>
            <a:ext cx="2016224"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Просмотр видео-роликов</a:t>
            </a:r>
            <a:endParaRPr lang="ru-RU" dirty="0"/>
          </a:p>
        </p:txBody>
      </p:sp>
      <p:sp>
        <p:nvSpPr>
          <p:cNvPr id="9" name="Скругленный прямоугольник 8"/>
          <p:cNvSpPr/>
          <p:nvPr/>
        </p:nvSpPr>
        <p:spPr>
          <a:xfrm>
            <a:off x="5328084" y="1132981"/>
            <a:ext cx="2952328"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Оснащение предметно-пространственной среды</a:t>
            </a:r>
            <a:endParaRPr lang="ru-RU" dirty="0"/>
          </a:p>
        </p:txBody>
      </p:sp>
      <p:sp>
        <p:nvSpPr>
          <p:cNvPr id="10" name="Скругленный прямоугольник 9"/>
          <p:cNvSpPr/>
          <p:nvPr/>
        </p:nvSpPr>
        <p:spPr>
          <a:xfrm>
            <a:off x="3274945" y="2334599"/>
            <a:ext cx="2289554"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Организованная образовательная деятельность</a:t>
            </a:r>
            <a:endParaRPr lang="ru-RU" dirty="0"/>
          </a:p>
        </p:txBody>
      </p:sp>
      <p:sp>
        <p:nvSpPr>
          <p:cNvPr id="3" name="Скругленный прямоугольник 2"/>
          <p:cNvSpPr/>
          <p:nvPr/>
        </p:nvSpPr>
        <p:spPr>
          <a:xfrm>
            <a:off x="732443" y="4869160"/>
            <a:ext cx="7848872"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Самостоятельная деятельность детей в сюжетно-ролевых играх</a:t>
            </a:r>
            <a:endParaRPr lang="ru-RU" dirty="0"/>
          </a:p>
        </p:txBody>
      </p:sp>
      <p:cxnSp>
        <p:nvCxnSpPr>
          <p:cNvPr id="18" name="Прямая со стрелкой 17"/>
          <p:cNvCxnSpPr/>
          <p:nvPr/>
        </p:nvCxnSpPr>
        <p:spPr>
          <a:xfrm>
            <a:off x="2942274" y="1997077"/>
            <a:ext cx="117558" cy="287208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2006170" y="1997077"/>
            <a:ext cx="304618" cy="287208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1150294" y="3175723"/>
            <a:ext cx="322106" cy="1693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H="1">
            <a:off x="5940152" y="2032262"/>
            <a:ext cx="242482" cy="283689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H="1">
            <a:off x="7092280" y="3092910"/>
            <a:ext cx="264341" cy="17762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a:endCxn id="3" idx="0"/>
          </p:cNvCxnSpPr>
          <p:nvPr/>
        </p:nvCxnSpPr>
        <p:spPr>
          <a:xfrm>
            <a:off x="4310426" y="3198695"/>
            <a:ext cx="346453" cy="16704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84392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3416" t="13837" r="3277" b="31449"/>
          <a:stretch/>
        </p:blipFill>
        <p:spPr>
          <a:xfrm>
            <a:off x="1428287" y="573634"/>
            <a:ext cx="6258179" cy="2752289"/>
          </a:xfrm>
          <a:prstGeom prst="rect">
            <a:avLst/>
          </a:prstGeom>
        </p:spPr>
      </p:pic>
      <p:sp>
        <p:nvSpPr>
          <p:cNvPr id="3" name="TextBox 2"/>
          <p:cNvSpPr txBox="1"/>
          <p:nvPr/>
        </p:nvSpPr>
        <p:spPr>
          <a:xfrm>
            <a:off x="2685170" y="50415"/>
            <a:ext cx="3744416" cy="523220"/>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Структура беседы</a:t>
            </a:r>
            <a:endParaRPr lang="ru-RU" sz="2800" b="1" dirty="0">
              <a:latin typeface="Times New Roman" pitchFamily="18" charset="0"/>
              <a:cs typeface="Times New Roman" pitchFamily="18" charset="0"/>
            </a:endParaRPr>
          </a:p>
        </p:txBody>
      </p:sp>
      <p:sp>
        <p:nvSpPr>
          <p:cNvPr id="6" name="Прямоугольник 5"/>
          <p:cNvSpPr/>
          <p:nvPr/>
        </p:nvSpPr>
        <p:spPr>
          <a:xfrm>
            <a:off x="111137" y="3356992"/>
            <a:ext cx="8892480" cy="3416320"/>
          </a:xfrm>
          <a:prstGeom prst="rect">
            <a:avLst/>
          </a:prstGeom>
        </p:spPr>
        <p:txBody>
          <a:bodyPr wrap="square">
            <a:spAutoFit/>
          </a:bodyPr>
          <a:lstStyle/>
          <a:p>
            <a:r>
              <a:rPr lang="ru-RU" b="1" dirty="0">
                <a:solidFill>
                  <a:srgbClr val="333333"/>
                </a:solidFill>
                <a:latin typeface="Times New Roman" pitchFamily="18" charset="0"/>
                <a:cs typeface="Times New Roman" pitchFamily="18" charset="0"/>
              </a:rPr>
              <a:t>Метод трёх вопросов, необходимых для составления рассказа о профессии</a:t>
            </a:r>
            <a:r>
              <a:rPr lang="ru-RU" b="1" dirty="0" smtClean="0">
                <a:solidFill>
                  <a:srgbClr val="333333"/>
                </a:solidFill>
                <a:latin typeface="Times New Roman" pitchFamily="18" charset="0"/>
                <a:cs typeface="Times New Roman" pitchFamily="18" charset="0"/>
              </a:rPr>
              <a:t>:</a:t>
            </a:r>
          </a:p>
          <a:p>
            <a:endParaRPr lang="ru-RU" dirty="0">
              <a:solidFill>
                <a:srgbClr val="333333"/>
              </a:solidFill>
              <a:latin typeface="Times New Roman" pitchFamily="18" charset="0"/>
              <a:cs typeface="Times New Roman" pitchFamily="18" charset="0"/>
            </a:endParaRPr>
          </a:p>
          <a:p>
            <a:r>
              <a:rPr lang="ru-RU" b="1" dirty="0" smtClean="0">
                <a:solidFill>
                  <a:srgbClr val="333333"/>
                </a:solidFill>
                <a:latin typeface="Times New Roman" pitchFamily="18" charset="0"/>
                <a:cs typeface="Times New Roman" pitchFamily="18" charset="0"/>
              </a:rPr>
              <a:t>- Что </a:t>
            </a:r>
            <a:r>
              <a:rPr lang="ru-RU" b="1" dirty="0">
                <a:solidFill>
                  <a:srgbClr val="333333"/>
                </a:solidFill>
                <a:latin typeface="Times New Roman" pitchFamily="18" charset="0"/>
                <a:cs typeface="Times New Roman" pitchFamily="18" charset="0"/>
              </a:rPr>
              <a:t>мы знаем?</a:t>
            </a:r>
            <a:r>
              <a:rPr lang="ru-RU" dirty="0">
                <a:solidFill>
                  <a:srgbClr val="333333"/>
                </a:solidFill>
                <a:latin typeface="Times New Roman" pitchFamily="18" charset="0"/>
                <a:cs typeface="Times New Roman" pitchFamily="18" charset="0"/>
              </a:rPr>
              <a:t> что взрослые работают; незначительные названия профессий родителей и работников детского сада; связывают некоторые продукты труда с профессией.</a:t>
            </a:r>
          </a:p>
          <a:p>
            <a:r>
              <a:rPr lang="ru-RU" b="1" dirty="0" smtClean="0">
                <a:solidFill>
                  <a:srgbClr val="333333"/>
                </a:solidFill>
                <a:latin typeface="Times New Roman" pitchFamily="18" charset="0"/>
                <a:cs typeface="Times New Roman" pitchFamily="18" charset="0"/>
              </a:rPr>
              <a:t>- Что </a:t>
            </a:r>
            <a:r>
              <a:rPr lang="ru-RU" b="1" dirty="0">
                <a:solidFill>
                  <a:srgbClr val="333333"/>
                </a:solidFill>
                <a:latin typeface="Times New Roman" pitchFamily="18" charset="0"/>
                <a:cs typeface="Times New Roman" pitchFamily="18" charset="0"/>
              </a:rPr>
              <a:t>мы хотим узнать?</a:t>
            </a:r>
            <a:r>
              <a:rPr lang="ru-RU" dirty="0">
                <a:solidFill>
                  <a:srgbClr val="333333"/>
                </a:solidFill>
                <a:latin typeface="Times New Roman" pitchFamily="18" charset="0"/>
                <a:cs typeface="Times New Roman" pitchFamily="18" charset="0"/>
              </a:rPr>
              <a:t> какие ещё бывают профессии; чем занимаются люди разных профессий; какие профессии у наших родителей; название профессий работников детского сада; какие знания и качества нужны для той или иной профессии; взаимосвязь профессий.</a:t>
            </a:r>
          </a:p>
          <a:p>
            <a:r>
              <a:rPr lang="ru-RU" b="1" dirty="0" smtClean="0">
                <a:solidFill>
                  <a:srgbClr val="333333"/>
                </a:solidFill>
                <a:latin typeface="Times New Roman" pitchFamily="18" charset="0"/>
                <a:cs typeface="Times New Roman" pitchFamily="18" charset="0"/>
              </a:rPr>
              <a:t>- Откуда </a:t>
            </a:r>
            <a:r>
              <a:rPr lang="ru-RU" b="1" dirty="0">
                <a:solidFill>
                  <a:srgbClr val="333333"/>
                </a:solidFill>
                <a:latin typeface="Times New Roman" pitchFamily="18" charset="0"/>
                <a:cs typeface="Times New Roman" pitchFamily="18" charset="0"/>
              </a:rPr>
              <a:t>можно узнать?</a:t>
            </a:r>
            <a:r>
              <a:rPr lang="ru-RU" dirty="0">
                <a:solidFill>
                  <a:srgbClr val="333333"/>
                </a:solidFill>
                <a:latin typeface="Times New Roman" pitchFamily="18" charset="0"/>
                <a:cs typeface="Times New Roman" pitchFamily="18" charset="0"/>
              </a:rPr>
              <a:t> спросить у родителей; посмотреть видеофильм; информационные плакаты; пригласить на беседу специалистов; чтение художественной литературы; просмотр журналов; посетить экскурсии.</a:t>
            </a:r>
            <a:endParaRPr lang="ru-RU" b="0" i="0" dirty="0">
              <a:solidFill>
                <a:srgbClr val="333333"/>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28714657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1045"/>
          <a:stretch/>
        </p:blipFill>
        <p:spPr bwMode="auto">
          <a:xfrm>
            <a:off x="1959367" y="188640"/>
            <a:ext cx="3223184" cy="3061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111" y="2843130"/>
            <a:ext cx="2675536" cy="3567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366" r="4337" b="11661"/>
          <a:stretch/>
        </p:blipFill>
        <p:spPr bwMode="auto">
          <a:xfrm>
            <a:off x="3262049" y="3863186"/>
            <a:ext cx="3954209"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094" t="19903" r="15333" b="6875"/>
          <a:stretch/>
        </p:blipFill>
        <p:spPr bwMode="auto">
          <a:xfrm>
            <a:off x="5548064" y="387330"/>
            <a:ext cx="3325091" cy="4239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338840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23528" y="1035587"/>
            <a:ext cx="8424936" cy="194421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2000" b="1" dirty="0" smtClean="0">
                <a:solidFill>
                  <a:schemeClr val="tx1"/>
                </a:solidFill>
                <a:latin typeface="Times New Roman" pitchFamily="18" charset="0"/>
                <a:cs typeface="Times New Roman" pitchFamily="18" charset="0"/>
              </a:rPr>
              <a:t>Цель</a:t>
            </a:r>
            <a:endParaRPr lang="ru-RU" sz="2000" dirty="0">
              <a:solidFill>
                <a:schemeClr val="tx1"/>
              </a:solidFill>
              <a:latin typeface="Times New Roman" pitchFamily="18" charset="0"/>
              <a:cs typeface="Times New Roman" pitchFamily="18" charset="0"/>
            </a:endParaRPr>
          </a:p>
          <a:p>
            <a:pPr marL="285750" indent="-285750" algn="just">
              <a:buFont typeface="Wingdings" panose="05000000000000000000" pitchFamily="2" charset="2"/>
              <a:buChar char="Ø"/>
            </a:pPr>
            <a:r>
              <a:rPr lang="ru-RU" sz="2000" dirty="0" smtClean="0">
                <a:solidFill>
                  <a:schemeClr val="tx1"/>
                </a:solidFill>
                <a:latin typeface="Times New Roman" pitchFamily="18" charset="0"/>
                <a:cs typeface="Times New Roman" pitchFamily="18" charset="0"/>
              </a:rPr>
              <a:t>Повторно </a:t>
            </a:r>
            <a:r>
              <a:rPr lang="ru-RU" sz="2000" dirty="0">
                <a:solidFill>
                  <a:schemeClr val="tx1"/>
                </a:solidFill>
                <a:latin typeface="Times New Roman" pitchFamily="18" charset="0"/>
                <a:cs typeface="Times New Roman" pitchFamily="18" charset="0"/>
              </a:rPr>
              <a:t>исследовать уровень </a:t>
            </a:r>
            <a:r>
              <a:rPr lang="ru-RU" sz="2000" dirty="0" err="1">
                <a:solidFill>
                  <a:schemeClr val="tx1"/>
                </a:solidFill>
                <a:latin typeface="Times New Roman" pitchFamily="18" charset="0"/>
                <a:cs typeface="Times New Roman" pitchFamily="18" charset="0"/>
              </a:rPr>
              <a:t>сформированности</a:t>
            </a:r>
            <a:r>
              <a:rPr lang="ru-RU" sz="2000" dirty="0">
                <a:solidFill>
                  <a:schemeClr val="tx1"/>
                </a:solidFill>
                <a:latin typeface="Times New Roman" pitchFamily="18" charset="0"/>
                <a:cs typeface="Times New Roman" pitchFamily="18" charset="0"/>
              </a:rPr>
              <a:t> представлений о профессиях у детей старшего дошкольного возраста в процессе сюжетно-ролевых игр и на основе полученных данных сделать вывод о результатах проведенной экспериментальной работы.</a:t>
            </a:r>
          </a:p>
        </p:txBody>
      </p:sp>
      <p:sp>
        <p:nvSpPr>
          <p:cNvPr id="5" name="Скругленный прямоугольник 4"/>
          <p:cNvSpPr/>
          <p:nvPr/>
        </p:nvSpPr>
        <p:spPr>
          <a:xfrm>
            <a:off x="323528" y="3140967"/>
            <a:ext cx="8424936" cy="33123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ru-RU" sz="2000" b="1" dirty="0" smtClean="0">
                <a:solidFill>
                  <a:schemeClr val="tx1"/>
                </a:solidFill>
                <a:latin typeface="Times New Roman" pitchFamily="18" charset="0"/>
                <a:cs typeface="Times New Roman" pitchFamily="18" charset="0"/>
              </a:rPr>
              <a:t>Задачи</a:t>
            </a:r>
            <a:endParaRPr lang="ru-RU" sz="2000" dirty="0">
              <a:solidFill>
                <a:schemeClr val="tx1"/>
              </a:solidFill>
              <a:latin typeface="Times New Roman" pitchFamily="18" charset="0"/>
              <a:cs typeface="Times New Roman" pitchFamily="18" charset="0"/>
            </a:endParaRPr>
          </a:p>
          <a:p>
            <a:pPr marL="285750" indent="-285750" algn="just">
              <a:buFont typeface="Wingdings" panose="05000000000000000000" pitchFamily="2" charset="2"/>
              <a:buChar char="Ø"/>
            </a:pPr>
            <a:r>
              <a:rPr lang="ru-RU" sz="2000" dirty="0">
                <a:solidFill>
                  <a:schemeClr val="tx1"/>
                </a:solidFill>
                <a:latin typeface="Times New Roman" pitchFamily="18" charset="0"/>
                <a:cs typeface="Times New Roman" pitchFamily="18" charset="0"/>
              </a:rPr>
              <a:t>Провести повторную диагностику для определения уровня развития игровой деятельности и уровня </a:t>
            </a:r>
            <a:r>
              <a:rPr lang="ru-RU" sz="2000" dirty="0" err="1">
                <a:solidFill>
                  <a:schemeClr val="tx1"/>
                </a:solidFill>
                <a:latin typeface="Times New Roman" pitchFamily="18" charset="0"/>
                <a:cs typeface="Times New Roman" pitchFamily="18" charset="0"/>
              </a:rPr>
              <a:t>сформированности</a:t>
            </a:r>
            <a:r>
              <a:rPr lang="ru-RU" sz="2000" dirty="0">
                <a:solidFill>
                  <a:schemeClr val="tx1"/>
                </a:solidFill>
                <a:latin typeface="Times New Roman" pitchFamily="18" charset="0"/>
                <a:cs typeface="Times New Roman" pitchFamily="18" charset="0"/>
              </a:rPr>
              <a:t> представлений о профессиях у детей старшего дошкольного возраста.</a:t>
            </a:r>
          </a:p>
          <a:p>
            <a:pPr marL="285750" indent="-285750" algn="just">
              <a:buFont typeface="Wingdings" panose="05000000000000000000" pitchFamily="2" charset="2"/>
              <a:buChar char="Ø"/>
            </a:pPr>
            <a:r>
              <a:rPr lang="ru-RU" sz="2000" dirty="0" smtClean="0">
                <a:solidFill>
                  <a:schemeClr val="tx1"/>
                </a:solidFill>
                <a:latin typeface="Times New Roman" pitchFamily="18" charset="0"/>
                <a:cs typeface="Times New Roman" pitchFamily="18" charset="0"/>
              </a:rPr>
              <a:t>Сравнить </a:t>
            </a:r>
            <a:r>
              <a:rPr lang="ru-RU" sz="2000" dirty="0">
                <a:solidFill>
                  <a:schemeClr val="tx1"/>
                </a:solidFill>
                <a:latin typeface="Times New Roman" pitchFamily="18" charset="0"/>
                <a:cs typeface="Times New Roman" pitchFamily="18" charset="0"/>
              </a:rPr>
              <a:t>полученные результаты констатирующего и контрольного этапов исследования. </a:t>
            </a:r>
          </a:p>
          <a:p>
            <a:pPr marL="285750" indent="-285750" algn="just">
              <a:buFont typeface="Wingdings" panose="05000000000000000000" pitchFamily="2" charset="2"/>
              <a:buChar char="Ø"/>
            </a:pPr>
            <a:r>
              <a:rPr lang="ru-RU" sz="2000" dirty="0" smtClean="0">
                <a:solidFill>
                  <a:schemeClr val="tx1"/>
                </a:solidFill>
                <a:latin typeface="Times New Roman" pitchFamily="18" charset="0"/>
                <a:cs typeface="Times New Roman" pitchFamily="18" charset="0"/>
              </a:rPr>
              <a:t>Проанализировать </a:t>
            </a:r>
            <a:r>
              <a:rPr lang="ru-RU" sz="2000" dirty="0">
                <a:solidFill>
                  <a:schemeClr val="tx1"/>
                </a:solidFill>
                <a:latin typeface="Times New Roman" pitchFamily="18" charset="0"/>
                <a:cs typeface="Times New Roman" pitchFamily="18" charset="0"/>
              </a:rPr>
              <a:t>эффективность использования сюжетно-ролевых игр при ознакомлении с профессиями детей старшего дошкольного возраста. </a:t>
            </a:r>
          </a:p>
        </p:txBody>
      </p:sp>
      <p:sp>
        <p:nvSpPr>
          <p:cNvPr id="2" name="Прямоугольник 1"/>
          <p:cNvSpPr/>
          <p:nvPr/>
        </p:nvSpPr>
        <p:spPr>
          <a:xfrm>
            <a:off x="842785" y="116632"/>
            <a:ext cx="7776864" cy="830997"/>
          </a:xfrm>
          <a:prstGeom prst="rect">
            <a:avLst/>
          </a:prstGeom>
        </p:spPr>
        <p:txBody>
          <a:bodyPr wrap="square">
            <a:spAutoFit/>
          </a:bodyPr>
          <a:lstStyle/>
          <a:p>
            <a:pPr lvl="0" algn="ctr"/>
            <a:r>
              <a:rPr lang="ru-RU" sz="2400" b="1" dirty="0" smtClean="0">
                <a:solidFill>
                  <a:prstClr val="black"/>
                </a:solidFill>
                <a:latin typeface="Times New Roman" pitchFamily="18" charset="0"/>
                <a:cs typeface="Times New Roman" pitchFamily="18" charset="0"/>
              </a:rPr>
              <a:t>Цель и задачи </a:t>
            </a:r>
            <a:r>
              <a:rPr lang="ru-RU" sz="2400" b="1" dirty="0">
                <a:solidFill>
                  <a:prstClr val="black"/>
                </a:solidFill>
                <a:latin typeface="Times New Roman" pitchFamily="18" charset="0"/>
                <a:cs typeface="Times New Roman" pitchFamily="18" charset="0"/>
              </a:rPr>
              <a:t>контрольного этапа экспериментальной работы </a:t>
            </a:r>
          </a:p>
        </p:txBody>
      </p:sp>
    </p:spTree>
    <p:extLst>
      <p:ext uri="{BB962C8B-B14F-4D97-AF65-F5344CB8AC3E}">
        <p14:creationId xmlns:p14="http://schemas.microsoft.com/office/powerpoint/2010/main" val="8514912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138211" y="188640"/>
            <a:ext cx="7200800" cy="923330"/>
          </a:xfrm>
          <a:prstGeom prst="rect">
            <a:avLst/>
          </a:prstGeom>
        </p:spPr>
        <p:txBody>
          <a:bodyPr wrap="square">
            <a:spAutoFit/>
          </a:bodyPr>
          <a:lstStyle/>
          <a:p>
            <a:pPr algn="ctr"/>
            <a:r>
              <a:rPr lang="ru-RU" b="1" dirty="0">
                <a:latin typeface="Times New Roman" pitchFamily="18" charset="0"/>
                <a:cs typeface="Times New Roman" pitchFamily="18" charset="0"/>
              </a:rPr>
              <a:t>Результаты диагностики по методике </a:t>
            </a:r>
            <a:br>
              <a:rPr lang="ru-RU" b="1" dirty="0">
                <a:latin typeface="Times New Roman" pitchFamily="18" charset="0"/>
                <a:cs typeface="Times New Roman" pitchFamily="18" charset="0"/>
              </a:rPr>
            </a:br>
            <a:r>
              <a:rPr lang="ru-RU" b="1" dirty="0">
                <a:latin typeface="Times New Roman" pitchFamily="18" charset="0"/>
                <a:cs typeface="Times New Roman" pitchFamily="18" charset="0"/>
              </a:rPr>
              <a:t>Л. В. </a:t>
            </a:r>
            <a:r>
              <a:rPr lang="ru-RU" b="1" dirty="0" err="1">
                <a:latin typeface="Times New Roman" pitchFamily="18" charset="0"/>
                <a:cs typeface="Times New Roman" pitchFamily="18" charset="0"/>
              </a:rPr>
              <a:t>Куцаковой</a:t>
            </a:r>
            <a:r>
              <a:rPr lang="ru-RU" b="1" dirty="0">
                <a:latin typeface="Times New Roman" pitchFamily="18" charset="0"/>
                <a:cs typeface="Times New Roman" pitchFamily="18" charset="0"/>
              </a:rPr>
              <a:t> «Профессиональная деятельность взрослых» на </a:t>
            </a:r>
            <a:r>
              <a:rPr lang="ru-RU" b="1" dirty="0" smtClean="0">
                <a:latin typeface="Times New Roman" pitchFamily="18" charset="0"/>
                <a:cs typeface="Times New Roman" pitchFamily="18" charset="0"/>
              </a:rPr>
              <a:t>контрольном </a:t>
            </a:r>
            <a:r>
              <a:rPr lang="ru-RU" b="1" dirty="0">
                <a:latin typeface="Times New Roman" pitchFamily="18" charset="0"/>
                <a:cs typeface="Times New Roman" pitchFamily="18" charset="0"/>
              </a:rPr>
              <a:t>этапе эксперимента</a:t>
            </a: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756" y="1556792"/>
            <a:ext cx="8781710" cy="4752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501271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043608" y="116632"/>
            <a:ext cx="7272808" cy="707886"/>
          </a:xfrm>
          <a:prstGeom prst="rect">
            <a:avLst/>
          </a:prstGeom>
        </p:spPr>
        <p:txBody>
          <a:bodyPr wrap="square">
            <a:spAutoFit/>
          </a:bodyPr>
          <a:lstStyle/>
          <a:p>
            <a:pPr lvl="0" algn="ctr"/>
            <a:r>
              <a:rPr lang="ru-RU" sz="2000" b="1" dirty="0">
                <a:solidFill>
                  <a:prstClr val="black"/>
                </a:solidFill>
                <a:latin typeface="Times New Roman" pitchFamily="18" charset="0"/>
                <a:cs typeface="Times New Roman" pitchFamily="18" charset="0"/>
              </a:rPr>
              <a:t>Результаты диагностики игровой деятельности по методике </a:t>
            </a:r>
            <a:br>
              <a:rPr lang="ru-RU" sz="2000" b="1" dirty="0">
                <a:solidFill>
                  <a:prstClr val="black"/>
                </a:solidFill>
                <a:latin typeface="Times New Roman" pitchFamily="18" charset="0"/>
                <a:cs typeface="Times New Roman" pitchFamily="18" charset="0"/>
              </a:rPr>
            </a:br>
            <a:r>
              <a:rPr lang="ru-RU" sz="2000" b="1" dirty="0">
                <a:solidFill>
                  <a:prstClr val="black"/>
                </a:solidFill>
                <a:latin typeface="Times New Roman" pitchFamily="18" charset="0"/>
                <a:cs typeface="Times New Roman" pitchFamily="18" charset="0"/>
              </a:rPr>
              <a:t>Н. Ф. Комаровой на констатирующем этапе эксперимента</a:t>
            </a: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052736"/>
            <a:ext cx="8140294" cy="4536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2852936"/>
            <a:ext cx="4248472" cy="3046988"/>
          </a:xfrm>
          <a:prstGeom prst="rect">
            <a:avLst/>
          </a:prstGeom>
        </p:spPr>
        <p:txBody>
          <a:bodyPr wrap="square">
            <a:spAutoFit/>
          </a:bodyPr>
          <a:lstStyle/>
          <a:p>
            <a:r>
              <a:rPr lang="ru-RU" sz="3200" dirty="0">
                <a:latin typeface="Times New Roman" panose="02020603050405020304" pitchFamily="18" charset="0"/>
                <a:cs typeface="Times New Roman" panose="02020603050405020304" pitchFamily="18" charset="0"/>
              </a:rPr>
              <a:t>У детей дошкольного возраста </a:t>
            </a:r>
            <a:r>
              <a:rPr lang="ru-RU" sz="3200" dirty="0" smtClean="0">
                <a:latin typeface="Times New Roman" panose="02020603050405020304" pitchFamily="18" charset="0"/>
                <a:cs typeface="Times New Roman" panose="02020603050405020304" pitchFamily="18" charset="0"/>
              </a:rPr>
              <a:t>недостаточно </a:t>
            </a:r>
            <a:r>
              <a:rPr lang="ru-RU" sz="3200" dirty="0">
                <a:latin typeface="Times New Roman" panose="02020603050405020304" pitchFamily="18" charset="0"/>
                <a:cs typeface="Times New Roman" panose="02020603050405020304" pitchFamily="18" charset="0"/>
              </a:rPr>
              <a:t>сформированы </a:t>
            </a:r>
            <a:r>
              <a:rPr lang="ru-RU" sz="3200" dirty="0" smtClean="0">
                <a:latin typeface="Times New Roman" panose="02020603050405020304" pitchFamily="18" charset="0"/>
                <a:cs typeface="Times New Roman" panose="02020603050405020304" pitchFamily="18" charset="0"/>
              </a:rPr>
              <a:t>представления о профессиональной деятельности взрослых</a:t>
            </a:r>
            <a:endParaRPr lang="ru-RU" sz="3200" dirty="0">
              <a:latin typeface="Times New Roman" panose="02020603050405020304" pitchFamily="18" charset="0"/>
              <a:cs typeface="Times New Roman" panose="02020603050405020304" pitchFamily="18" charset="0"/>
            </a:endParaRPr>
          </a:p>
        </p:txBody>
      </p:sp>
      <p:pic>
        <p:nvPicPr>
          <p:cNvPr id="1028" name="Picture 4" descr="Влияние сюжетно-ролевых игр на развитие игровой деятельности у детей  дошкольного возраста — Журнал ВОСПИТАТЕЛИ РОССИ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1926099"/>
            <a:ext cx="4032448" cy="255253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159801" y="408495"/>
            <a:ext cx="4824398" cy="707886"/>
          </a:xfrm>
          <a:prstGeom prst="rect">
            <a:avLst/>
          </a:prstGeom>
        </p:spPr>
        <p:txBody>
          <a:bodyPr wrap="none">
            <a:spAutoFit/>
          </a:bodyPr>
          <a:lstStyle/>
          <a:p>
            <a:r>
              <a:rPr lang="ru-RU" sz="4000" b="1" dirty="0">
                <a:latin typeface="Times New Roman" pitchFamily="18" charset="0"/>
                <a:cs typeface="Times New Roman" pitchFamily="18" charset="0"/>
              </a:rPr>
              <a:t>Актуальность темы</a:t>
            </a:r>
          </a:p>
        </p:txBody>
      </p:sp>
    </p:spTree>
    <p:extLst>
      <p:ext uri="{BB962C8B-B14F-4D97-AF65-F5344CB8AC3E}">
        <p14:creationId xmlns:p14="http://schemas.microsoft.com/office/powerpoint/2010/main" val="362231259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331640" y="0"/>
            <a:ext cx="7056784" cy="830997"/>
          </a:xfrm>
          <a:prstGeom prst="rect">
            <a:avLst/>
          </a:prstGeom>
        </p:spPr>
        <p:txBody>
          <a:bodyPr wrap="square">
            <a:spAutoFit/>
          </a:bodyPr>
          <a:lstStyle/>
          <a:p>
            <a:pPr algn="ctr"/>
            <a:r>
              <a:rPr lang="ru-RU" sz="2400" b="1" dirty="0" smtClean="0">
                <a:latin typeface="Times New Roman" pitchFamily="18" charset="0"/>
                <a:cs typeface="Times New Roman" pitchFamily="18" charset="0"/>
              </a:rPr>
              <a:t>Сравнительный </a:t>
            </a:r>
            <a:r>
              <a:rPr lang="ru-RU" sz="2400" b="1" dirty="0">
                <a:latin typeface="Times New Roman" pitchFamily="18" charset="0"/>
                <a:cs typeface="Times New Roman" pitchFamily="18" charset="0"/>
              </a:rPr>
              <a:t>анализ результатов диагностики на констатирующем и контрольном </a:t>
            </a:r>
            <a:r>
              <a:rPr lang="ru-RU" sz="2400" b="1" dirty="0" smtClean="0">
                <a:latin typeface="Times New Roman" pitchFamily="18" charset="0"/>
                <a:cs typeface="Times New Roman" pitchFamily="18" charset="0"/>
              </a:rPr>
              <a:t>этапе</a:t>
            </a:r>
            <a:endParaRPr lang="ru-RU" sz="2400" b="1"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70" y="908719"/>
            <a:ext cx="5239042" cy="301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5437" y="3717032"/>
            <a:ext cx="4932384" cy="314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959148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889844"/>
            <a:ext cx="7992888" cy="5170646"/>
          </a:xfrm>
          <a:prstGeom prst="rect">
            <a:avLst/>
          </a:prstGeom>
        </p:spPr>
        <p:txBody>
          <a:bodyPr wrap="square">
            <a:spAutoFit/>
          </a:bodyPr>
          <a:lstStyle/>
          <a:p>
            <a:pPr algn="just"/>
            <a:r>
              <a:rPr lang="ru-RU" sz="2200" dirty="0" smtClean="0">
                <a:latin typeface="Times New Roman" pitchFamily="18" charset="0"/>
                <a:cs typeface="Times New Roman" pitchFamily="18" charset="0"/>
              </a:rPr>
              <a:t>	На </a:t>
            </a:r>
            <a:r>
              <a:rPr lang="ru-RU" sz="2200" dirty="0">
                <a:latin typeface="Times New Roman" pitchFamily="18" charset="0"/>
                <a:cs typeface="Times New Roman" pitchFamily="18" charset="0"/>
              </a:rPr>
              <a:t>основании проделанной работы и анализа полученных результатов можно подтвердить поставленную гипотезу: сюжетно-ролевая игра может являться эффективным средством ознакомления детей старшего дошкольного возраста с миром профессий при условии использования комплексного подхода метода руководства игрой включающего в себя:</a:t>
            </a:r>
          </a:p>
          <a:p>
            <a:pPr marL="342900" indent="-342900" algn="just">
              <a:buFont typeface="Wingdings" pitchFamily="2" charset="2"/>
              <a:buChar char="Ø"/>
            </a:pPr>
            <a:r>
              <a:rPr lang="ru-RU" sz="2200" dirty="0" smtClean="0">
                <a:latin typeface="Times New Roman" pitchFamily="18" charset="0"/>
                <a:cs typeface="Times New Roman" pitchFamily="18" charset="0"/>
              </a:rPr>
              <a:t>постоянного </a:t>
            </a:r>
            <a:r>
              <a:rPr lang="ru-RU" sz="2200" dirty="0">
                <a:latin typeface="Times New Roman" pitchFamily="18" charset="0"/>
                <a:cs typeface="Times New Roman" pitchFamily="18" charset="0"/>
              </a:rPr>
              <a:t>обогащения впечатлений детей об окружающем мире;</a:t>
            </a:r>
          </a:p>
          <a:p>
            <a:pPr marL="342900" indent="-342900" algn="just">
              <a:buFont typeface="Wingdings" pitchFamily="2" charset="2"/>
              <a:buChar char="Ø"/>
            </a:pPr>
            <a:r>
              <a:rPr lang="ru-RU" sz="2200" dirty="0" smtClean="0">
                <a:latin typeface="Times New Roman" pitchFamily="18" charset="0"/>
                <a:cs typeface="Times New Roman" pitchFamily="18" charset="0"/>
              </a:rPr>
              <a:t>обеспечение </a:t>
            </a:r>
            <a:r>
              <a:rPr lang="ru-RU" sz="2200" dirty="0">
                <a:latin typeface="Times New Roman" pitchFamily="18" charset="0"/>
                <a:cs typeface="Times New Roman" pitchFamily="18" charset="0"/>
              </a:rPr>
              <a:t>их игровым материалом через организацию предметно-игровой среды;</a:t>
            </a:r>
          </a:p>
          <a:p>
            <a:pPr marL="342900" indent="-342900" algn="just">
              <a:buFont typeface="Wingdings" pitchFamily="2" charset="2"/>
              <a:buChar char="Ø"/>
            </a:pPr>
            <a:r>
              <a:rPr lang="ru-RU" sz="2200" dirty="0" smtClean="0">
                <a:latin typeface="Times New Roman" pitchFamily="18" charset="0"/>
                <a:cs typeface="Times New Roman" pitchFamily="18" charset="0"/>
              </a:rPr>
              <a:t>использование </a:t>
            </a:r>
            <a:r>
              <a:rPr lang="ru-RU" sz="2200" dirty="0">
                <a:latin typeface="Times New Roman" pitchFamily="18" charset="0"/>
                <a:cs typeface="Times New Roman" pitchFamily="18" charset="0"/>
              </a:rPr>
              <a:t>соответствующего игре обучения – прямых и косвенных приемов руководство педагогом игрой детей.</a:t>
            </a:r>
          </a:p>
          <a:p>
            <a:pPr algn="just"/>
            <a:r>
              <a:rPr lang="ru-RU" sz="2200" dirty="0" smtClean="0">
                <a:latin typeface="Times New Roman" pitchFamily="18" charset="0"/>
                <a:cs typeface="Times New Roman" pitchFamily="18" charset="0"/>
              </a:rPr>
              <a:t>	На </a:t>
            </a:r>
            <a:r>
              <a:rPr lang="ru-RU" sz="2200" dirty="0">
                <a:latin typeface="Times New Roman" pitchFamily="18" charset="0"/>
                <a:cs typeface="Times New Roman" pitchFamily="18" charset="0"/>
              </a:rPr>
              <a:t>этом основании поставленную цель выпускной квалификационной работы можно считать достигнутой, задачи полностью выполненными. </a:t>
            </a:r>
          </a:p>
        </p:txBody>
      </p:sp>
      <p:sp>
        <p:nvSpPr>
          <p:cNvPr id="4" name="TextBox 3"/>
          <p:cNvSpPr txBox="1"/>
          <p:nvPr/>
        </p:nvSpPr>
        <p:spPr>
          <a:xfrm>
            <a:off x="2447042" y="197536"/>
            <a:ext cx="4248472" cy="523220"/>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Заключение</a:t>
            </a:r>
            <a:endParaRPr lang="ru-RU"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347927009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normAutofit/>
          </a:bodyPr>
          <a:lstStyle/>
          <a:p>
            <a:pPr marL="0" indent="0" algn="ctr">
              <a:buNone/>
            </a:pPr>
            <a:endParaRPr lang="ru-RU" sz="6600" dirty="0" smtClean="0">
              <a:latin typeface="Times New Roman" panose="02020603050405020304" pitchFamily="18" charset="0"/>
              <a:cs typeface="Times New Roman" panose="02020603050405020304" pitchFamily="18" charset="0"/>
            </a:endParaRPr>
          </a:p>
          <a:p>
            <a:pPr marL="0" indent="0" algn="ctr">
              <a:buNone/>
            </a:pPr>
            <a:r>
              <a:rPr lang="ru-RU" sz="6000" dirty="0" smtClean="0">
                <a:latin typeface="Times New Roman" pitchFamily="18" charset="0"/>
                <a:cs typeface="Times New Roman" pitchFamily="18" charset="0"/>
              </a:rPr>
              <a:t>Спасибо за внимание!</a:t>
            </a:r>
            <a:endParaRPr lang="ru-RU" sz="6000" dirty="0">
              <a:latin typeface="Times New Roman" pitchFamily="18" charset="0"/>
              <a:cs typeface="Times New Roman" pitchFamily="18" charset="0"/>
            </a:endParaRPr>
          </a:p>
        </p:txBody>
      </p:sp>
    </p:spTree>
    <p:extLst>
      <p:ext uri="{BB962C8B-B14F-4D97-AF65-F5344CB8AC3E}">
        <p14:creationId xmlns:p14="http://schemas.microsoft.com/office/powerpoint/2010/main" val="47489818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345305" y="4626519"/>
            <a:ext cx="8280920" cy="1728192"/>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ru-RU" sz="2400" b="1" dirty="0">
                <a:latin typeface="Times New Roman" pitchFamily="18" charset="0"/>
                <a:cs typeface="Times New Roman" pitchFamily="18" charset="0"/>
              </a:rPr>
              <a:t>Предмет исследования</a:t>
            </a:r>
            <a:r>
              <a:rPr lang="ru-RU" sz="2400" dirty="0">
                <a:latin typeface="Times New Roman" pitchFamily="18" charset="0"/>
                <a:cs typeface="Times New Roman" pitchFamily="18" charset="0"/>
              </a:rPr>
              <a:t>: условия формирования представлений о профессиях у детей старшего дошкольного </a:t>
            </a:r>
            <a:r>
              <a:rPr lang="ru-RU" sz="2400" dirty="0" smtClean="0">
                <a:latin typeface="Times New Roman" pitchFamily="18" charset="0"/>
                <a:cs typeface="Times New Roman" pitchFamily="18" charset="0"/>
              </a:rPr>
              <a:t>возраста.</a:t>
            </a:r>
            <a:endParaRPr lang="ru-RU" sz="2400" dirty="0">
              <a:latin typeface="Times New Roman" pitchFamily="18" charset="0"/>
              <a:cs typeface="Times New Roman" pitchFamily="18" charset="0"/>
            </a:endParaRPr>
          </a:p>
        </p:txBody>
      </p:sp>
      <p:sp>
        <p:nvSpPr>
          <p:cNvPr id="6" name="Скругленный прямоугольник 5"/>
          <p:cNvSpPr/>
          <p:nvPr/>
        </p:nvSpPr>
        <p:spPr>
          <a:xfrm>
            <a:off x="345305" y="2827820"/>
            <a:ext cx="8280920" cy="1584176"/>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ru-RU" sz="2400" b="1" dirty="0">
                <a:latin typeface="Times New Roman" pitchFamily="18" charset="0"/>
                <a:cs typeface="Times New Roman" pitchFamily="18" charset="0"/>
              </a:rPr>
              <a:t>Объект исследования</a:t>
            </a:r>
            <a:r>
              <a:rPr lang="ru-RU" sz="2400" dirty="0">
                <a:latin typeface="Times New Roman" pitchFamily="18" charset="0"/>
                <a:cs typeface="Times New Roman" pitchFamily="18" charset="0"/>
              </a:rPr>
              <a:t>: процесс формирования представлений о профессиях у детей старшего дошкольного </a:t>
            </a:r>
            <a:r>
              <a:rPr lang="ru-RU" sz="2400" dirty="0" smtClean="0">
                <a:latin typeface="Times New Roman" pitchFamily="18" charset="0"/>
                <a:cs typeface="Times New Roman" pitchFamily="18" charset="0"/>
              </a:rPr>
              <a:t>возраста.</a:t>
            </a:r>
            <a:endParaRPr lang="ru-RU" sz="2400" dirty="0">
              <a:latin typeface="Times New Roman" pitchFamily="18" charset="0"/>
              <a:cs typeface="Times New Roman" pitchFamily="18" charset="0"/>
            </a:endParaRPr>
          </a:p>
        </p:txBody>
      </p:sp>
      <p:sp>
        <p:nvSpPr>
          <p:cNvPr id="3" name="Прямоугольник 2"/>
          <p:cNvSpPr/>
          <p:nvPr/>
        </p:nvSpPr>
        <p:spPr>
          <a:xfrm>
            <a:off x="533845" y="188640"/>
            <a:ext cx="8180573" cy="646331"/>
          </a:xfrm>
          <a:prstGeom prst="rect">
            <a:avLst/>
          </a:prstGeom>
        </p:spPr>
        <p:txBody>
          <a:bodyPr wrap="none">
            <a:spAutoFit/>
          </a:bodyPr>
          <a:lstStyle/>
          <a:p>
            <a:r>
              <a:rPr lang="ru-RU" sz="3600" b="1" dirty="0" smtClean="0">
                <a:latin typeface="Times New Roman" pitchFamily="18" charset="0"/>
                <a:cs typeface="Times New Roman" pitchFamily="18" charset="0"/>
              </a:rPr>
              <a:t>Цель, объект </a:t>
            </a:r>
            <a:r>
              <a:rPr lang="ru-RU" sz="3600" b="1" dirty="0">
                <a:latin typeface="Times New Roman" pitchFamily="18" charset="0"/>
                <a:cs typeface="Times New Roman" pitchFamily="18" charset="0"/>
              </a:rPr>
              <a:t>и предмет исследования </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12" y="942159"/>
            <a:ext cx="8457306"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0525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67518" y="1052736"/>
            <a:ext cx="8712968" cy="4896544"/>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ru-RU" sz="2800" b="1" dirty="0">
                <a:latin typeface="Times New Roman" pitchFamily="18" charset="0"/>
                <a:cs typeface="Times New Roman" pitchFamily="18" charset="0"/>
              </a:rPr>
              <a:t>Гипотеза</a:t>
            </a:r>
          </a:p>
          <a:p>
            <a:pPr marL="342900" indent="-342900" algn="just">
              <a:buFont typeface="Wingdings" panose="05000000000000000000" pitchFamily="2" charset="2"/>
              <a:buChar char="Ø"/>
            </a:pPr>
            <a:r>
              <a:rPr lang="ru-RU" sz="2400" dirty="0" smtClean="0">
                <a:latin typeface="Times New Roman" pitchFamily="18" charset="0"/>
                <a:cs typeface="Times New Roman" pitchFamily="18" charset="0"/>
              </a:rPr>
              <a:t>Сюжетно-ролевая </a:t>
            </a:r>
            <a:r>
              <a:rPr lang="ru-RU" sz="2400" dirty="0">
                <a:latin typeface="Times New Roman" pitchFamily="18" charset="0"/>
                <a:cs typeface="Times New Roman" pitchFamily="18" charset="0"/>
              </a:rPr>
              <a:t>игра может являться эффективным средством ознакомления детей старшего дошкольного возраста с миром профессий при условии использования комплексного </a:t>
            </a:r>
            <a:r>
              <a:rPr lang="ru-RU" sz="2400" dirty="0" smtClean="0">
                <a:latin typeface="Times New Roman" pitchFamily="18" charset="0"/>
                <a:cs typeface="Times New Roman" pitchFamily="18" charset="0"/>
              </a:rPr>
              <a:t>метода </a:t>
            </a:r>
            <a:r>
              <a:rPr lang="ru-RU" sz="2400" dirty="0">
                <a:latin typeface="Times New Roman" pitchFamily="18" charset="0"/>
                <a:cs typeface="Times New Roman" pitchFamily="18" charset="0"/>
              </a:rPr>
              <a:t>руководства </a:t>
            </a:r>
            <a:r>
              <a:rPr lang="ru-RU" sz="2400" dirty="0" smtClean="0">
                <a:latin typeface="Times New Roman" pitchFamily="18" charset="0"/>
                <a:cs typeface="Times New Roman" pitchFamily="18" charset="0"/>
              </a:rPr>
              <a:t>игрой, включающего в себя:</a:t>
            </a:r>
          </a:p>
          <a:p>
            <a:pPr algn="just"/>
            <a:r>
              <a:rPr lang="ru-RU" sz="2400" dirty="0" smtClean="0">
                <a:latin typeface="Times New Roman" pitchFamily="18" charset="0"/>
                <a:cs typeface="Times New Roman" pitchFamily="18" charset="0"/>
              </a:rPr>
              <a:t>- постоянное обогащение </a:t>
            </a:r>
            <a:r>
              <a:rPr lang="ru-RU" sz="2400" dirty="0">
                <a:latin typeface="Times New Roman" pitchFamily="18" charset="0"/>
                <a:cs typeface="Times New Roman" pitchFamily="18" charset="0"/>
              </a:rPr>
              <a:t>впечатлений детей об окружающем мире; </a:t>
            </a:r>
          </a:p>
          <a:p>
            <a:pPr algn="just"/>
            <a:r>
              <a:rPr lang="ru-RU" sz="2400" dirty="0" smtClean="0">
                <a:latin typeface="Times New Roman" pitchFamily="18" charset="0"/>
                <a:cs typeface="Times New Roman" pitchFamily="18" charset="0"/>
              </a:rPr>
              <a:t>- обеспечение </a:t>
            </a:r>
            <a:r>
              <a:rPr lang="ru-RU" sz="2400" dirty="0">
                <a:latin typeface="Times New Roman" pitchFamily="18" charset="0"/>
                <a:cs typeface="Times New Roman" pitchFamily="18" charset="0"/>
              </a:rPr>
              <a:t>их игровым материалом через организацию предметно-игровой среды; </a:t>
            </a:r>
          </a:p>
          <a:p>
            <a:pPr algn="just"/>
            <a:r>
              <a:rPr lang="ru-RU" sz="2400" dirty="0" smtClean="0">
                <a:latin typeface="Times New Roman" pitchFamily="18" charset="0"/>
                <a:cs typeface="Times New Roman" pitchFamily="18" charset="0"/>
              </a:rPr>
              <a:t>- использование </a:t>
            </a:r>
            <a:r>
              <a:rPr lang="ru-RU" sz="2400" dirty="0">
                <a:latin typeface="Times New Roman" pitchFamily="18" charset="0"/>
                <a:cs typeface="Times New Roman" pitchFamily="18" charset="0"/>
              </a:rPr>
              <a:t>соответствующего игре обучения – прямых и косвенных приемов руководство педагогом игрой детей. </a:t>
            </a:r>
          </a:p>
        </p:txBody>
      </p:sp>
      <p:sp>
        <p:nvSpPr>
          <p:cNvPr id="3" name="Прямоугольник 2"/>
          <p:cNvSpPr/>
          <p:nvPr/>
        </p:nvSpPr>
        <p:spPr>
          <a:xfrm>
            <a:off x="1907704" y="188640"/>
            <a:ext cx="5032596" cy="646331"/>
          </a:xfrm>
          <a:prstGeom prst="rect">
            <a:avLst/>
          </a:prstGeom>
        </p:spPr>
        <p:txBody>
          <a:bodyPr wrap="none">
            <a:spAutoFit/>
          </a:bodyPr>
          <a:lstStyle/>
          <a:p>
            <a:r>
              <a:rPr lang="ru-RU" sz="3600" b="1" dirty="0">
                <a:latin typeface="Times New Roman" pitchFamily="18" charset="0"/>
                <a:cs typeface="Times New Roman" pitchFamily="18" charset="0"/>
              </a:rPr>
              <a:t>Г</a:t>
            </a:r>
            <a:r>
              <a:rPr lang="ru-RU" sz="3600" b="1" dirty="0" smtClean="0">
                <a:latin typeface="Times New Roman" pitchFamily="18" charset="0"/>
                <a:cs typeface="Times New Roman" pitchFamily="18" charset="0"/>
              </a:rPr>
              <a:t>ипотеза </a:t>
            </a:r>
            <a:r>
              <a:rPr lang="ru-RU" sz="3600" b="1" dirty="0">
                <a:latin typeface="Times New Roman" pitchFamily="18" charset="0"/>
                <a:cs typeface="Times New Roman" pitchFamily="18" charset="0"/>
              </a:rPr>
              <a:t>исследования</a:t>
            </a:r>
          </a:p>
        </p:txBody>
      </p:sp>
    </p:spTree>
    <p:extLst>
      <p:ext uri="{BB962C8B-B14F-4D97-AF65-F5344CB8AC3E}">
        <p14:creationId xmlns:p14="http://schemas.microsoft.com/office/powerpoint/2010/main" val="396446578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395536" y="3645024"/>
            <a:ext cx="8352928" cy="136815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285750" indent="-285750">
              <a:buFont typeface="Wingdings" pitchFamily="2" charset="2"/>
              <a:buChar char="Ø"/>
            </a:pPr>
            <a:r>
              <a:rPr lang="ru-RU" sz="2000" dirty="0" smtClean="0">
                <a:latin typeface="Times New Roman" pitchFamily="18" charset="0"/>
                <a:cs typeface="Times New Roman" pitchFamily="18" charset="0"/>
              </a:rPr>
              <a:t>подобрать </a:t>
            </a:r>
            <a:r>
              <a:rPr lang="ru-RU" sz="2000" dirty="0">
                <a:latin typeface="Times New Roman" pitchFamily="18" charset="0"/>
                <a:cs typeface="Times New Roman" pitchFamily="18" charset="0"/>
              </a:rPr>
              <a:t>и апробировать наиболее эффективные психолого-педагогические условия формирования представлений о мире профессий у детей старшего дошкольного возраста в процессе проведения сюжетно-ролевых игр;</a:t>
            </a:r>
          </a:p>
        </p:txBody>
      </p:sp>
      <p:sp>
        <p:nvSpPr>
          <p:cNvPr id="5" name="Скругленный прямоугольник 4"/>
          <p:cNvSpPr/>
          <p:nvPr/>
        </p:nvSpPr>
        <p:spPr>
          <a:xfrm>
            <a:off x="395536" y="1484784"/>
            <a:ext cx="8352928" cy="100811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285750" indent="-285750">
              <a:buFont typeface="Wingdings" pitchFamily="2" charset="2"/>
              <a:buChar char="Ø"/>
            </a:pPr>
            <a:r>
              <a:rPr lang="ru-RU" sz="2000" dirty="0" smtClean="0">
                <a:latin typeface="Times New Roman" pitchFamily="18" charset="0"/>
                <a:cs typeface="Times New Roman" pitchFamily="18" charset="0"/>
              </a:rPr>
              <a:t>изучить </a:t>
            </a:r>
            <a:r>
              <a:rPr lang="ru-RU" sz="2000" dirty="0">
                <a:latin typeface="Times New Roman" pitchFamily="18" charset="0"/>
                <a:cs typeface="Times New Roman" pitchFamily="18" charset="0"/>
              </a:rPr>
              <a:t>психолого-педагогическую литературу по проблеме формирования представлений о мире профессий у детей старшего дошкольного возраста;</a:t>
            </a:r>
          </a:p>
        </p:txBody>
      </p:sp>
      <p:sp>
        <p:nvSpPr>
          <p:cNvPr id="6" name="Скругленный прямоугольник 5"/>
          <p:cNvSpPr/>
          <p:nvPr/>
        </p:nvSpPr>
        <p:spPr>
          <a:xfrm>
            <a:off x="395536" y="2636912"/>
            <a:ext cx="8352928"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285750" indent="-285750">
              <a:buFont typeface="Wingdings" pitchFamily="2" charset="2"/>
              <a:buChar char="Ø"/>
            </a:pPr>
            <a:r>
              <a:rPr lang="ru-RU" sz="2000" dirty="0" smtClean="0">
                <a:latin typeface="Times New Roman" pitchFamily="18" charset="0"/>
                <a:cs typeface="Times New Roman" pitchFamily="18" charset="0"/>
              </a:rPr>
              <a:t>проанализировать </a:t>
            </a:r>
            <a:r>
              <a:rPr lang="ru-RU" sz="2000" dirty="0">
                <a:latin typeface="Times New Roman" pitchFamily="18" charset="0"/>
                <a:cs typeface="Times New Roman" pitchFamily="18" charset="0"/>
              </a:rPr>
              <a:t>научно-теоретические подходы к организации сюжетно-ролевой игры в старшем дошкольном возрасте;</a:t>
            </a:r>
          </a:p>
        </p:txBody>
      </p:sp>
      <p:sp>
        <p:nvSpPr>
          <p:cNvPr id="8" name="Скругленный прямоугольник 7"/>
          <p:cNvSpPr/>
          <p:nvPr/>
        </p:nvSpPr>
        <p:spPr>
          <a:xfrm>
            <a:off x="395536" y="5157192"/>
            <a:ext cx="8352928" cy="86409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285750" indent="-285750">
              <a:buFont typeface="Wingdings" pitchFamily="2" charset="2"/>
              <a:buChar char="Ø"/>
            </a:pPr>
            <a:r>
              <a:rPr lang="ru-RU" sz="2000" dirty="0" smtClean="0">
                <a:latin typeface="Times New Roman" pitchFamily="18" charset="0"/>
                <a:cs typeface="Times New Roman" pitchFamily="18" charset="0"/>
              </a:rPr>
              <a:t>экспериментально </a:t>
            </a:r>
            <a:r>
              <a:rPr lang="ru-RU" sz="2000" dirty="0">
                <a:latin typeface="Times New Roman" pitchFamily="18" charset="0"/>
                <a:cs typeface="Times New Roman" pitchFamily="18" charset="0"/>
              </a:rPr>
              <a:t>проверить эффективность использования сюжетно-ролевой в процессе формирования представлений о мире </a:t>
            </a:r>
            <a:r>
              <a:rPr lang="ru-RU" sz="2000" dirty="0" smtClean="0">
                <a:latin typeface="Times New Roman" pitchFamily="18" charset="0"/>
                <a:cs typeface="Times New Roman" pitchFamily="18" charset="0"/>
              </a:rPr>
              <a:t>профессий.</a:t>
            </a:r>
            <a:endParaRPr lang="ru-RU" sz="2000" dirty="0">
              <a:latin typeface="Times New Roman" pitchFamily="18" charset="0"/>
              <a:cs typeface="Times New Roman" pitchFamily="18" charset="0"/>
            </a:endParaRPr>
          </a:p>
        </p:txBody>
      </p:sp>
      <p:sp>
        <p:nvSpPr>
          <p:cNvPr id="4" name="Прямоугольник 3"/>
          <p:cNvSpPr/>
          <p:nvPr/>
        </p:nvSpPr>
        <p:spPr>
          <a:xfrm>
            <a:off x="2515956" y="116632"/>
            <a:ext cx="4112088" cy="584775"/>
          </a:xfrm>
          <a:prstGeom prst="rect">
            <a:avLst/>
          </a:prstGeom>
        </p:spPr>
        <p:txBody>
          <a:bodyPr wrap="none">
            <a:spAutoFit/>
          </a:bodyPr>
          <a:lstStyle/>
          <a:p>
            <a:r>
              <a:rPr lang="ru-RU" sz="3200" b="1" dirty="0">
                <a:latin typeface="Times New Roman" pitchFamily="18" charset="0"/>
                <a:cs typeface="Times New Roman" pitchFamily="18" charset="0"/>
              </a:rPr>
              <a:t>Задачи исследования</a:t>
            </a:r>
          </a:p>
        </p:txBody>
      </p:sp>
    </p:spTree>
    <p:extLst>
      <p:ext uri="{BB962C8B-B14F-4D97-AF65-F5344CB8AC3E}">
        <p14:creationId xmlns:p14="http://schemas.microsoft.com/office/powerpoint/2010/main" val="331755835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503548" y="116632"/>
            <a:ext cx="7992888" cy="124088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latin typeface="Times New Roman" pitchFamily="18" charset="0"/>
              <a:cs typeface="Times New Roman" pitchFamily="18" charset="0"/>
            </a:endParaRPr>
          </a:p>
        </p:txBody>
      </p:sp>
      <p:sp>
        <p:nvSpPr>
          <p:cNvPr id="13" name="TextBox 12"/>
          <p:cNvSpPr txBox="1"/>
          <p:nvPr/>
        </p:nvSpPr>
        <p:spPr>
          <a:xfrm>
            <a:off x="373099" y="116632"/>
            <a:ext cx="7776864" cy="1200329"/>
          </a:xfrm>
          <a:prstGeom prst="rect">
            <a:avLst/>
          </a:prstGeom>
          <a:noFill/>
        </p:spPr>
        <p:txBody>
          <a:bodyPr wrap="square" rtlCol="0">
            <a:spAutoFit/>
          </a:bodyPr>
          <a:lstStyle/>
          <a:p>
            <a:pPr algn="ctr"/>
            <a:r>
              <a:rPr lang="ru-RU" sz="2400" b="1" dirty="0" smtClean="0">
                <a:latin typeface="Times New Roman" pitchFamily="18" charset="0"/>
                <a:cs typeface="Times New Roman" pitchFamily="18" charset="0"/>
              </a:rPr>
              <a:t>Теоретические основы формирования представлений у дошкольников о профессиональной деятельности взрослых</a:t>
            </a:r>
            <a:endParaRPr lang="ru-RU" sz="2400" b="1" dirty="0">
              <a:latin typeface="Times New Roman" pitchFamily="18" charset="0"/>
              <a:cs typeface="Times New Roman" pitchFamily="18" charset="0"/>
            </a:endParaRPr>
          </a:p>
        </p:txBody>
      </p:sp>
      <p:sp>
        <p:nvSpPr>
          <p:cNvPr id="16" name="Прямоугольник 15"/>
          <p:cNvSpPr/>
          <p:nvPr/>
        </p:nvSpPr>
        <p:spPr>
          <a:xfrm>
            <a:off x="337095" y="2126908"/>
            <a:ext cx="3384376" cy="151942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latin typeface="Times New Roman" pitchFamily="18" charset="0"/>
              <a:cs typeface="Times New Roman" pitchFamily="18" charset="0"/>
            </a:endParaRPr>
          </a:p>
        </p:txBody>
      </p:sp>
      <p:sp>
        <p:nvSpPr>
          <p:cNvPr id="17" name="TextBox 16"/>
          <p:cNvSpPr txBox="1"/>
          <p:nvPr/>
        </p:nvSpPr>
        <p:spPr>
          <a:xfrm>
            <a:off x="373099" y="2107739"/>
            <a:ext cx="3312368" cy="1569660"/>
          </a:xfrm>
          <a:prstGeom prst="rect">
            <a:avLst/>
          </a:prstGeom>
          <a:noFill/>
        </p:spPr>
        <p:txBody>
          <a:bodyPr wrap="square" rtlCol="0">
            <a:spAutoFit/>
          </a:bodyPr>
          <a:lstStyle/>
          <a:p>
            <a:pPr algn="ctr"/>
            <a:r>
              <a:rPr lang="ru-RU" sz="2400" dirty="0">
                <a:latin typeface="Times New Roman" pitchFamily="18" charset="0"/>
                <a:cs typeface="Times New Roman" pitchFamily="18" charset="0"/>
              </a:rPr>
              <a:t>Психолого-педагогические основы организации сюжетно-ролевых </a:t>
            </a:r>
            <a:r>
              <a:rPr lang="ru-RU" sz="2400" dirty="0" smtClean="0">
                <a:latin typeface="Times New Roman" pitchFamily="18" charset="0"/>
                <a:cs typeface="Times New Roman" pitchFamily="18" charset="0"/>
              </a:rPr>
              <a:t>игр</a:t>
            </a:r>
            <a:endParaRPr lang="ru-RU" sz="2400" dirty="0">
              <a:latin typeface="Times New Roman" pitchFamily="18" charset="0"/>
              <a:cs typeface="Times New Roman" pitchFamily="18" charset="0"/>
            </a:endParaRPr>
          </a:p>
        </p:txBody>
      </p:sp>
      <p:sp>
        <p:nvSpPr>
          <p:cNvPr id="18" name="Прямоугольник 17"/>
          <p:cNvSpPr/>
          <p:nvPr/>
        </p:nvSpPr>
        <p:spPr>
          <a:xfrm>
            <a:off x="337095" y="4349277"/>
            <a:ext cx="3348372" cy="18722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dirty="0">
                <a:latin typeface="Times New Roman" pitchFamily="18" charset="0"/>
                <a:cs typeface="Times New Roman" pitchFamily="18" charset="0"/>
              </a:rPr>
              <a:t>Сюжетно-ролевая игра как средство формирования представлений о мире </a:t>
            </a:r>
            <a:r>
              <a:rPr lang="ru-RU" sz="2400" dirty="0" smtClean="0">
                <a:latin typeface="Times New Roman" pitchFamily="18" charset="0"/>
                <a:cs typeface="Times New Roman" pitchFamily="18" charset="0"/>
              </a:rPr>
              <a:t>профессий</a:t>
            </a:r>
            <a:endParaRPr lang="ru-RU" sz="2400" dirty="0">
              <a:latin typeface="Times New Roman" pitchFamily="18" charset="0"/>
              <a:cs typeface="Times New Roman" pitchFamily="18" charset="0"/>
            </a:endParaRPr>
          </a:p>
        </p:txBody>
      </p:sp>
      <p:sp>
        <p:nvSpPr>
          <p:cNvPr id="21" name="Прямоугольник 20"/>
          <p:cNvSpPr/>
          <p:nvPr/>
        </p:nvSpPr>
        <p:spPr>
          <a:xfrm>
            <a:off x="5426385" y="2022232"/>
            <a:ext cx="3384376" cy="18722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latin typeface="Times New Roman" pitchFamily="18" charset="0"/>
              <a:cs typeface="Times New Roman" pitchFamily="18" charset="0"/>
            </a:endParaRPr>
          </a:p>
        </p:txBody>
      </p:sp>
      <p:sp>
        <p:nvSpPr>
          <p:cNvPr id="22" name="TextBox 21"/>
          <p:cNvSpPr txBox="1"/>
          <p:nvPr/>
        </p:nvSpPr>
        <p:spPr>
          <a:xfrm>
            <a:off x="5508104" y="1988840"/>
            <a:ext cx="3456384" cy="1938992"/>
          </a:xfrm>
          <a:prstGeom prst="rect">
            <a:avLst/>
          </a:prstGeom>
          <a:noFill/>
        </p:spPr>
        <p:txBody>
          <a:bodyPr wrap="square" rtlCol="0">
            <a:spAutoFit/>
          </a:bodyPr>
          <a:lstStyle/>
          <a:p>
            <a:pPr algn="ctr"/>
            <a:r>
              <a:rPr lang="ru-RU" sz="2400" dirty="0">
                <a:latin typeface="Times New Roman" pitchFamily="18" charset="0"/>
                <a:cs typeface="Times New Roman" pitchFamily="18" charset="0"/>
              </a:rPr>
              <a:t>Психолого-педагогические аспекты формирования представлений </a:t>
            </a:r>
            <a:r>
              <a:rPr lang="ru-RU" sz="2400" dirty="0" smtClean="0">
                <a:latin typeface="Times New Roman" pitchFamily="18" charset="0"/>
                <a:cs typeface="Times New Roman" pitchFamily="18" charset="0"/>
              </a:rPr>
              <a:t>о </a:t>
            </a:r>
            <a:r>
              <a:rPr lang="ru-RU" sz="2400" dirty="0">
                <a:latin typeface="Times New Roman" pitchFamily="18" charset="0"/>
                <a:cs typeface="Times New Roman" pitchFamily="18" charset="0"/>
              </a:rPr>
              <a:t>профессиях</a:t>
            </a:r>
          </a:p>
        </p:txBody>
      </p:sp>
      <p:cxnSp>
        <p:nvCxnSpPr>
          <p:cNvPr id="15" name="Прямая со стрелкой 14"/>
          <p:cNvCxnSpPr/>
          <p:nvPr/>
        </p:nvCxnSpPr>
        <p:spPr>
          <a:xfrm flipH="1">
            <a:off x="1597235" y="1387659"/>
            <a:ext cx="864096" cy="72008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5993071" y="1345404"/>
            <a:ext cx="720080" cy="643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flipH="1">
            <a:off x="3685468" y="1387659"/>
            <a:ext cx="670508" cy="2961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Прямоугольник 5"/>
          <p:cNvSpPr/>
          <p:nvPr/>
        </p:nvSpPr>
        <p:spPr>
          <a:xfrm>
            <a:off x="5426386" y="4374393"/>
            <a:ext cx="3384376" cy="18722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dirty="0">
                <a:latin typeface="Times New Roman" pitchFamily="18" charset="0"/>
                <a:cs typeface="Times New Roman" pitchFamily="18" charset="0"/>
              </a:rPr>
              <a:t>Особенности и условия формирования у детей представлений о мире профессий в процессе сюжетно-ролевых игр</a:t>
            </a:r>
          </a:p>
        </p:txBody>
      </p:sp>
      <p:cxnSp>
        <p:nvCxnSpPr>
          <p:cNvPr id="19" name="Прямая со стрелкой 18"/>
          <p:cNvCxnSpPr/>
          <p:nvPr/>
        </p:nvCxnSpPr>
        <p:spPr>
          <a:xfrm>
            <a:off x="4543323" y="1387659"/>
            <a:ext cx="964781" cy="29867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3248580393"/>
              </p:ext>
            </p:extLst>
          </p:nvPr>
        </p:nvGraphicFramePr>
        <p:xfrm>
          <a:off x="251520" y="578297"/>
          <a:ext cx="8640960" cy="58898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Прямоугольник 3"/>
          <p:cNvSpPr/>
          <p:nvPr/>
        </p:nvSpPr>
        <p:spPr>
          <a:xfrm>
            <a:off x="1403648" y="116632"/>
            <a:ext cx="6696744" cy="461665"/>
          </a:xfrm>
          <a:prstGeom prst="rect">
            <a:avLst/>
          </a:prstGeom>
        </p:spPr>
        <p:txBody>
          <a:bodyPr wrap="square">
            <a:spAutoFit/>
          </a:bodyPr>
          <a:lstStyle/>
          <a:p>
            <a:pPr algn="ctr"/>
            <a:r>
              <a:rPr lang="ru-RU" sz="2400" b="1" dirty="0">
                <a:latin typeface="Times New Roman" pitchFamily="18" charset="0"/>
                <a:cs typeface="Times New Roman" pitchFamily="18" charset="0"/>
              </a:rPr>
              <a:t>Этапы опытно-экспериментальной работы</a:t>
            </a:r>
          </a:p>
        </p:txBody>
      </p:sp>
    </p:spTree>
    <p:extLst>
      <p:ext uri="{BB962C8B-B14F-4D97-AF65-F5344CB8AC3E}">
        <p14:creationId xmlns:p14="http://schemas.microsoft.com/office/powerpoint/2010/main" val="57952827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223320" y="1340768"/>
            <a:ext cx="8640960" cy="4896544"/>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marL="342900" indent="-342900" algn="just">
              <a:buFont typeface="Wingdings" panose="05000000000000000000" pitchFamily="2" charset="2"/>
              <a:buChar char="Ø"/>
            </a:pPr>
            <a:r>
              <a:rPr lang="ru-RU" sz="2400" dirty="0" smtClean="0">
                <a:latin typeface="Times New Roman" pitchFamily="18" charset="0"/>
                <a:cs typeface="Times New Roman" pitchFamily="18" charset="0"/>
              </a:rPr>
              <a:t>определение </a:t>
            </a:r>
            <a:r>
              <a:rPr lang="ru-RU" sz="2400" dirty="0">
                <a:latin typeface="Times New Roman" pitchFamily="18" charset="0"/>
                <a:cs typeface="Times New Roman" pitchFamily="18" charset="0"/>
              </a:rPr>
              <a:t>диагностических методик, позволяющих выявить уровень знания детей о профессиях и уровень развития игровой деятельности детей; </a:t>
            </a:r>
          </a:p>
          <a:p>
            <a:pPr marL="342900" indent="-342900" algn="just">
              <a:buFont typeface="Wingdings" panose="05000000000000000000" pitchFamily="2" charset="2"/>
              <a:buChar char="Ø"/>
            </a:pPr>
            <a:r>
              <a:rPr lang="ru-RU" sz="2400" dirty="0" smtClean="0">
                <a:latin typeface="Times New Roman" pitchFamily="18" charset="0"/>
                <a:cs typeface="Times New Roman" pitchFamily="18" charset="0"/>
              </a:rPr>
              <a:t>выявление </a:t>
            </a:r>
            <a:r>
              <a:rPr lang="ru-RU" sz="2400" dirty="0">
                <a:latin typeface="Times New Roman" pitchFamily="18" charset="0"/>
                <a:cs typeface="Times New Roman" pitchFamily="18" charset="0"/>
              </a:rPr>
              <a:t>критериев и показателей уровня знаний и представлений детей старшего дошкольного возраста о мире профессий и критериев уровня развития игровой деятельности детей; </a:t>
            </a:r>
          </a:p>
          <a:p>
            <a:pPr marL="342900" indent="-342900" algn="just">
              <a:buFont typeface="Wingdings" panose="05000000000000000000" pitchFamily="2" charset="2"/>
              <a:buChar char="Ø"/>
            </a:pPr>
            <a:r>
              <a:rPr lang="ru-RU" sz="2400" dirty="0" smtClean="0">
                <a:latin typeface="Times New Roman" pitchFamily="18" charset="0"/>
                <a:cs typeface="Times New Roman" pitchFamily="18" charset="0"/>
              </a:rPr>
              <a:t>проведение </a:t>
            </a:r>
            <a:r>
              <a:rPr lang="ru-RU" sz="2400" dirty="0">
                <a:latin typeface="Times New Roman" pitchFamily="18" charset="0"/>
                <a:cs typeface="Times New Roman" pitchFamily="18" charset="0"/>
              </a:rPr>
              <a:t>диагностического исследования с целью определения эффективности сюжетно-ролевой игры при ознакомлении детей старшего дошкольного возраста с миром профессий.</a:t>
            </a:r>
          </a:p>
          <a:p>
            <a:pPr marL="342900" indent="-342900" algn="just">
              <a:buFont typeface="Wingdings" panose="05000000000000000000" pitchFamily="2" charset="2"/>
              <a:buChar char="Ø"/>
            </a:pPr>
            <a:r>
              <a:rPr lang="ru-RU" sz="2400" dirty="0" smtClean="0">
                <a:latin typeface="Times New Roman" pitchFamily="18" charset="0"/>
                <a:cs typeface="Times New Roman" pitchFamily="18" charset="0"/>
              </a:rPr>
              <a:t>обобщение </a:t>
            </a:r>
            <a:r>
              <a:rPr lang="ru-RU" sz="2400" dirty="0">
                <a:latin typeface="Times New Roman" pitchFamily="18" charset="0"/>
                <a:cs typeface="Times New Roman" pitchFamily="18" charset="0"/>
              </a:rPr>
              <a:t>выводов по данному этапу исследования. </a:t>
            </a:r>
          </a:p>
          <a:p>
            <a:endParaRPr lang="ru-RU" dirty="0">
              <a:latin typeface="Arial" panose="020B0604020202020204" pitchFamily="34" charset="0"/>
              <a:cs typeface="Arial" panose="020B0604020202020204" pitchFamily="34" charset="0"/>
            </a:endParaRPr>
          </a:p>
        </p:txBody>
      </p:sp>
      <p:sp>
        <p:nvSpPr>
          <p:cNvPr id="3" name="Объект 2"/>
          <p:cNvSpPr>
            <a:spLocks noGrp="1"/>
          </p:cNvSpPr>
          <p:nvPr>
            <p:ph sz="quarter" idx="13"/>
          </p:nvPr>
        </p:nvSpPr>
        <p:spPr>
          <a:xfrm>
            <a:off x="-396552" y="7039272"/>
            <a:ext cx="6912768" cy="1887263"/>
          </a:xfrm>
        </p:spPr>
        <p:txBody>
          <a:bodyPr>
            <a:normAutofit/>
          </a:bodyPr>
          <a:lstStyle/>
          <a:p>
            <a:pPr marL="0" indent="0">
              <a:buNone/>
            </a:pPr>
            <a:endParaRPr lang="ru-RU" sz="2400" dirty="0" smtClean="0">
              <a:latin typeface="Arial" pitchFamily="34" charset="0"/>
              <a:cs typeface="Arial" pitchFamily="34" charset="0"/>
            </a:endParaRPr>
          </a:p>
          <a:p>
            <a:pPr marL="0" indent="0">
              <a:buNone/>
            </a:pPr>
            <a:endParaRPr lang="ru-RU" sz="2400" dirty="0" smtClean="0">
              <a:latin typeface="Arial" pitchFamily="34" charset="0"/>
              <a:cs typeface="Arial" pitchFamily="34" charset="0"/>
            </a:endParaRPr>
          </a:p>
          <a:p>
            <a:pPr marL="0" indent="0">
              <a:buNone/>
            </a:pPr>
            <a:r>
              <a:rPr lang="ru-RU" sz="2400" dirty="0" smtClean="0">
                <a:latin typeface="Arial" pitchFamily="34" charset="0"/>
                <a:cs typeface="Arial" pitchFamily="34" charset="0"/>
              </a:rPr>
              <a:t> </a:t>
            </a:r>
          </a:p>
          <a:p>
            <a:pPr lvl="0"/>
            <a:endParaRPr lang="ru-RU" sz="2400" dirty="0" smtClean="0">
              <a:latin typeface="Arial" pitchFamily="34" charset="0"/>
              <a:cs typeface="Arial" pitchFamily="34" charset="0"/>
            </a:endParaRPr>
          </a:p>
          <a:p>
            <a:pPr lvl="0">
              <a:buNone/>
            </a:pPr>
            <a:endParaRPr lang="ru-RU" sz="2400" b="1" dirty="0" smtClean="0">
              <a:latin typeface="Arial" pitchFamily="34" charset="0"/>
              <a:cs typeface="Arial" pitchFamily="34" charset="0"/>
            </a:endParaRPr>
          </a:p>
          <a:p>
            <a:pPr marL="0" indent="0">
              <a:buNone/>
            </a:pPr>
            <a:endParaRPr lang="ru-RU" sz="2400" dirty="0">
              <a:latin typeface="Arial" pitchFamily="34" charset="0"/>
              <a:cs typeface="Arial" pitchFamily="34" charset="0"/>
            </a:endParaRPr>
          </a:p>
        </p:txBody>
      </p:sp>
      <p:sp>
        <p:nvSpPr>
          <p:cNvPr id="6" name="TextBox 5"/>
          <p:cNvSpPr txBox="1"/>
          <p:nvPr/>
        </p:nvSpPr>
        <p:spPr>
          <a:xfrm>
            <a:off x="402099" y="116632"/>
            <a:ext cx="8352928" cy="1077218"/>
          </a:xfrm>
          <a:prstGeom prst="rect">
            <a:avLst/>
          </a:prstGeom>
          <a:noFill/>
        </p:spPr>
        <p:txBody>
          <a:bodyPr wrap="square" rtlCol="0">
            <a:spAutoFit/>
          </a:bodyPr>
          <a:lstStyle/>
          <a:p>
            <a:pPr algn="ctr"/>
            <a:r>
              <a:rPr lang="ru-RU" sz="3200" b="1" dirty="0">
                <a:latin typeface="Times New Roman" pitchFamily="18" charset="0"/>
                <a:cs typeface="Times New Roman" pitchFamily="18" charset="0"/>
              </a:rPr>
              <a:t>З</a:t>
            </a:r>
            <a:r>
              <a:rPr lang="ru-RU" sz="3200" b="1" dirty="0" smtClean="0">
                <a:latin typeface="Times New Roman" pitchFamily="18" charset="0"/>
                <a:cs typeface="Times New Roman" pitchFamily="18" charset="0"/>
              </a:rPr>
              <a:t>адачи констатирующего этапа экспериментальной работы</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361207780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207640" y="207468"/>
            <a:ext cx="6624736" cy="93610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4" name="Скругленный прямоугольник 3"/>
          <p:cNvSpPr/>
          <p:nvPr/>
        </p:nvSpPr>
        <p:spPr>
          <a:xfrm>
            <a:off x="192642" y="2778488"/>
            <a:ext cx="3600400" cy="345638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5" name="Скругленный прямоугольник 4"/>
          <p:cNvSpPr/>
          <p:nvPr/>
        </p:nvSpPr>
        <p:spPr>
          <a:xfrm>
            <a:off x="5724128" y="3284984"/>
            <a:ext cx="3024336" cy="165618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a:r>
              <a:rPr lang="ru-RU" sz="2000" b="1" dirty="0">
                <a:solidFill>
                  <a:prstClr val="black"/>
                </a:solidFill>
                <a:latin typeface="Times New Roman" pitchFamily="18" charset="0"/>
                <a:cs typeface="Times New Roman" pitchFamily="18" charset="0"/>
              </a:rPr>
              <a:t>Методика  Н. Ф. Комаровой</a:t>
            </a:r>
          </a:p>
          <a:p>
            <a:pPr lvl="0" algn="ctr"/>
            <a:r>
              <a:rPr lang="ru-RU" sz="2000" b="1" dirty="0">
                <a:solidFill>
                  <a:prstClr val="black"/>
                </a:solidFill>
                <a:latin typeface="Times New Roman" pitchFamily="18" charset="0"/>
                <a:cs typeface="Times New Roman" pitchFamily="18" charset="0"/>
              </a:rPr>
              <a:t> «Диагностика уровня развития игровой деятельности» </a:t>
            </a:r>
          </a:p>
        </p:txBody>
      </p:sp>
      <p:sp>
        <p:nvSpPr>
          <p:cNvPr id="6" name="TextBox 5"/>
          <p:cNvSpPr txBox="1"/>
          <p:nvPr/>
        </p:nvSpPr>
        <p:spPr>
          <a:xfrm>
            <a:off x="1207640" y="214059"/>
            <a:ext cx="6592760" cy="954107"/>
          </a:xfrm>
          <a:prstGeom prst="rect">
            <a:avLst/>
          </a:prstGeom>
          <a:noFill/>
        </p:spPr>
        <p:txBody>
          <a:bodyPr wrap="square" rtlCol="0">
            <a:spAutoFit/>
          </a:bodyPr>
          <a:lstStyle/>
          <a:p>
            <a:pPr lvl="0" algn="ctr"/>
            <a:r>
              <a:rPr lang="ru-RU" sz="2800" b="1" dirty="0">
                <a:solidFill>
                  <a:prstClr val="black"/>
                </a:solidFill>
                <a:latin typeface="Times New Roman" pitchFamily="18" charset="0"/>
                <a:cs typeface="Times New Roman" pitchFamily="18" charset="0"/>
              </a:rPr>
              <a:t>Методики, использованные в опытно-экспериментальной работе</a:t>
            </a:r>
          </a:p>
        </p:txBody>
      </p:sp>
      <p:sp>
        <p:nvSpPr>
          <p:cNvPr id="7" name="TextBox 6"/>
          <p:cNvSpPr txBox="1"/>
          <p:nvPr/>
        </p:nvSpPr>
        <p:spPr>
          <a:xfrm>
            <a:off x="336658" y="3044742"/>
            <a:ext cx="3312368" cy="2923877"/>
          </a:xfrm>
          <a:prstGeom prst="rect">
            <a:avLst/>
          </a:prstGeom>
          <a:noFill/>
        </p:spPr>
        <p:txBody>
          <a:bodyPr wrap="square" rtlCol="0">
            <a:spAutoFit/>
          </a:bodyPr>
          <a:lstStyle/>
          <a:p>
            <a:pPr lvl="0" algn="ctr">
              <a:buClr>
                <a:srgbClr val="F14124">
                  <a:lumMod val="75000"/>
                </a:srgbClr>
              </a:buClr>
              <a:buSzPct val="130000"/>
            </a:pPr>
            <a:r>
              <a:rPr lang="ru-RU" sz="2000" b="1" dirty="0">
                <a:solidFill>
                  <a:prstClr val="black"/>
                </a:solidFill>
                <a:latin typeface="Times New Roman" pitchFamily="18" charset="0"/>
                <a:cs typeface="Times New Roman" pitchFamily="18" charset="0"/>
              </a:rPr>
              <a:t>Методика Л. В. </a:t>
            </a:r>
            <a:r>
              <a:rPr lang="ru-RU" sz="2000" b="1" dirty="0" err="1">
                <a:solidFill>
                  <a:prstClr val="black"/>
                </a:solidFill>
                <a:latin typeface="Times New Roman" pitchFamily="18" charset="0"/>
                <a:cs typeface="Times New Roman" pitchFamily="18" charset="0"/>
              </a:rPr>
              <a:t>Куцаковой</a:t>
            </a:r>
            <a:r>
              <a:rPr lang="ru-RU" sz="2000" b="1" dirty="0">
                <a:solidFill>
                  <a:prstClr val="black"/>
                </a:solidFill>
                <a:latin typeface="Times New Roman" pitchFamily="18" charset="0"/>
                <a:cs typeface="Times New Roman" pitchFamily="18" charset="0"/>
              </a:rPr>
              <a:t> </a:t>
            </a:r>
          </a:p>
          <a:p>
            <a:pPr lvl="0" algn="ctr">
              <a:buClr>
                <a:srgbClr val="F14124">
                  <a:lumMod val="75000"/>
                </a:srgbClr>
              </a:buClr>
              <a:buSzPct val="130000"/>
            </a:pPr>
            <a:r>
              <a:rPr lang="ru-RU" sz="2000" b="1" dirty="0">
                <a:solidFill>
                  <a:prstClr val="black"/>
                </a:solidFill>
                <a:latin typeface="Times New Roman" pitchFamily="18" charset="0"/>
                <a:cs typeface="Times New Roman" pitchFamily="18" charset="0"/>
              </a:rPr>
              <a:t>«Профессиональная деятельность взрослых» </a:t>
            </a:r>
          </a:p>
          <a:p>
            <a:pPr lvl="0" algn="ctr">
              <a:buClr>
                <a:srgbClr val="F14124">
                  <a:lumMod val="75000"/>
                </a:srgbClr>
              </a:buClr>
              <a:buSzPct val="130000"/>
            </a:pPr>
            <a:endParaRPr lang="ru-RU" sz="2000" b="1" dirty="0">
              <a:solidFill>
                <a:prstClr val="black"/>
              </a:solidFill>
              <a:latin typeface="Times New Roman" pitchFamily="18" charset="0"/>
              <a:cs typeface="Times New Roman" pitchFamily="18" charset="0"/>
            </a:endParaRPr>
          </a:p>
          <a:p>
            <a:pPr lvl="0" algn="ctr">
              <a:spcBef>
                <a:spcPct val="20000"/>
              </a:spcBef>
              <a:spcAft>
                <a:spcPts val="300"/>
              </a:spcAft>
              <a:buClr>
                <a:srgbClr val="F14124">
                  <a:lumMod val="75000"/>
                </a:srgbClr>
              </a:buClr>
              <a:buSzPct val="130000"/>
            </a:pPr>
            <a:r>
              <a:rPr lang="ru-RU" sz="2000" b="1" dirty="0">
                <a:solidFill>
                  <a:prstClr val="black"/>
                </a:solidFill>
                <a:latin typeface="Times New Roman" pitchFamily="18" charset="0"/>
                <a:cs typeface="Times New Roman" pitchFamily="18" charset="0"/>
              </a:rPr>
              <a:t>Диагностика уровня </a:t>
            </a:r>
            <a:r>
              <a:rPr lang="ru-RU" sz="2000" b="1" dirty="0" err="1">
                <a:solidFill>
                  <a:prstClr val="black"/>
                </a:solidFill>
                <a:latin typeface="Times New Roman" pitchFamily="18" charset="0"/>
                <a:cs typeface="Times New Roman" pitchFamily="18" charset="0"/>
              </a:rPr>
              <a:t>сформированности</a:t>
            </a:r>
            <a:r>
              <a:rPr lang="ru-RU" sz="2000" b="1" dirty="0">
                <a:solidFill>
                  <a:prstClr val="black"/>
                </a:solidFill>
                <a:latin typeface="Times New Roman" pitchFamily="18" charset="0"/>
                <a:cs typeface="Times New Roman" pitchFamily="18" charset="0"/>
              </a:rPr>
              <a:t> представлений дошкольников о мире профессий </a:t>
            </a:r>
          </a:p>
        </p:txBody>
      </p:sp>
      <p:cxnSp>
        <p:nvCxnSpPr>
          <p:cNvPr id="12" name="Прямая со стрелкой 11"/>
          <p:cNvCxnSpPr>
            <a:endCxn id="4" idx="0"/>
          </p:cNvCxnSpPr>
          <p:nvPr/>
        </p:nvCxnSpPr>
        <p:spPr>
          <a:xfrm flipH="1">
            <a:off x="1992842" y="1093718"/>
            <a:ext cx="1368154" cy="16847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709123" y="1168166"/>
            <a:ext cx="1311149" cy="21168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6619459"/>
      </p:ext>
    </p:extLst>
  </p:cSld>
  <p:clrMapOvr>
    <a:masterClrMapping/>
  </p:clrMapOvr>
  <p:transition>
    <p:fade/>
  </p:transition>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1543</TotalTime>
  <Words>980</Words>
  <Application>Microsoft Office PowerPoint</Application>
  <PresentationFormat>Экран (4:3)</PresentationFormat>
  <Paragraphs>97</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Воздушный поток</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Игра как средство нравственного воспитания детей дошкольного возраста</dc:title>
  <dc:creator>USER</dc:creator>
  <cp:lastModifiedBy>Admin</cp:lastModifiedBy>
  <cp:revision>165</cp:revision>
  <dcterms:created xsi:type="dcterms:W3CDTF">2020-05-28T12:04:00Z</dcterms:created>
  <dcterms:modified xsi:type="dcterms:W3CDTF">2023-06-13T21:31:28Z</dcterms:modified>
</cp:coreProperties>
</file>