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0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6898612D-EC45-4F14-A8D9-5D5B2C4C3F1C}">
  <a:tblStyle styleId="{6898612D-EC45-4F14-A8D9-5D5B2C4C3F1C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755576" y="260648"/>
            <a:ext cx="7772400" cy="118199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Бактерии, грибы, лишайники</a:t>
            </a:r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4935488" y="5942112"/>
            <a:ext cx="4208512" cy="91588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dirty="0"/>
          </a:p>
        </p:txBody>
      </p:sp>
      <p:sp>
        <p:nvSpPr>
          <p:cNvPr id="86" name="Google Shape;86;p13"/>
          <p:cNvSpPr txBox="1"/>
          <p:nvPr/>
        </p:nvSpPr>
        <p:spPr>
          <a:xfrm>
            <a:off x="4716016" y="1700808"/>
            <a:ext cx="3845861" cy="461665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 класс. Элективный курс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13" descr="Картинки по запросу бактерии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869743">
            <a:off x="5512567" y="2810124"/>
            <a:ext cx="3400115" cy="2280693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8" name="Google Shape;88;p13" descr="Картинки по запросу лишайники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282736">
            <a:off x="2595448" y="2562079"/>
            <a:ext cx="3203509" cy="2402632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9" name="Google Shape;89;p13" descr="Картинки по запросу грибы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886162">
            <a:off x="310525" y="1870390"/>
            <a:ext cx="2567338" cy="1925504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2"/>
          <p:cNvSpPr txBox="1">
            <a:spLocks noGrp="1"/>
          </p:cNvSpPr>
          <p:nvPr>
            <p:ph type="title"/>
          </p:nvPr>
        </p:nvSpPr>
        <p:spPr>
          <a:xfrm>
            <a:off x="1907704" y="0"/>
            <a:ext cx="5400600" cy="778098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Царство Грибы</a:t>
            </a:r>
            <a:endParaRPr/>
          </a:p>
        </p:txBody>
      </p:sp>
      <p:graphicFrame>
        <p:nvGraphicFramePr>
          <p:cNvPr id="205" name="Google Shape;205;p22"/>
          <p:cNvGraphicFramePr/>
          <p:nvPr/>
        </p:nvGraphicFramePr>
        <p:xfrm>
          <a:off x="1" y="908722"/>
          <a:ext cx="9144000" cy="5949300"/>
        </p:xfrm>
        <a:graphic>
          <a:graphicData uri="http://schemas.openxmlformats.org/drawingml/2006/table">
            <a:tbl>
              <a:tblPr firstRow="1" bandRow="1">
                <a:noFill/>
                <a:tableStyleId>{6898612D-EC45-4F14-A8D9-5D5B2C4C3F1C}</a:tableStyleId>
              </a:tblPr>
              <a:tblGrid>
                <a:gridCol w="3048000"/>
                <a:gridCol w="3048000"/>
                <a:gridCol w="3048000"/>
              </a:tblGrid>
              <a:tr h="11187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/>
                        <a:t>Сходство с растениями</a:t>
                      </a:r>
                      <a:endParaRPr sz="2000" b="1" u="none" strike="noStrike" cap="none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/>
                        <a:t>Сходство с животными</a:t>
                      </a:r>
                      <a:endParaRPr sz="2000" b="1" u="none" strike="noStrike" cap="none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/>
                        <a:t>Признаки, характерные только для грибов</a:t>
                      </a:r>
                      <a:endParaRPr sz="2000" b="1" u="none" strike="noStrike" cap="none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</a:tr>
              <a:tr h="1420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/>
                        <a:t>Неподвижны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Питаются готовыми органическими веществами – </a:t>
                      </a:r>
                      <a:r>
                        <a:rPr lang="ru-RU" sz="1800" b="1"/>
                        <a:t>гетеротрофы</a:t>
                      </a:r>
                      <a:endParaRPr sz="1800" b="1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Основа вегетативного тела – </a:t>
                      </a:r>
                      <a:r>
                        <a:rPr lang="ru-RU" sz="1800" b="1"/>
                        <a:t>грибница</a:t>
                      </a:r>
                      <a:r>
                        <a:rPr lang="ru-RU" sz="1800"/>
                        <a:t> или </a:t>
                      </a:r>
                      <a:r>
                        <a:rPr lang="ru-RU" sz="1800" b="1"/>
                        <a:t>мицелий</a:t>
                      </a:r>
                      <a:endParaRPr sz="1800" b="1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</a:tr>
              <a:tr h="772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Имеют клеточные стенки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В клеточных стенках – </a:t>
                      </a:r>
                      <a:r>
                        <a:rPr lang="ru-RU" sz="1800" b="1"/>
                        <a:t>хитин</a:t>
                      </a:r>
                      <a:endParaRPr sz="1800" b="1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Грибница состоит из нитей – </a:t>
                      </a:r>
                      <a:r>
                        <a:rPr lang="ru-RU" sz="1800" b="1"/>
                        <a:t>гиф</a:t>
                      </a:r>
                      <a:endParaRPr sz="1800" b="1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</a:tr>
              <a:tr h="1092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Часто осуществляют вегетативное размножение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Запасной продукт – </a:t>
                      </a:r>
                      <a:r>
                        <a:rPr lang="ru-RU" sz="1800" b="1"/>
                        <a:t>гликоген</a:t>
                      </a:r>
                      <a:endParaRPr sz="1800" b="1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Гифы состоят из многоядерных или одноядерных клеток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</a:tr>
              <a:tr h="772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Растут верхушечной частью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Образуют </a:t>
                      </a:r>
                      <a:r>
                        <a:rPr lang="ru-RU" sz="1800" b="1"/>
                        <a:t>мочевину</a:t>
                      </a:r>
                      <a:endParaRPr sz="1800" b="1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Переплетение гифов образует плодовое тело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</a:tr>
              <a:tr h="772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/>
                        <a:t>Всасывают питательные вещества</a:t>
                      </a: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C414DFD3-48B8-4981-BB92-B0BF5A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dirty="0"/>
              <a:t>Строение грибной клетки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14E1BFF-5CE6-42AF-88B8-6F652BE33C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146857"/>
            <a:ext cx="6624736" cy="559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437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3"/>
          <p:cNvSpPr txBox="1">
            <a:spLocks noGrp="1"/>
          </p:cNvSpPr>
          <p:nvPr>
            <p:ph type="title"/>
          </p:nvPr>
        </p:nvSpPr>
        <p:spPr>
          <a:xfrm>
            <a:off x="3203848" y="0"/>
            <a:ext cx="2818656" cy="778098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Грибы</a:t>
            </a:r>
            <a:endParaRPr/>
          </a:p>
        </p:txBody>
      </p:sp>
      <p:cxnSp>
        <p:nvCxnSpPr>
          <p:cNvPr id="211" name="Google Shape;211;p23"/>
          <p:cNvCxnSpPr>
            <a:stCxn id="210" idx="1"/>
            <a:endCxn id="212" idx="0"/>
          </p:cNvCxnSpPr>
          <p:nvPr/>
        </p:nvCxnSpPr>
        <p:spPr>
          <a:xfrm flipH="1">
            <a:off x="2123848" y="389049"/>
            <a:ext cx="1080000" cy="11676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213" name="Google Shape;213;p23"/>
          <p:cNvCxnSpPr>
            <a:stCxn id="210" idx="3"/>
            <a:endCxn id="214" idx="0"/>
          </p:cNvCxnSpPr>
          <p:nvPr/>
        </p:nvCxnSpPr>
        <p:spPr>
          <a:xfrm>
            <a:off x="6022504" y="389049"/>
            <a:ext cx="853800" cy="11676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212" name="Google Shape;212;p23"/>
          <p:cNvSpPr txBox="1"/>
          <p:nvPr/>
        </p:nvSpPr>
        <p:spPr>
          <a:xfrm>
            <a:off x="323528" y="1556792"/>
            <a:ext cx="3600400" cy="1080120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Одноклеточные (образуют колонии)</a:t>
            </a:r>
            <a:endParaRPr/>
          </a:p>
        </p:txBody>
      </p:sp>
      <p:sp>
        <p:nvSpPr>
          <p:cNvPr id="214" name="Google Shape;214;p23"/>
          <p:cNvSpPr txBox="1"/>
          <p:nvPr/>
        </p:nvSpPr>
        <p:spPr>
          <a:xfrm>
            <a:off x="5076056" y="1556792"/>
            <a:ext cx="3600400" cy="792088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</a:t>
            </a: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оклеточные </a:t>
            </a:r>
            <a:endParaRPr/>
          </a:p>
        </p:txBody>
      </p:sp>
      <p:sp>
        <p:nvSpPr>
          <p:cNvPr id="215" name="Google Shape;215;p23" descr="Картинки по запросу дрожжи грибы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6" name="Google Shape;216;p23" descr="Картинки по запросу дрожжи грибы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2708920"/>
            <a:ext cx="3131840" cy="216422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7" name="Google Shape;217;p23"/>
          <p:cNvSpPr txBox="1"/>
          <p:nvPr/>
        </p:nvSpPr>
        <p:spPr>
          <a:xfrm>
            <a:off x="1475656" y="4365104"/>
            <a:ext cx="1314527" cy="461665"/>
          </a:xfrm>
          <a:prstGeom prst="rect">
            <a:avLst/>
          </a:prstGeom>
          <a:solidFill>
            <a:srgbClr val="FFCCFF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Дрожжи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8" name="Google Shape;218;p23"/>
          <p:cNvCxnSpPr>
            <a:endCxn id="219" idx="0"/>
          </p:cNvCxnSpPr>
          <p:nvPr/>
        </p:nvCxnSpPr>
        <p:spPr>
          <a:xfrm>
            <a:off x="7452456" y="2349024"/>
            <a:ext cx="395400" cy="1296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220" name="Google Shape;220;p23"/>
          <p:cNvCxnSpPr>
            <a:endCxn id="221" idx="0"/>
          </p:cNvCxnSpPr>
          <p:nvPr/>
        </p:nvCxnSpPr>
        <p:spPr>
          <a:xfrm flipH="1">
            <a:off x="5148064" y="2348944"/>
            <a:ext cx="1080000" cy="576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221" name="Google Shape;221;p23"/>
          <p:cNvSpPr txBox="1"/>
          <p:nvPr/>
        </p:nvSpPr>
        <p:spPr>
          <a:xfrm>
            <a:off x="3851920" y="2924944"/>
            <a:ext cx="2592288" cy="504056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Плесневые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3"/>
          <p:cNvSpPr txBox="1"/>
          <p:nvPr/>
        </p:nvSpPr>
        <p:spPr>
          <a:xfrm>
            <a:off x="6551712" y="3645024"/>
            <a:ext cx="2592288" cy="504056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Шляпочные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2" name="Google Shape;222;p23"/>
          <p:cNvCxnSpPr>
            <a:endCxn id="223" idx="0"/>
          </p:cNvCxnSpPr>
          <p:nvPr/>
        </p:nvCxnSpPr>
        <p:spPr>
          <a:xfrm flipH="1">
            <a:off x="5292080" y="4149200"/>
            <a:ext cx="1296000" cy="1080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224" name="Google Shape;224;p23"/>
          <p:cNvCxnSpPr>
            <a:endCxn id="225" idx="0"/>
          </p:cNvCxnSpPr>
          <p:nvPr/>
        </p:nvCxnSpPr>
        <p:spPr>
          <a:xfrm>
            <a:off x="7884424" y="4149152"/>
            <a:ext cx="89700" cy="648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223" name="Google Shape;223;p23"/>
          <p:cNvSpPr txBox="1"/>
          <p:nvPr/>
        </p:nvSpPr>
        <p:spPr>
          <a:xfrm>
            <a:off x="3995936" y="5229200"/>
            <a:ext cx="2592288" cy="504056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Пластинчатые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23"/>
          <p:cNvSpPr txBox="1"/>
          <p:nvPr/>
        </p:nvSpPr>
        <p:spPr>
          <a:xfrm>
            <a:off x="6804248" y="4797152"/>
            <a:ext cx="2339752" cy="504056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Трубчатые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24" descr="https://sites.google.com/site/ogebiologia/_/rsrc/1454002705565/griby-bakterii-lisajniki/%D0%A1%D0%BD%D0%B8%D0%BC%D0%BE%D0%BA%20%D1%8D%D0%BA%D1%80%D0%B0%D0%BD%D0%B0%202016-01-28%20%D0%B2%2020.33.15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915225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5"/>
          <p:cNvSpPr txBox="1">
            <a:spLocks noGrp="1"/>
          </p:cNvSpPr>
          <p:nvPr>
            <p:ph type="title"/>
          </p:nvPr>
        </p:nvSpPr>
        <p:spPr>
          <a:xfrm>
            <a:off x="2051720" y="0"/>
            <a:ext cx="5050904" cy="778098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Питание грибов</a:t>
            </a:r>
            <a:endParaRPr/>
          </a:p>
        </p:txBody>
      </p:sp>
      <p:cxnSp>
        <p:nvCxnSpPr>
          <p:cNvPr id="236" name="Google Shape;236;p25"/>
          <p:cNvCxnSpPr>
            <a:stCxn id="235" idx="1"/>
          </p:cNvCxnSpPr>
          <p:nvPr/>
        </p:nvCxnSpPr>
        <p:spPr>
          <a:xfrm flipH="1">
            <a:off x="1403720" y="389049"/>
            <a:ext cx="648000" cy="1095600"/>
          </a:xfrm>
          <a:prstGeom prst="bentConnector2">
            <a:avLst/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237" name="Google Shape;237;p25"/>
          <p:cNvCxnSpPr>
            <a:stCxn id="235" idx="3"/>
          </p:cNvCxnSpPr>
          <p:nvPr/>
        </p:nvCxnSpPr>
        <p:spPr>
          <a:xfrm>
            <a:off x="7102624" y="389049"/>
            <a:ext cx="781800" cy="1023600"/>
          </a:xfrm>
          <a:prstGeom prst="bentConnector2">
            <a:avLst/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238" name="Google Shape;238;p25"/>
          <p:cNvCxnSpPr>
            <a:stCxn id="235" idx="2"/>
            <a:endCxn id="239" idx="0"/>
          </p:cNvCxnSpPr>
          <p:nvPr/>
        </p:nvCxnSpPr>
        <p:spPr>
          <a:xfrm>
            <a:off x="4577172" y="778098"/>
            <a:ext cx="12600" cy="27948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stealth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sp>
        <p:nvSpPr>
          <p:cNvPr id="240" name="Google Shape;240;p25"/>
          <p:cNvSpPr/>
          <p:nvPr/>
        </p:nvSpPr>
        <p:spPr>
          <a:xfrm>
            <a:off x="0" y="1556792"/>
            <a:ext cx="3347864" cy="187220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Сапрофиты</a:t>
            </a: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(продукты растительного происхождения)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25"/>
          <p:cNvSpPr/>
          <p:nvPr/>
        </p:nvSpPr>
        <p:spPr>
          <a:xfrm>
            <a:off x="2915816" y="3573016"/>
            <a:ext cx="3347864" cy="151216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Паразиты</a:t>
            </a: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(за счет организма - хозяина)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25"/>
          <p:cNvSpPr/>
          <p:nvPr/>
        </p:nvSpPr>
        <p:spPr>
          <a:xfrm>
            <a:off x="5796136" y="1484784"/>
            <a:ext cx="3347864" cy="187220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Симбионты</a:t>
            </a: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(связаны с растениями)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25"/>
          <p:cNvSpPr txBox="1"/>
          <p:nvPr/>
        </p:nvSpPr>
        <p:spPr>
          <a:xfrm>
            <a:off x="6876256" y="3429000"/>
            <a:ext cx="2016223" cy="830997"/>
          </a:xfrm>
          <a:prstGeom prst="rect">
            <a:avLst/>
          </a:prstGeom>
          <a:solidFill>
            <a:srgbClr val="FFCCFF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Лишайники, микориза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p25" descr="Картинки по запросу грибы сапрофиты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573016"/>
            <a:ext cx="2814512" cy="2107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5" descr="Картинки по запросу грибы паразиты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03848" y="5080620"/>
            <a:ext cx="2369840" cy="1777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5" descr="Картинки по запросу грибы симбионты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70586" y="4653136"/>
            <a:ext cx="2773413" cy="2204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6"/>
          <p:cNvSpPr txBox="1">
            <a:spLocks noGrp="1"/>
          </p:cNvSpPr>
          <p:nvPr>
            <p:ph type="title"/>
          </p:nvPr>
        </p:nvSpPr>
        <p:spPr>
          <a:xfrm>
            <a:off x="2123728" y="0"/>
            <a:ext cx="4690864" cy="868958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Микориза - </a:t>
            </a:r>
            <a:endParaRPr/>
          </a:p>
        </p:txBody>
      </p:sp>
      <p:sp>
        <p:nvSpPr>
          <p:cNvPr id="251" name="Google Shape;251;p26"/>
          <p:cNvSpPr txBox="1">
            <a:spLocks noGrp="1"/>
          </p:cNvSpPr>
          <p:nvPr>
            <p:ph type="body" idx="1"/>
          </p:nvPr>
        </p:nvSpPr>
        <p:spPr>
          <a:xfrm>
            <a:off x="0" y="908720"/>
            <a:ext cx="9144000" cy="72008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ru-RU" sz="3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Сожительство гриба с корнями высшего растения</a:t>
            </a:r>
            <a:endParaRPr sz="3000"/>
          </a:p>
        </p:txBody>
      </p:sp>
      <p:pic>
        <p:nvPicPr>
          <p:cNvPr id="252" name="Google Shape;252;p26" descr="Картинки по запросу микориз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1844824"/>
            <a:ext cx="5436097" cy="4701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6" descr="Картинки по запросу микориз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04252" y="1844825"/>
            <a:ext cx="363974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6" descr="Картинки по запросу микориза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68144" y="4577078"/>
            <a:ext cx="2915816" cy="2280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7"/>
          <p:cNvSpPr txBox="1">
            <a:spLocks noGrp="1"/>
          </p:cNvSpPr>
          <p:nvPr>
            <p:ph type="title"/>
          </p:nvPr>
        </p:nvSpPr>
        <p:spPr>
          <a:xfrm>
            <a:off x="1043608" y="0"/>
            <a:ext cx="6707088" cy="778098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Размножение грибов</a:t>
            </a:r>
            <a:endParaRPr/>
          </a:p>
        </p:txBody>
      </p:sp>
      <p:sp>
        <p:nvSpPr>
          <p:cNvPr id="260" name="Google Shape;260;p27"/>
          <p:cNvSpPr txBox="1">
            <a:spLocks noGrp="1"/>
          </p:cNvSpPr>
          <p:nvPr>
            <p:ph type="body" idx="1"/>
          </p:nvPr>
        </p:nvSpPr>
        <p:spPr>
          <a:xfrm>
            <a:off x="0" y="980728"/>
            <a:ext cx="5292080" cy="576064"/>
          </a:xfrm>
          <a:prstGeom prst="rect">
            <a:avLst/>
          </a:prstGeom>
          <a:solidFill>
            <a:srgbClr val="CCFFFF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Вегетативное – частями мицелия</a:t>
            </a:r>
            <a:endParaRPr sz="2400"/>
          </a:p>
        </p:txBody>
      </p:sp>
      <p:pic>
        <p:nvPicPr>
          <p:cNvPr id="261" name="Google Shape;261;p27" descr="Картинки по запросу вегетативное размножение грибов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1560" y="1700808"/>
            <a:ext cx="3695700" cy="1457326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7"/>
          <p:cNvSpPr txBox="1"/>
          <p:nvPr/>
        </p:nvSpPr>
        <p:spPr>
          <a:xfrm>
            <a:off x="5292080" y="980728"/>
            <a:ext cx="3851920" cy="576064"/>
          </a:xfrm>
          <a:prstGeom prst="rect">
            <a:avLst/>
          </a:prstGeom>
          <a:solidFill>
            <a:srgbClr val="CCFFFF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Почкование (дрожжи)</a:t>
            </a:r>
            <a:endParaRPr/>
          </a:p>
        </p:txBody>
      </p:sp>
      <p:pic>
        <p:nvPicPr>
          <p:cNvPr id="263" name="Google Shape;263;p27" descr="Картинки по запросу почкование размножение грибов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75340" y="1772816"/>
            <a:ext cx="3668660" cy="1270274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27"/>
          <p:cNvSpPr txBox="1"/>
          <p:nvPr/>
        </p:nvSpPr>
        <p:spPr>
          <a:xfrm>
            <a:off x="0" y="3501008"/>
            <a:ext cx="4572000" cy="576064"/>
          </a:xfrm>
          <a:prstGeom prst="rect">
            <a:avLst/>
          </a:prstGeom>
          <a:solidFill>
            <a:srgbClr val="CCFFFF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Спорогония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27"/>
          <p:cNvSpPr txBox="1"/>
          <p:nvPr/>
        </p:nvSpPr>
        <p:spPr>
          <a:xfrm>
            <a:off x="4572000" y="3501008"/>
            <a:ext cx="4572000" cy="792088"/>
          </a:xfrm>
          <a:prstGeom prst="rect">
            <a:avLst/>
          </a:prstGeom>
          <a:solidFill>
            <a:srgbClr val="CCFFFF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Половое – слияние м и ж половых клеток = зигота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6" name="Google Shape;266;p27" descr="Картинки по запросу бесполое размножение грибов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1560" y="4236353"/>
            <a:ext cx="3491880" cy="2621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7" descr="Похожее изображение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72000" y="4338083"/>
            <a:ext cx="4572000" cy="2519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8"/>
          <p:cNvSpPr txBox="1">
            <a:spLocks noGrp="1"/>
          </p:cNvSpPr>
          <p:nvPr>
            <p:ph type="title"/>
          </p:nvPr>
        </p:nvSpPr>
        <p:spPr>
          <a:xfrm>
            <a:off x="1043608" y="0"/>
            <a:ext cx="6923112" cy="706090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Разнообразие грибов:</a:t>
            </a:r>
            <a:endParaRPr/>
          </a:p>
        </p:txBody>
      </p:sp>
      <p:sp>
        <p:nvSpPr>
          <p:cNvPr id="273" name="Google Shape;273;p28"/>
          <p:cNvSpPr txBox="1"/>
          <p:nvPr/>
        </p:nvSpPr>
        <p:spPr>
          <a:xfrm>
            <a:off x="1547664" y="908720"/>
            <a:ext cx="6002734" cy="584775"/>
          </a:xfrm>
          <a:prstGeom prst="rect">
            <a:avLst/>
          </a:prstGeom>
          <a:solidFill>
            <a:srgbClr val="CCFFFF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Отличие мукора от пеницилла</a:t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8"/>
          <p:cNvSpPr txBox="1"/>
          <p:nvPr/>
        </p:nvSpPr>
        <p:spPr>
          <a:xfrm>
            <a:off x="5004049" y="1628800"/>
            <a:ext cx="4139951" cy="1200329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Мукор</a:t>
            </a: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грибница состоит из одной разветвленной клетки со многими ядрами.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28"/>
          <p:cNvSpPr txBox="1"/>
          <p:nvPr/>
        </p:nvSpPr>
        <p:spPr>
          <a:xfrm>
            <a:off x="0" y="1628800"/>
            <a:ext cx="4499992" cy="1200329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Пеницилл </a:t>
            </a: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разветвленные нити, разделенные перегородками на клетки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6" name="Google Shape;276;p28" descr="Картинки по запросу отличие мукора от пеницилл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9632" y="2996952"/>
            <a:ext cx="6499856" cy="3861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29" descr="Плесневые грибы, дрожжи   Представители Биологические особенности Мукор Значение в природе и жизни человека Мицелий представлен крупной сильно разветвленной клеткой со множеством ядер. Размножается участками мицелия и спорами. Споры образуются в головчатых спорангиях Пеницилл Участвует в разложении растительных остатков. Наносит большой ущерб хозяйственной деятельности человека, портя продукты питания при хранении Мицелий многоклеточный, ветвистый. Размножается участками мицелия и спорами. Споры образуются на веточках спорангиеносцев Дрожжи Вызывают порчу продуктов при хранении. Используются для получения антибиотиков (пенициллин) Мицелий состоит из овальных или вытянутых палочковидных одноядерных клеток. Обитают в средах, содержащих сахар. Размножаются почкованием и спорами Участвуют в разложении органических соединений, вызывая брожение. Используются в хлебопечении, кондитерской промышленности, в производстве кормовых продуктов, белков, витаминов. Являются объектами изучения биохимиков и генетиков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0"/>
          <p:cNvSpPr txBox="1">
            <a:spLocks noGrp="1"/>
          </p:cNvSpPr>
          <p:nvPr>
            <p:ph type="title"/>
          </p:nvPr>
        </p:nvSpPr>
        <p:spPr>
          <a:xfrm>
            <a:off x="1475656" y="0"/>
            <a:ext cx="6059016" cy="706090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Шляпочные грибы</a:t>
            </a:r>
            <a:endParaRPr/>
          </a:p>
        </p:txBody>
      </p:sp>
      <p:sp>
        <p:nvSpPr>
          <p:cNvPr id="287" name="Google Shape;287;p30"/>
          <p:cNvSpPr/>
          <p:nvPr/>
        </p:nvSpPr>
        <p:spPr>
          <a:xfrm>
            <a:off x="1979712" y="764704"/>
            <a:ext cx="288032" cy="7920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30"/>
          <p:cNvSpPr/>
          <p:nvPr/>
        </p:nvSpPr>
        <p:spPr>
          <a:xfrm>
            <a:off x="6588224" y="764704"/>
            <a:ext cx="288032" cy="7920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0"/>
          <p:cNvSpPr/>
          <p:nvPr/>
        </p:nvSpPr>
        <p:spPr>
          <a:xfrm>
            <a:off x="971600" y="1628800"/>
            <a:ext cx="2448272" cy="72008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Пластинчатые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30"/>
          <p:cNvSpPr/>
          <p:nvPr/>
        </p:nvSpPr>
        <p:spPr>
          <a:xfrm>
            <a:off x="5580112" y="1700808"/>
            <a:ext cx="2448272" cy="64807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Трубчатые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p30" descr="Картинки по запросу пластинчатые грибы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528" y="2492896"/>
            <a:ext cx="3779912" cy="4157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0" descr="Похожее 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48064" y="2493740"/>
            <a:ext cx="3456384" cy="41825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Систематические категории</a:t>
            </a:r>
            <a:endParaRPr/>
          </a:p>
        </p:txBody>
      </p:sp>
      <p:sp>
        <p:nvSpPr>
          <p:cNvPr id="95" name="Google Shape;95;p14"/>
          <p:cNvSpPr/>
          <p:nvPr/>
        </p:nvSpPr>
        <p:spPr>
          <a:xfrm>
            <a:off x="1115616" y="1052736"/>
            <a:ext cx="2736304" cy="504056"/>
          </a:xfrm>
          <a:prstGeom prst="rect">
            <a:avLst/>
          </a:prstGeom>
          <a:solidFill>
            <a:srgbClr val="FFCCFF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Растения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5004048" y="1052736"/>
            <a:ext cx="2736304" cy="504056"/>
          </a:xfrm>
          <a:prstGeom prst="rect">
            <a:avLst/>
          </a:prstGeom>
          <a:solidFill>
            <a:srgbClr val="FFCCFF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Животные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4"/>
          <p:cNvSpPr/>
          <p:nvPr/>
        </p:nvSpPr>
        <p:spPr>
          <a:xfrm>
            <a:off x="2555776" y="1844824"/>
            <a:ext cx="1296144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4"/>
          <p:cNvSpPr/>
          <p:nvPr/>
        </p:nvSpPr>
        <p:spPr>
          <a:xfrm>
            <a:off x="2483768" y="2492896"/>
            <a:ext cx="1368152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Род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4"/>
          <p:cNvSpPr/>
          <p:nvPr/>
        </p:nvSpPr>
        <p:spPr>
          <a:xfrm>
            <a:off x="2051720" y="3140968"/>
            <a:ext cx="1800200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Семейство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4"/>
          <p:cNvSpPr/>
          <p:nvPr/>
        </p:nvSpPr>
        <p:spPr>
          <a:xfrm>
            <a:off x="2267744" y="3789040"/>
            <a:ext cx="158417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Порядок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4"/>
          <p:cNvSpPr/>
          <p:nvPr/>
        </p:nvSpPr>
        <p:spPr>
          <a:xfrm>
            <a:off x="2411760" y="4437112"/>
            <a:ext cx="1440160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Класс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2411760" y="5085184"/>
            <a:ext cx="1440160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Отдел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4"/>
          <p:cNvSpPr/>
          <p:nvPr/>
        </p:nvSpPr>
        <p:spPr>
          <a:xfrm>
            <a:off x="2339752" y="5805264"/>
            <a:ext cx="1512168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Царство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4"/>
          <p:cNvSpPr/>
          <p:nvPr/>
        </p:nvSpPr>
        <p:spPr>
          <a:xfrm>
            <a:off x="5004048" y="1844824"/>
            <a:ext cx="936104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4"/>
          <p:cNvSpPr/>
          <p:nvPr/>
        </p:nvSpPr>
        <p:spPr>
          <a:xfrm>
            <a:off x="5004048" y="2492896"/>
            <a:ext cx="936104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Род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4"/>
          <p:cNvSpPr/>
          <p:nvPr/>
        </p:nvSpPr>
        <p:spPr>
          <a:xfrm>
            <a:off x="5004048" y="3212976"/>
            <a:ext cx="1800200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Семейство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4"/>
          <p:cNvSpPr/>
          <p:nvPr/>
        </p:nvSpPr>
        <p:spPr>
          <a:xfrm>
            <a:off x="5004048" y="3861048"/>
            <a:ext cx="1296144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Отряд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4"/>
          <p:cNvSpPr/>
          <p:nvPr/>
        </p:nvSpPr>
        <p:spPr>
          <a:xfrm>
            <a:off x="5004048" y="4509120"/>
            <a:ext cx="1152128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Класс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4"/>
          <p:cNvSpPr/>
          <p:nvPr/>
        </p:nvSpPr>
        <p:spPr>
          <a:xfrm>
            <a:off x="5004048" y="5157192"/>
            <a:ext cx="1008112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Тип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4"/>
          <p:cNvSpPr/>
          <p:nvPr/>
        </p:nvSpPr>
        <p:spPr>
          <a:xfrm>
            <a:off x="5004048" y="5877272"/>
            <a:ext cx="1512168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Царство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4"/>
          <p:cNvSpPr/>
          <p:nvPr/>
        </p:nvSpPr>
        <p:spPr>
          <a:xfrm>
            <a:off x="0" y="1844824"/>
            <a:ext cx="2123728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Клевер луговой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4"/>
          <p:cNvSpPr/>
          <p:nvPr/>
        </p:nvSpPr>
        <p:spPr>
          <a:xfrm>
            <a:off x="0" y="2492896"/>
            <a:ext cx="1296144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Клевер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4"/>
          <p:cNvSpPr/>
          <p:nvPr/>
        </p:nvSpPr>
        <p:spPr>
          <a:xfrm>
            <a:off x="0" y="3140968"/>
            <a:ext cx="147565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Бобовые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4"/>
          <p:cNvSpPr/>
          <p:nvPr/>
        </p:nvSpPr>
        <p:spPr>
          <a:xfrm>
            <a:off x="0" y="3789040"/>
            <a:ext cx="2051720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Бобовоцветные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4"/>
          <p:cNvSpPr/>
          <p:nvPr/>
        </p:nvSpPr>
        <p:spPr>
          <a:xfrm>
            <a:off x="0" y="4437112"/>
            <a:ext cx="1979712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Двудольные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4"/>
          <p:cNvSpPr/>
          <p:nvPr/>
        </p:nvSpPr>
        <p:spPr>
          <a:xfrm>
            <a:off x="0" y="5157192"/>
            <a:ext cx="219573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Покрытосеменные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4"/>
          <p:cNvSpPr/>
          <p:nvPr/>
        </p:nvSpPr>
        <p:spPr>
          <a:xfrm>
            <a:off x="0" y="5805264"/>
            <a:ext cx="1763688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Растения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4"/>
          <p:cNvSpPr/>
          <p:nvPr/>
        </p:nvSpPr>
        <p:spPr>
          <a:xfrm>
            <a:off x="6588224" y="1844824"/>
            <a:ext cx="255577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Медведь бурый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4"/>
          <p:cNvSpPr/>
          <p:nvPr/>
        </p:nvSpPr>
        <p:spPr>
          <a:xfrm>
            <a:off x="7308304" y="2492896"/>
            <a:ext cx="183569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Медведь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4"/>
          <p:cNvSpPr/>
          <p:nvPr/>
        </p:nvSpPr>
        <p:spPr>
          <a:xfrm>
            <a:off x="7308304" y="3212976"/>
            <a:ext cx="183569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Медвежьи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4"/>
          <p:cNvSpPr/>
          <p:nvPr/>
        </p:nvSpPr>
        <p:spPr>
          <a:xfrm>
            <a:off x="7308304" y="3933056"/>
            <a:ext cx="183569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Хищные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4"/>
          <p:cNvSpPr/>
          <p:nvPr/>
        </p:nvSpPr>
        <p:spPr>
          <a:xfrm>
            <a:off x="6588224" y="4581128"/>
            <a:ext cx="255577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Млекопитающие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4"/>
          <p:cNvSpPr/>
          <p:nvPr/>
        </p:nvSpPr>
        <p:spPr>
          <a:xfrm>
            <a:off x="7308304" y="5229200"/>
            <a:ext cx="183569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Хордовые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4"/>
          <p:cNvSpPr/>
          <p:nvPr/>
        </p:nvSpPr>
        <p:spPr>
          <a:xfrm>
            <a:off x="7308304" y="5877272"/>
            <a:ext cx="1835696" cy="504056"/>
          </a:xfrm>
          <a:prstGeom prst="rect">
            <a:avLst/>
          </a:prstGeom>
          <a:solidFill>
            <a:srgbClr val="E5E5E5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Животные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4"/>
          <p:cNvSpPr/>
          <p:nvPr/>
        </p:nvSpPr>
        <p:spPr>
          <a:xfrm>
            <a:off x="2051720" y="3933056"/>
            <a:ext cx="288032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1475656" y="2564904"/>
            <a:ext cx="864096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4"/>
          <p:cNvSpPr/>
          <p:nvPr/>
        </p:nvSpPr>
        <p:spPr>
          <a:xfrm>
            <a:off x="1619672" y="3212976"/>
            <a:ext cx="360040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4"/>
          <p:cNvSpPr/>
          <p:nvPr/>
        </p:nvSpPr>
        <p:spPr>
          <a:xfrm>
            <a:off x="2195736" y="1988840"/>
            <a:ext cx="288032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4"/>
          <p:cNvSpPr/>
          <p:nvPr/>
        </p:nvSpPr>
        <p:spPr>
          <a:xfrm>
            <a:off x="1979712" y="4509120"/>
            <a:ext cx="432048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4"/>
          <p:cNvSpPr/>
          <p:nvPr/>
        </p:nvSpPr>
        <p:spPr>
          <a:xfrm>
            <a:off x="2195736" y="5229200"/>
            <a:ext cx="288032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4"/>
          <p:cNvSpPr/>
          <p:nvPr/>
        </p:nvSpPr>
        <p:spPr>
          <a:xfrm>
            <a:off x="1763688" y="5949280"/>
            <a:ext cx="576064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14"/>
          <p:cNvSpPr/>
          <p:nvPr/>
        </p:nvSpPr>
        <p:spPr>
          <a:xfrm rot="10800000">
            <a:off x="6660232" y="5949280"/>
            <a:ext cx="576064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4"/>
          <p:cNvSpPr/>
          <p:nvPr/>
        </p:nvSpPr>
        <p:spPr>
          <a:xfrm rot="10800000">
            <a:off x="6228184" y="5301208"/>
            <a:ext cx="936104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4"/>
          <p:cNvSpPr/>
          <p:nvPr/>
        </p:nvSpPr>
        <p:spPr>
          <a:xfrm rot="10800000">
            <a:off x="6084168" y="4653136"/>
            <a:ext cx="576064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4"/>
          <p:cNvSpPr/>
          <p:nvPr/>
        </p:nvSpPr>
        <p:spPr>
          <a:xfrm rot="10800000">
            <a:off x="6444208" y="4005064"/>
            <a:ext cx="792088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4"/>
          <p:cNvSpPr/>
          <p:nvPr/>
        </p:nvSpPr>
        <p:spPr>
          <a:xfrm rot="10800000">
            <a:off x="6804248" y="3356992"/>
            <a:ext cx="576064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14"/>
          <p:cNvSpPr/>
          <p:nvPr/>
        </p:nvSpPr>
        <p:spPr>
          <a:xfrm rot="10800000">
            <a:off x="6084168" y="2636912"/>
            <a:ext cx="1152128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4"/>
          <p:cNvSpPr/>
          <p:nvPr/>
        </p:nvSpPr>
        <p:spPr>
          <a:xfrm rot="10800000">
            <a:off x="6012160" y="1988840"/>
            <a:ext cx="576064" cy="288032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" name="Google Shape;139;p14"/>
          <p:cNvCxnSpPr/>
          <p:nvPr/>
        </p:nvCxnSpPr>
        <p:spPr>
          <a:xfrm>
            <a:off x="4427984" y="836712"/>
            <a:ext cx="0" cy="6021288"/>
          </a:xfrm>
          <a:prstGeom prst="straightConnector1">
            <a:avLst/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1"/>
          <p:cNvSpPr txBox="1">
            <a:spLocks noGrp="1"/>
          </p:cNvSpPr>
          <p:nvPr>
            <p:ph type="title"/>
          </p:nvPr>
        </p:nvSpPr>
        <p:spPr>
          <a:xfrm>
            <a:off x="2267744" y="0"/>
            <a:ext cx="4402832" cy="850106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Лишайники</a:t>
            </a:r>
            <a:endParaRPr/>
          </a:p>
        </p:txBody>
      </p:sp>
      <p:pic>
        <p:nvPicPr>
          <p:cNvPr id="298" name="Google Shape;298;p31" descr="Картинки по запросу строение лишайник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99792" y="2924182"/>
            <a:ext cx="6120680" cy="3933818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1"/>
          <p:cNvSpPr txBox="1"/>
          <p:nvPr/>
        </p:nvSpPr>
        <p:spPr>
          <a:xfrm>
            <a:off x="0" y="836712"/>
            <a:ext cx="9144000" cy="2016224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Тело лишайника – </a:t>
            </a:r>
            <a:r>
              <a:rPr lang="ru-RU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слоевище</a:t>
            </a: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не расчленено на ткани и не имеет ни стебля, ни листьев. Оно состоит из </a:t>
            </a:r>
            <a:r>
              <a:rPr lang="ru-RU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верхней и нижней коры</a:t>
            </a: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сердцевины</a:t>
            </a: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образованной гифами </a:t>
            </a:r>
            <a:r>
              <a:rPr lang="ru-RU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гриба</a:t>
            </a: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слоем клеток </a:t>
            </a:r>
            <a:r>
              <a:rPr lang="ru-RU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водорослей</a:t>
            </a:r>
            <a:r>
              <a:rPr lang="ru-RU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786210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А)Накипные</a:t>
            </a: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плотно срастаются с субстратом.</a:t>
            </a:r>
            <a:b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8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Б)Листоватые</a:t>
            </a: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имеют вид пластинок.</a:t>
            </a:r>
            <a:b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8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В)Кустистые</a:t>
            </a: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разветвленные нити, срастающиеся с субстратом основанием.</a:t>
            </a:r>
            <a:endParaRPr sz="2800"/>
          </a:p>
        </p:txBody>
      </p:sp>
      <p:pic>
        <p:nvPicPr>
          <p:cNvPr id="305" name="Google Shape;305;p32" descr="https://sites.google.com/site/ogebiologia/_/rsrc/1454002912767/griby-bakterii-lisajniki/%D0%A1%D0%BD%D0%B8%D0%BC%D0%BE%D0%BA%20%D1%8D%D0%BA%D1%80%D0%B0%D0%BD%D0%B0%202016-01-28%20%D0%B2%2020.40.17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238160"/>
            <a:ext cx="9144000" cy="4619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33" descr="https://fs00.infourok.ru/images/doc/266/271002/640/img1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6" name="Google Shape;316;p34" descr="http://images.myshared.ru/19/1205388/slide_2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/>
          </a:p>
        </p:txBody>
      </p:sp>
      <p:pic>
        <p:nvPicPr>
          <p:cNvPr id="323" name="Google Shape;323;p35" descr="https://sites.google.com/site/ogebiologia/_/rsrc/1454002933189/griby-bakterii-lisajniki/%D0%A1%D0%BD%D0%B8%D0%BC%D0%BE%D0%BA%20%D1%8D%D0%BA%D1%80%D0%B0%D0%BD%D0%B0%202016-01-28%20%D0%B2%2020.40.2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803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5"/>
          <p:cNvSpPr txBox="1">
            <a:spLocks noGrp="1"/>
          </p:cNvSpPr>
          <p:nvPr>
            <p:ph type="title"/>
          </p:nvPr>
        </p:nvSpPr>
        <p:spPr>
          <a:xfrm>
            <a:off x="1979712" y="0"/>
            <a:ext cx="5194920" cy="778098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Прокариоты</a:t>
            </a:r>
            <a:endParaRPr/>
          </a:p>
        </p:txBody>
      </p:sp>
      <p:sp>
        <p:nvSpPr>
          <p:cNvPr id="145" name="Google Shape;145;p15"/>
          <p:cNvSpPr txBox="1">
            <a:spLocks noGrp="1"/>
          </p:cNvSpPr>
          <p:nvPr>
            <p:ph type="body" idx="1"/>
          </p:nvPr>
        </p:nvSpPr>
        <p:spPr>
          <a:xfrm>
            <a:off x="0" y="2420888"/>
            <a:ext cx="9144000" cy="1080120"/>
          </a:xfrm>
          <a:prstGeom prst="rect">
            <a:avLst/>
          </a:prstGeom>
          <a:solidFill>
            <a:srgbClr val="FFCCFF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Цианобактерии</a:t>
            </a: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это одиночные или колониальные организмы, имеющие общий слизистый чехол. </a:t>
            </a:r>
            <a:endParaRPr sz="2800"/>
          </a:p>
        </p:txBody>
      </p:sp>
      <p:sp>
        <p:nvSpPr>
          <p:cNvPr id="146" name="Google Shape;146;p15"/>
          <p:cNvSpPr/>
          <p:nvPr/>
        </p:nvSpPr>
        <p:spPr>
          <a:xfrm>
            <a:off x="2555776" y="764704"/>
            <a:ext cx="504056" cy="648072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5"/>
          <p:cNvSpPr/>
          <p:nvPr/>
        </p:nvSpPr>
        <p:spPr>
          <a:xfrm>
            <a:off x="6156176" y="764704"/>
            <a:ext cx="504056" cy="648072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5"/>
          <p:cNvSpPr txBox="1"/>
          <p:nvPr/>
        </p:nvSpPr>
        <p:spPr>
          <a:xfrm>
            <a:off x="1403648" y="1412776"/>
            <a:ext cx="2555776" cy="57606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Археи</a:t>
            </a:r>
            <a:endParaRPr/>
          </a:p>
        </p:txBody>
      </p:sp>
      <p:sp>
        <p:nvSpPr>
          <p:cNvPr id="149" name="Google Shape;149;p15"/>
          <p:cNvSpPr txBox="1"/>
          <p:nvPr/>
        </p:nvSpPr>
        <p:spPr>
          <a:xfrm>
            <a:off x="5076056" y="1484784"/>
            <a:ext cx="2555776" cy="57606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Бактерии</a:t>
            </a:r>
            <a:endParaRPr/>
          </a:p>
        </p:txBody>
      </p:sp>
      <p:sp>
        <p:nvSpPr>
          <p:cNvPr id="150" name="Google Shape;150;p15"/>
          <p:cNvSpPr txBox="1"/>
          <p:nvPr/>
        </p:nvSpPr>
        <p:spPr>
          <a:xfrm>
            <a:off x="0" y="3717032"/>
            <a:ext cx="4788024" cy="3140968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ru-RU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Содержат: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Хлорофилл и др. пигменты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ru-RU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Образуют: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ru-RU" sz="2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Кислород и орг.вещества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lang="ru-RU" sz="260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Могут входить в состав </a:t>
            </a:r>
            <a:r>
              <a:rPr lang="ru-RU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лишайников</a:t>
            </a:r>
            <a:r>
              <a:rPr lang="ru-RU" sz="260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вызывать «</a:t>
            </a:r>
            <a:r>
              <a:rPr lang="ru-RU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цветение</a:t>
            </a:r>
            <a:r>
              <a:rPr lang="ru-RU" sz="260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 воды.</a:t>
            </a:r>
            <a:endParaRPr/>
          </a:p>
        </p:txBody>
      </p:sp>
      <p:pic>
        <p:nvPicPr>
          <p:cNvPr id="151" name="Google Shape;151;p15" descr="http://neokardinki.ru/glossarypictures/akvariumnye-krevetki-cianobakterii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4048" y="3753036"/>
            <a:ext cx="4139952" cy="3104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6"/>
          <p:cNvSpPr/>
          <p:nvPr/>
        </p:nvSpPr>
        <p:spPr>
          <a:xfrm rot="-852317">
            <a:off x="7599671" y="852321"/>
            <a:ext cx="504056" cy="302433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6"/>
          <p:cNvSpPr txBox="1">
            <a:spLocks noGrp="1"/>
          </p:cNvSpPr>
          <p:nvPr>
            <p:ph type="title"/>
          </p:nvPr>
        </p:nvSpPr>
        <p:spPr>
          <a:xfrm>
            <a:off x="1691680" y="0"/>
            <a:ext cx="5770984" cy="77809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/>
              <a:t>Форма</a:t>
            </a:r>
            <a:r>
              <a:rPr lang="ru-RU"/>
              <a:t> бактерий</a:t>
            </a:r>
            <a:endParaRPr/>
          </a:p>
        </p:txBody>
      </p:sp>
      <p:sp>
        <p:nvSpPr>
          <p:cNvPr id="158" name="Google Shape;158;p16"/>
          <p:cNvSpPr/>
          <p:nvPr/>
        </p:nvSpPr>
        <p:spPr>
          <a:xfrm rot="1862659">
            <a:off x="1438866" y="742860"/>
            <a:ext cx="504056" cy="111437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16"/>
          <p:cNvSpPr txBox="1"/>
          <p:nvPr/>
        </p:nvSpPr>
        <p:spPr>
          <a:xfrm>
            <a:off x="0" y="1772816"/>
            <a:ext cx="3131840" cy="93610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Шарообразная (кокки)</a:t>
            </a:r>
            <a:endParaRPr/>
          </a:p>
        </p:txBody>
      </p:sp>
      <p:sp>
        <p:nvSpPr>
          <p:cNvPr id="160" name="Google Shape;160;p16"/>
          <p:cNvSpPr/>
          <p:nvPr/>
        </p:nvSpPr>
        <p:spPr>
          <a:xfrm>
            <a:off x="3671115" y="886877"/>
            <a:ext cx="504056" cy="261413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16"/>
          <p:cNvSpPr txBox="1"/>
          <p:nvPr/>
        </p:nvSpPr>
        <p:spPr>
          <a:xfrm>
            <a:off x="2411760" y="3645024"/>
            <a:ext cx="3131840" cy="93610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Палочковидная (бациллы)</a:t>
            </a:r>
            <a:endParaRPr/>
          </a:p>
        </p:txBody>
      </p:sp>
      <p:sp>
        <p:nvSpPr>
          <p:cNvPr id="162" name="Google Shape;162;p16"/>
          <p:cNvSpPr/>
          <p:nvPr/>
        </p:nvSpPr>
        <p:spPr>
          <a:xfrm>
            <a:off x="5526284" y="847826"/>
            <a:ext cx="504056" cy="80594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6"/>
          <p:cNvSpPr txBox="1"/>
          <p:nvPr/>
        </p:nvSpPr>
        <p:spPr>
          <a:xfrm>
            <a:off x="4427984" y="1772816"/>
            <a:ext cx="3131840" cy="93610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Спиральная (спириллы)</a:t>
            </a:r>
            <a:endParaRPr/>
          </a:p>
        </p:txBody>
      </p:sp>
      <p:sp>
        <p:nvSpPr>
          <p:cNvPr id="164" name="Google Shape;164;p16"/>
          <p:cNvSpPr txBox="1"/>
          <p:nvPr/>
        </p:nvSpPr>
        <p:spPr>
          <a:xfrm>
            <a:off x="6012160" y="4005064"/>
            <a:ext cx="3131840" cy="949013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Изогнутая (вибрионы)</a:t>
            </a:r>
            <a:endParaRPr/>
          </a:p>
        </p:txBody>
      </p:sp>
      <p:sp>
        <p:nvSpPr>
          <p:cNvPr id="165" name="Google Shape;165;p16"/>
          <p:cNvSpPr txBox="1"/>
          <p:nvPr/>
        </p:nvSpPr>
        <p:spPr>
          <a:xfrm>
            <a:off x="2411760" y="6079902"/>
            <a:ext cx="6732240" cy="77809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lang="ru-RU"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Размеры</a:t>
            </a:r>
            <a:r>
              <a:rPr lang="ru-RU"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от 0,5 до 10 мкм</a:t>
            </a:r>
            <a:endParaRPr/>
          </a:p>
        </p:txBody>
      </p:sp>
      <p:pic>
        <p:nvPicPr>
          <p:cNvPr id="166" name="Google Shape;166;p16" descr="Картинки по запросу шарообразные бактерии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852937"/>
            <a:ext cx="2411760" cy="163517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6" descr="Картинки по запросу палочковидные бактерии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" name="Google Shape;168;p16" descr="Картинки по запросу палочковидные бактерии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59832" y="4653136"/>
            <a:ext cx="1810172" cy="1357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6" descr="Картинки по запросу спиралевидные бактерии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96136" y="2780928"/>
            <a:ext cx="1729548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6" descr="Картинки по запросу вибрионы  бактерии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32240" y="4941168"/>
            <a:ext cx="1733178" cy="11438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7" descr="Картинки по запросу формы  бактерии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84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922114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Строение бактериальной клетки</a:t>
            </a:r>
            <a:endParaRPr/>
          </a:p>
        </p:txBody>
      </p:sp>
      <p:sp>
        <p:nvSpPr>
          <p:cNvPr id="181" name="Google Shape;181;p18"/>
          <p:cNvSpPr txBox="1">
            <a:spLocks noGrp="1"/>
          </p:cNvSpPr>
          <p:nvPr>
            <p:ph type="body" idx="1"/>
          </p:nvPr>
        </p:nvSpPr>
        <p:spPr>
          <a:xfrm>
            <a:off x="0" y="5013177"/>
            <a:ext cx="9144000" cy="184482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Клеточная стенка из муреина, 2. слизистая капсула из полисахаридов, 3. плазматическая мембрана, 4. Цитоплазма, 5. кольцевая ДНК (нуклеоид), 6. Фотосинтетические мембраны, 7. Рибосомы, 8. жгутик, 9. Складчатые выпячивания мембраны.</a:t>
            </a:r>
            <a:endParaRPr sz="2400"/>
          </a:p>
        </p:txBody>
      </p:sp>
      <p:pic>
        <p:nvPicPr>
          <p:cNvPr id="182" name="Google Shape;182;p18" descr="Картинки по запросу строение бактерии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7664" y="980727"/>
            <a:ext cx="6120680" cy="3960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19" descr="https://sites.google.com/site/ogebiologia/_/rsrc/1454002068676/griby-bakterii-lisajniki/%D0%A1%D0%BD%D0%B8%D0%BC%D0%BE%D0%BA%20%D1%8D%D0%BA%D1%80%D0%B0%D0%BD%D0%B0%202016-01-28%20%D0%B2%2020.22.35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0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FFFF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Пути передачи  и средства профилактики бактериальной инфекции</a:t>
            </a:r>
            <a:endParaRPr sz="3400"/>
          </a:p>
        </p:txBody>
      </p:sp>
      <p:sp>
        <p:nvSpPr>
          <p:cNvPr id="193" name="Google Shape;193;p20"/>
          <p:cNvSpPr/>
          <p:nvPr/>
        </p:nvSpPr>
        <p:spPr>
          <a:xfrm>
            <a:off x="1259632" y="1052736"/>
            <a:ext cx="7092280" cy="194421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Пути</a:t>
            </a: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/>
          </a:p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Воздушно – капельный</a:t>
            </a:r>
            <a:endParaRPr dirty="0"/>
          </a:p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Через рот</a:t>
            </a:r>
            <a:endParaRPr dirty="0"/>
          </a:p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Контактный (через раны)</a:t>
            </a:r>
            <a:endParaRPr dirty="0"/>
          </a:p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Через кровь и другие жидкости организма</a:t>
            </a: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20"/>
          <p:cNvSpPr/>
          <p:nvPr/>
        </p:nvSpPr>
        <p:spPr>
          <a:xfrm>
            <a:off x="0" y="3284984"/>
            <a:ext cx="9144000" cy="3429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Профилактика</a:t>
            </a: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Повышение санитарной культуры населения</a:t>
            </a:r>
            <a:endParaRPr dirty="0"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Борьба с переносчиками заболеваний</a:t>
            </a:r>
            <a:endParaRPr dirty="0"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Вакцинация</a:t>
            </a:r>
            <a:endParaRPr dirty="0"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Повышение иммунитета</a:t>
            </a:r>
            <a:endParaRPr dirty="0"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Плановые обследования (проба манту, флюорография)</a:t>
            </a:r>
            <a:endParaRPr dirty="0"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Своевременное выявление и лечение больных</a:t>
            </a:r>
            <a:endParaRPr dirty="0"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Прерывание путей передачи инфекций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1" descr="https://sites.google.com/site/ogebiologia/_/rsrc/1454002295746/griby-bakterii-lisajniki/%D0%A1%D0%BD%D0%B8%D0%BC%D0%BE%D0%BA%20%D1%8D%D0%BA%D1%80%D0%B0%D0%BD%D0%B0%202016-01-28%20%D0%B2%2020.29.39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</Words>
  <Application>Microsoft Office PowerPoint</Application>
  <PresentationFormat>Экран (4:3)</PresentationFormat>
  <Paragraphs>112</Paragraphs>
  <Slides>24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Diseño predeterminado</vt:lpstr>
      <vt:lpstr>Бактерии, грибы, лишайники</vt:lpstr>
      <vt:lpstr>Систематические категории</vt:lpstr>
      <vt:lpstr>Прокариоты</vt:lpstr>
      <vt:lpstr>Форма бактерий</vt:lpstr>
      <vt:lpstr>Слайд 5</vt:lpstr>
      <vt:lpstr>Строение бактериальной клетки</vt:lpstr>
      <vt:lpstr>Слайд 7</vt:lpstr>
      <vt:lpstr>Пути передачи  и средства профилактики бактериальной инфекции</vt:lpstr>
      <vt:lpstr>Слайд 9</vt:lpstr>
      <vt:lpstr>Царство Грибы</vt:lpstr>
      <vt:lpstr>Строение грибной клетки</vt:lpstr>
      <vt:lpstr>Грибы</vt:lpstr>
      <vt:lpstr>Слайд 13</vt:lpstr>
      <vt:lpstr>Питание грибов</vt:lpstr>
      <vt:lpstr>Микориза - </vt:lpstr>
      <vt:lpstr>Размножение грибов</vt:lpstr>
      <vt:lpstr>Разнообразие грибов:</vt:lpstr>
      <vt:lpstr>Слайд 18</vt:lpstr>
      <vt:lpstr>Шляпочные грибы</vt:lpstr>
      <vt:lpstr>Лишайники</vt:lpstr>
      <vt:lpstr>А)Накипные – плотно срастаются с субстратом. Б)Листоватые – имеют вид пластинок. В)Кустистые – разветвленные нити, срастающиеся с субстратом основанием.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Бактерии, грибы, лишайники</dc:title>
  <cp:lastModifiedBy>PC</cp:lastModifiedBy>
  <cp:revision>1</cp:revision>
  <dcterms:modified xsi:type="dcterms:W3CDTF">2022-10-06T19:11:15Z</dcterms:modified>
</cp:coreProperties>
</file>