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3" r:id="rId8"/>
    <p:sldId id="264" r:id="rId9"/>
    <p:sldId id="265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593B5-5567-4C85-A8EF-1FD7EA1BB702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53D5E-2288-4960-A8FF-D40F9332C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Площади фигур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Итог урока</a:t>
            </a:r>
            <a:br>
              <a:rPr lang="ru-RU" sz="40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 Закончите предложения:</a:t>
            </a:r>
            <a:br>
              <a:rPr lang="ru-RU" sz="4000" b="1" dirty="0" smtClean="0">
                <a:solidFill>
                  <a:srgbClr val="FF0000"/>
                </a:solidFill>
                <a:latin typeface="+mn-lt"/>
              </a:rPr>
            </a:br>
            <a:endParaRPr lang="ru-RU" sz="4000" b="1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– «Сегодня на уроке я понял(а), что мне необходимо…»</a:t>
            </a:r>
          </a:p>
          <a:p>
            <a:pPr>
              <a:buNone/>
            </a:pPr>
            <a:r>
              <a:rPr lang="ru-RU" dirty="0" smtClean="0"/>
              <a:t>– «Самое трудное для меня …»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7"/>
            <a:ext cx="85725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Верно</a:t>
            </a:r>
            <a:r>
              <a:rPr lang="ru-RU" sz="2400" dirty="0"/>
              <a:t>, или неверно </a:t>
            </a:r>
            <a:r>
              <a:rPr lang="ru-RU" sz="2400" dirty="0" smtClean="0"/>
              <a:t>высказывание: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Вариант 1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1. Площадь треугольника меньше произведения двух его сторон.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2. Площадь трапеции равна произведению суммы оснований на высоту.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3. Если диагонали ромба равны 3 и 4, то его площадь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равна 6.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4. Если площади фигур равны, то равны и сами фигуры.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5. Если в четырехугольнике две противоположные стороны равны, то этот четырехугольник — параллелограмм. </a:t>
            </a:r>
          </a:p>
          <a:p>
            <a:r>
              <a:rPr lang="ru-RU" sz="2400" dirty="0"/>
              <a:t> </a:t>
            </a:r>
          </a:p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728" y="1752889"/>
            <a:ext cx="1059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4000504"/>
            <a:ext cx="1059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857496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неверно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4855" y="4467533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неверно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6644" y="5643578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неверно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71414"/>
            <a:ext cx="8286808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Верно</a:t>
            </a:r>
            <a:r>
              <a:rPr lang="ru-RU" sz="2400" dirty="0"/>
              <a:t>, или неверно </a:t>
            </a:r>
            <a:r>
              <a:rPr lang="ru-RU" sz="2400" dirty="0" smtClean="0"/>
              <a:t>высказывание: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Вариант </a:t>
            </a:r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1. Площадь многоугольника, описанного около окружности, равна произведению его периметра на радиус вписанной окружности.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endParaRPr lang="ru-RU" sz="2400" dirty="0" smtClean="0"/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2. Площадь прямоугольного треугольника равна половине произведения его катетов.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3. Площадь трапеции меньше произведения суммы оснований на высоту.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4. Если периметр квадрата равен 24, то его площадь 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равна 36. 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5. В любом прямоугольнике диагонали взаимно перпендикулярны.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071670" y="2000240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неверно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6324921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неверно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2108" y="3071810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4214818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67530" y="5286388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верно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5" y="357166"/>
            <a:ext cx="90011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№1 </a:t>
            </a:r>
            <a:r>
              <a:rPr lang="ru-RU" sz="2400" dirty="0" smtClean="0"/>
              <a:t>Пол комнаты</a:t>
            </a:r>
            <a:r>
              <a:rPr lang="ru-RU" sz="2400" dirty="0"/>
              <a:t>, </a:t>
            </a:r>
            <a:r>
              <a:rPr lang="ru-RU" sz="2400" dirty="0" smtClean="0"/>
              <a:t>имеющей </a:t>
            </a:r>
            <a:r>
              <a:rPr lang="ru-RU" sz="2400" dirty="0"/>
              <a:t>форму </a:t>
            </a:r>
            <a:r>
              <a:rPr lang="ru-RU" sz="2400" dirty="0" smtClean="0"/>
              <a:t>прямоугольника </a:t>
            </a:r>
            <a:r>
              <a:rPr lang="ru-RU" sz="2400" dirty="0"/>
              <a:t>со </a:t>
            </a:r>
            <a:r>
              <a:rPr lang="ru-RU" sz="2400" dirty="0" smtClean="0"/>
              <a:t>сторонами </a:t>
            </a:r>
            <a:r>
              <a:rPr lang="ru-RU" sz="2400" dirty="0"/>
              <a:t>4 м и 9 м, </a:t>
            </a:r>
            <a:r>
              <a:rPr lang="ru-RU" sz="2400" dirty="0" smtClean="0"/>
              <a:t>требуется </a:t>
            </a:r>
            <a:r>
              <a:rPr lang="ru-RU" sz="2400" dirty="0"/>
              <a:t>покрыть </a:t>
            </a:r>
            <a:r>
              <a:rPr lang="ru-RU" sz="2400" dirty="0" smtClean="0"/>
              <a:t>паркетом </a:t>
            </a:r>
            <a:r>
              <a:rPr lang="ru-RU" sz="2400" dirty="0"/>
              <a:t>из </a:t>
            </a:r>
            <a:r>
              <a:rPr lang="ru-RU" sz="2400" dirty="0" smtClean="0"/>
              <a:t>прямоугольных дощечек </a:t>
            </a:r>
            <a:r>
              <a:rPr lang="ru-RU" sz="2400" dirty="0"/>
              <a:t>со </a:t>
            </a:r>
            <a:r>
              <a:rPr lang="ru-RU" sz="2400" dirty="0" smtClean="0"/>
              <a:t>сторонами </a:t>
            </a:r>
            <a:r>
              <a:rPr lang="ru-RU" sz="2400" dirty="0"/>
              <a:t>10 см и 25 см. </a:t>
            </a:r>
            <a:r>
              <a:rPr lang="ru-RU" sz="2400" dirty="0" smtClean="0"/>
              <a:t>Сколько потребуется </a:t>
            </a:r>
            <a:r>
              <a:rPr lang="ru-RU" sz="2400" dirty="0"/>
              <a:t>таких </a:t>
            </a:r>
            <a:r>
              <a:rPr lang="ru-RU" sz="2400" dirty="0" smtClean="0"/>
              <a:t>дощечек</a:t>
            </a:r>
            <a:r>
              <a:rPr lang="ru-RU" sz="2400" dirty="0"/>
              <a:t>?</a:t>
            </a:r>
          </a:p>
          <a:p>
            <a:endParaRPr lang="ru-RU" sz="2400" dirty="0"/>
          </a:p>
        </p:txBody>
      </p:sp>
      <p:sp>
        <p:nvSpPr>
          <p:cNvPr id="8" name="Параллелограмм 7"/>
          <p:cNvSpPr/>
          <p:nvPr/>
        </p:nvSpPr>
        <p:spPr>
          <a:xfrm>
            <a:off x="1500166" y="5643578"/>
            <a:ext cx="1143008" cy="428628"/>
          </a:xfrm>
          <a:prstGeom prst="parallelogram">
            <a:avLst>
              <a:gd name="adj" fmla="val 0"/>
            </a:avLst>
          </a:prstGeom>
          <a:blipFill>
            <a:blip r:embed="rId2"/>
            <a:tile tx="0" ty="0" sx="100000" sy="100000" flip="none" algn="tl"/>
          </a:blip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142976" y="2285992"/>
            <a:ext cx="5715040" cy="2571768"/>
            <a:chOff x="1142976" y="1785926"/>
            <a:chExt cx="5715040" cy="2571768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1142976" y="2214554"/>
              <a:ext cx="5715040" cy="2143140"/>
            </a:xfrm>
            <a:prstGeom prst="parallelogram">
              <a:avLst>
                <a:gd name="adj" fmla="val 11316"/>
              </a:avLst>
            </a:prstGeom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189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араллелограмм 4"/>
            <p:cNvSpPr/>
            <p:nvPr/>
          </p:nvSpPr>
          <p:spPr>
            <a:xfrm>
              <a:off x="1368808" y="2232334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араллелограмм 9"/>
            <p:cNvSpPr/>
            <p:nvPr/>
          </p:nvSpPr>
          <p:spPr>
            <a:xfrm>
              <a:off x="1329914" y="2571744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араллелограмм 10"/>
            <p:cNvSpPr/>
            <p:nvPr/>
          </p:nvSpPr>
          <p:spPr>
            <a:xfrm>
              <a:off x="1285852" y="2928934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араллелограмм 11"/>
            <p:cNvSpPr/>
            <p:nvPr/>
          </p:nvSpPr>
          <p:spPr>
            <a:xfrm>
              <a:off x="1241885" y="3290072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араллелограмм 12"/>
            <p:cNvSpPr/>
            <p:nvPr/>
          </p:nvSpPr>
          <p:spPr>
            <a:xfrm>
              <a:off x="2357422" y="2214554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араллелограмм 13"/>
            <p:cNvSpPr/>
            <p:nvPr/>
          </p:nvSpPr>
          <p:spPr>
            <a:xfrm>
              <a:off x="1199450" y="3643314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араллелограмм 14"/>
            <p:cNvSpPr/>
            <p:nvPr/>
          </p:nvSpPr>
          <p:spPr>
            <a:xfrm>
              <a:off x="1156855" y="3999220"/>
              <a:ext cx="1001838" cy="357190"/>
            </a:xfrm>
            <a:prstGeom prst="parallelogram">
              <a:avLst>
                <a:gd name="adj" fmla="val 9391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57620" y="1785926"/>
              <a:ext cx="6174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9 м</a:t>
              </a:r>
              <a:endParaRPr lang="ru-RU" sz="24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786578" y="3500438"/>
            <a:ext cx="61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 м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597619" y="5643578"/>
            <a:ext cx="78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10 см</a:t>
            </a:r>
            <a:endParaRPr lang="ru-RU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5214950"/>
            <a:ext cx="78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25 см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42852"/>
            <a:ext cx="8358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№2. </a:t>
            </a:r>
            <a:r>
              <a:rPr lang="ru-RU" sz="2400" dirty="0" smtClean="0"/>
              <a:t>Найдите площадь четырехугольника, вершины которого имеют координаты (2;3), (8;6), (12;3), (12;1).</a:t>
            </a:r>
          </a:p>
          <a:p>
            <a:r>
              <a:rPr lang="ru-RU" sz="2400" dirty="0" smtClean="0"/>
              <a:t>(Площадь одной клетки тетради равна 1).</a:t>
            </a:r>
          </a:p>
          <a:p>
            <a:endParaRPr lang="ru-RU" sz="2400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000100" y="1214422"/>
            <a:ext cx="7175764" cy="5622070"/>
            <a:chOff x="1000100" y="1214422"/>
            <a:chExt cx="7175764" cy="562207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7322" r="19385"/>
            <a:stretch>
              <a:fillRect/>
            </a:stretch>
          </p:blipFill>
          <p:spPr bwMode="auto">
            <a:xfrm>
              <a:off x="1000100" y="1285860"/>
              <a:ext cx="7072362" cy="5493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" name="Прямая со стрелкой 12"/>
            <p:cNvCxnSpPr/>
            <p:nvPr/>
          </p:nvCxnSpPr>
          <p:spPr>
            <a:xfrm rot="5400000" flipH="1" flipV="1">
              <a:off x="-858644" y="4092498"/>
              <a:ext cx="5486400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1215483" y="5397190"/>
              <a:ext cx="6668429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571604" y="535782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0</a:t>
              </a:r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858148" y="5214950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err="1" smtClean="0"/>
                <a:t>х</a:t>
              </a:r>
              <a:endParaRPr lang="ru-RU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28794" y="1214422"/>
              <a:ext cx="3241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err="1" smtClean="0"/>
                <a:t>у</a:t>
              </a:r>
              <a:endParaRPr lang="ru-RU" sz="2400" dirty="0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2142314" y="5428470"/>
              <a:ext cx="143670" cy="79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790816" y="5061066"/>
              <a:ext cx="142876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071670" y="550070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28794" y="485776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sp>
        <p:nvSpPr>
          <p:cNvPr id="29" name="Овал 28"/>
          <p:cNvSpPr/>
          <p:nvPr/>
        </p:nvSpPr>
        <p:spPr>
          <a:xfrm>
            <a:off x="2542478" y="4348976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600923" y="3300761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979622" y="5030006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990773" y="4327479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2574879" y="3302500"/>
            <a:ext cx="2096427" cy="10705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656328" y="3327243"/>
            <a:ext cx="1393900" cy="10482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5684487" y="4698279"/>
            <a:ext cx="683101" cy="52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2571736" y="4357694"/>
            <a:ext cx="3434572" cy="70252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85828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№3.</a:t>
            </a:r>
            <a:r>
              <a:rPr lang="ru-RU" sz="2400" b="1" dirty="0" smtClean="0"/>
              <a:t> Задача Л. Н. Толстого «Много ли человеку земли надо». </a:t>
            </a:r>
          </a:p>
          <a:p>
            <a:r>
              <a:rPr lang="ru-RU" sz="2400" dirty="0" smtClean="0"/>
              <a:t>Крестьянин Пахом мечтал о собственной земле и собрал, наконец, желанную сумму, предстал перед старшиной. </a:t>
            </a:r>
          </a:p>
          <a:p>
            <a:r>
              <a:rPr lang="ru-RU" sz="2400" dirty="0" smtClean="0"/>
              <a:t>«Сколько за день земли обойдёшь, вся твоя будет за 1000 рублей. Но если к заходу солнца не возвратишься на место, с которого вышел, пропали твои деньги» – сказал старшина. </a:t>
            </a:r>
          </a:p>
          <a:p>
            <a:r>
              <a:rPr lang="ru-RU" sz="2400" dirty="0" smtClean="0"/>
              <a:t>Выбежал утром Пахом, прибежал вечером на место и упал без чувств, обежав четырехугольник (см. рисунок), периметр которого 40 км. </a:t>
            </a:r>
          </a:p>
          <a:p>
            <a:r>
              <a:rPr lang="ru-RU" sz="2400" dirty="0" smtClean="0"/>
              <a:t>Сколько же земли купил себе Пахом? </a:t>
            </a:r>
          </a:p>
          <a:p>
            <a:endParaRPr lang="ru-RU" dirty="0"/>
          </a:p>
        </p:txBody>
      </p:sp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1928605" y="4214357"/>
            <a:ext cx="5072286" cy="2429352"/>
            <a:chOff x="4871" y="5386"/>
            <a:chExt cx="5070" cy="2399"/>
          </a:xfrm>
        </p:grpSpPr>
        <p:grpSp>
          <p:nvGrpSpPr>
            <p:cNvPr id="17411" name="Group 3"/>
            <p:cNvGrpSpPr>
              <a:grpSpLocks/>
            </p:cNvGrpSpPr>
            <p:nvPr/>
          </p:nvGrpSpPr>
          <p:grpSpPr bwMode="auto">
            <a:xfrm>
              <a:off x="5271" y="5482"/>
              <a:ext cx="3909" cy="2303"/>
              <a:chOff x="5271" y="5482"/>
              <a:chExt cx="3909" cy="2303"/>
            </a:xfrm>
          </p:grpSpPr>
          <p:grpSp>
            <p:nvGrpSpPr>
              <p:cNvPr id="17412" name="Group 4"/>
              <p:cNvGrpSpPr>
                <a:grpSpLocks/>
              </p:cNvGrpSpPr>
              <p:nvPr/>
            </p:nvGrpSpPr>
            <p:grpSpPr bwMode="auto">
              <a:xfrm>
                <a:off x="5685" y="5835"/>
                <a:ext cx="3045" cy="1560"/>
                <a:chOff x="5685" y="5835"/>
                <a:chExt cx="3045" cy="1560"/>
              </a:xfrm>
            </p:grpSpPr>
            <p:cxnSp>
              <p:nvCxnSpPr>
                <p:cNvPr id="17413" name="AutoShape 5"/>
                <p:cNvCxnSpPr>
                  <a:cxnSpLocks noChangeShapeType="1"/>
                </p:cNvCxnSpPr>
                <p:nvPr/>
              </p:nvCxnSpPr>
              <p:spPr bwMode="auto">
                <a:xfrm>
                  <a:off x="5685" y="5835"/>
                  <a:ext cx="3045" cy="0"/>
                </a:xfrm>
                <a:prstGeom prst="straightConnector1">
                  <a:avLst/>
                </a:pr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414" name="AutoShape 6"/>
                <p:cNvCxnSpPr>
                  <a:cxnSpLocks noChangeShapeType="1"/>
                </p:cNvCxnSpPr>
                <p:nvPr/>
              </p:nvCxnSpPr>
              <p:spPr bwMode="auto">
                <a:xfrm>
                  <a:off x="5685" y="5835"/>
                  <a:ext cx="0" cy="615"/>
                </a:xfrm>
                <a:prstGeom prst="straightConnector1">
                  <a:avLst/>
                </a:pr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415" name="AutoShape 7"/>
                <p:cNvCxnSpPr>
                  <a:cxnSpLocks noChangeShapeType="1"/>
                </p:cNvCxnSpPr>
                <p:nvPr/>
              </p:nvCxnSpPr>
              <p:spPr bwMode="auto">
                <a:xfrm>
                  <a:off x="8730" y="5835"/>
                  <a:ext cx="0" cy="1560"/>
                </a:xfrm>
                <a:prstGeom prst="straightConnector1">
                  <a:avLst/>
                </a:pr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416" name="AutoShape 8"/>
                <p:cNvCxnSpPr>
                  <a:cxnSpLocks noChangeShapeType="1"/>
                </p:cNvCxnSpPr>
                <p:nvPr/>
              </p:nvCxnSpPr>
              <p:spPr bwMode="auto">
                <a:xfrm>
                  <a:off x="5685" y="6450"/>
                  <a:ext cx="3045" cy="945"/>
                </a:xfrm>
                <a:prstGeom prst="straightConnector1">
                  <a:avLst/>
                </a:prstGeom>
                <a:noFill/>
                <a:ln w="50800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7417" name="Text Box 9"/>
              <p:cNvSpPr txBox="1">
                <a:spLocks noChangeArrowheads="1"/>
              </p:cNvSpPr>
              <p:nvPr/>
            </p:nvSpPr>
            <p:spPr bwMode="auto">
              <a:xfrm>
                <a:off x="5341" y="6350"/>
                <a:ext cx="524" cy="56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cs typeface="Arial" pitchFamily="34" charset="0"/>
                  </a:rPr>
                  <a:t>А</a:t>
                </a:r>
              </a:p>
            </p:txBody>
          </p:sp>
          <p:sp>
            <p:nvSpPr>
              <p:cNvPr id="17418" name="Text Box 10"/>
              <p:cNvSpPr txBox="1">
                <a:spLocks noChangeArrowheads="1"/>
              </p:cNvSpPr>
              <p:nvPr/>
            </p:nvSpPr>
            <p:spPr bwMode="auto">
              <a:xfrm>
                <a:off x="5271" y="5587"/>
                <a:ext cx="524" cy="56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cs typeface="Arial" pitchFamily="34" charset="0"/>
                  </a:rPr>
                  <a:t>В</a:t>
                </a:r>
              </a:p>
            </p:txBody>
          </p:sp>
          <p:sp>
            <p:nvSpPr>
              <p:cNvPr id="17419" name="Text Box 11"/>
              <p:cNvSpPr txBox="1">
                <a:spLocks noChangeArrowheads="1"/>
              </p:cNvSpPr>
              <p:nvPr/>
            </p:nvSpPr>
            <p:spPr bwMode="auto">
              <a:xfrm>
                <a:off x="8645" y="5482"/>
                <a:ext cx="524" cy="56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cs typeface="Arial" pitchFamily="34" charset="0"/>
                  </a:rPr>
                  <a:t>С</a:t>
                </a:r>
              </a:p>
            </p:txBody>
          </p:sp>
          <p:sp>
            <p:nvSpPr>
              <p:cNvPr id="17420" name="Text Box 12"/>
              <p:cNvSpPr txBox="1">
                <a:spLocks noChangeArrowheads="1"/>
              </p:cNvSpPr>
              <p:nvPr/>
            </p:nvSpPr>
            <p:spPr bwMode="auto">
              <a:xfrm>
                <a:off x="8656" y="7222"/>
                <a:ext cx="524" cy="56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cs typeface="Arial" pitchFamily="34" charset="0"/>
                  </a:rPr>
                  <a:t>D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7421" name="Rectangle 13"/>
              <p:cNvSpPr>
                <a:spLocks noChangeArrowheads="1"/>
              </p:cNvSpPr>
              <p:nvPr/>
            </p:nvSpPr>
            <p:spPr bwMode="auto">
              <a:xfrm>
                <a:off x="5685" y="5848"/>
                <a:ext cx="255" cy="212"/>
              </a:xfrm>
              <a:prstGeom prst="rect">
                <a:avLst/>
              </a:prstGeom>
              <a:solidFill>
                <a:srgbClr val="FFFFFF"/>
              </a:solidFill>
              <a:ln w="508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422" name="Rectangle 14"/>
              <p:cNvSpPr>
                <a:spLocks noChangeArrowheads="1"/>
              </p:cNvSpPr>
              <p:nvPr/>
            </p:nvSpPr>
            <p:spPr bwMode="auto">
              <a:xfrm>
                <a:off x="8475" y="5848"/>
                <a:ext cx="255" cy="212"/>
              </a:xfrm>
              <a:prstGeom prst="rect">
                <a:avLst/>
              </a:prstGeom>
              <a:solidFill>
                <a:srgbClr val="FFFFFF"/>
              </a:solidFill>
              <a:ln w="508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423" name="Text Box 15"/>
            <p:cNvSpPr txBox="1">
              <a:spLocks noChangeArrowheads="1"/>
            </p:cNvSpPr>
            <p:nvPr/>
          </p:nvSpPr>
          <p:spPr bwMode="auto">
            <a:xfrm>
              <a:off x="6814" y="5386"/>
              <a:ext cx="1211" cy="57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13 </a:t>
              </a: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км</a:t>
              </a:r>
            </a:p>
          </p:txBody>
        </p:sp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6874" y="6987"/>
              <a:ext cx="1211" cy="57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1</a:t>
              </a: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5</a:t>
              </a:r>
              <a:r>
                <a: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 </a:t>
              </a: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км</a:t>
              </a:r>
            </a:p>
          </p:txBody>
        </p:sp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4871" y="5938"/>
              <a:ext cx="1211" cy="57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2</a:t>
              </a:r>
              <a:r>
                <a: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 </a:t>
              </a: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км</a:t>
              </a:r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8730" y="6268"/>
              <a:ext cx="1211" cy="57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1</a:t>
              </a: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0</a:t>
              </a:r>
              <a:r>
                <a: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 </a:t>
              </a: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км</a:t>
              </a:r>
            </a:p>
          </p:txBody>
        </p:sp>
      </p:grpSp>
      <p:sp>
        <p:nvSpPr>
          <p:cNvPr id="20" name="Стрелка вправо 19">
            <a:hlinkClick r:id="rId2" action="ppaction://hlinksldjump"/>
          </p:cNvPr>
          <p:cNvSpPr/>
          <p:nvPr/>
        </p:nvSpPr>
        <p:spPr>
          <a:xfrm>
            <a:off x="8429652" y="6286520"/>
            <a:ext cx="500034" cy="428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№4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dirty="0" smtClean="0"/>
              <a:t>В параллелограмме </a:t>
            </a:r>
            <a:r>
              <a:rPr lang="ru-RU" sz="2400" i="1" dirty="0" smtClean="0"/>
              <a:t>ABCD</a:t>
            </a:r>
            <a:r>
              <a:rPr lang="ru-RU" sz="2400" dirty="0" smtClean="0"/>
              <a:t> диагонали </a:t>
            </a:r>
            <a:r>
              <a:rPr lang="ru-RU" sz="2400" i="1" dirty="0" smtClean="0"/>
              <a:t>AC</a:t>
            </a:r>
            <a:r>
              <a:rPr lang="ru-RU" sz="2400" dirty="0" smtClean="0"/>
              <a:t> и </a:t>
            </a:r>
            <a:r>
              <a:rPr lang="ru-RU" sz="2400" i="1" dirty="0" smtClean="0"/>
              <a:t>BD</a:t>
            </a:r>
            <a:r>
              <a:rPr lang="ru-RU" sz="2400" dirty="0" smtClean="0"/>
              <a:t> пересекаются в точке </a:t>
            </a:r>
            <a:r>
              <a:rPr lang="ru-RU" sz="2400" i="1" dirty="0" smtClean="0"/>
              <a:t>K</a:t>
            </a:r>
            <a:r>
              <a:rPr lang="ru-RU" sz="2400" dirty="0" smtClean="0"/>
              <a:t>. Докажите, что площадь параллелограмма </a:t>
            </a:r>
            <a:r>
              <a:rPr lang="ru-RU" sz="2400" i="1" dirty="0" smtClean="0"/>
              <a:t>ABCD</a:t>
            </a:r>
            <a:r>
              <a:rPr lang="ru-RU" sz="2400" dirty="0" smtClean="0"/>
              <a:t> в четыре раза больше площади треугольника </a:t>
            </a:r>
            <a:r>
              <a:rPr lang="ru-RU" sz="2400" i="1" dirty="0" smtClean="0"/>
              <a:t>AKD</a:t>
            </a:r>
            <a:r>
              <a:rPr lang="ru-RU" sz="2400" dirty="0" smtClean="0"/>
              <a:t>.</a:t>
            </a:r>
          </a:p>
          <a:p>
            <a:endParaRPr lang="ru-RU" sz="2400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429652" y="6286520"/>
            <a:ext cx="500034" cy="428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28605"/>
            <a:ext cx="8572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№5. 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Периметр ромба равен 80 см, а одна из диагоналей 32 см. Найдите радиус вписанной в ромб окружности.</a:t>
            </a:r>
          </a:p>
          <a:p>
            <a:endParaRPr lang="ru-RU" sz="24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429652" y="6286520"/>
            <a:ext cx="500034" cy="428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57166"/>
            <a:ext cx="85725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№6.</a:t>
            </a:r>
            <a:r>
              <a:rPr lang="ru-RU" sz="2400" dirty="0" smtClean="0"/>
              <a:t> </a:t>
            </a:r>
            <a:r>
              <a:rPr lang="ru-RU" sz="2400" dirty="0" smtClean="0"/>
              <a:t>В треугольнике </a:t>
            </a:r>
            <a:r>
              <a:rPr lang="ru-RU" sz="2400" i="1" dirty="0" smtClean="0"/>
              <a:t>АВС</a:t>
            </a:r>
            <a:r>
              <a:rPr lang="ru-RU" sz="2400" dirty="0" smtClean="0"/>
              <a:t> отмечены середины </a:t>
            </a:r>
            <a:r>
              <a:rPr lang="ru-RU" sz="2400" i="1" dirty="0" smtClean="0"/>
              <a:t>М</a:t>
            </a:r>
            <a:r>
              <a:rPr lang="ru-RU" sz="2400" dirty="0" smtClean="0"/>
              <a:t> и </a:t>
            </a:r>
            <a:r>
              <a:rPr lang="en-US" sz="2400" i="1" dirty="0" smtClean="0"/>
              <a:t>N</a:t>
            </a:r>
            <a:r>
              <a:rPr lang="en-US" sz="2400" dirty="0" smtClean="0"/>
              <a:t> </a:t>
            </a:r>
            <a:r>
              <a:rPr lang="ru-RU" sz="2400" dirty="0" smtClean="0"/>
              <a:t>сторон </a:t>
            </a:r>
            <a:r>
              <a:rPr lang="ru-RU" sz="2400" i="1" dirty="0" smtClean="0"/>
              <a:t>ВС</a:t>
            </a:r>
            <a:r>
              <a:rPr lang="ru-RU" sz="2400" dirty="0" smtClean="0"/>
              <a:t> и </a:t>
            </a:r>
            <a:r>
              <a:rPr lang="ru-RU" sz="2400" i="1" dirty="0" smtClean="0"/>
              <a:t>АС </a:t>
            </a:r>
            <a:r>
              <a:rPr lang="ru-RU" sz="2400" dirty="0" smtClean="0"/>
              <a:t>соответственно. Площадь треугольника </a:t>
            </a:r>
            <a:r>
              <a:rPr lang="en-US" sz="2400" i="1" dirty="0" smtClean="0"/>
              <a:t>CNM</a:t>
            </a:r>
            <a:r>
              <a:rPr lang="ru-RU" sz="2400" dirty="0" smtClean="0"/>
              <a:t> равна 57. Найдите площадь четырёхугольника </a:t>
            </a:r>
            <a:r>
              <a:rPr lang="ru-RU" sz="2400" i="1" dirty="0" smtClean="0"/>
              <a:t>АВМ</a:t>
            </a:r>
            <a:r>
              <a:rPr lang="en-US" sz="2400" i="1" dirty="0" smtClean="0"/>
              <a:t>N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>
              <a:lnSpc>
                <a:spcPct val="150000"/>
              </a:lnSpc>
            </a:pP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9F9F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234</TotalTime>
  <Words>428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Площади фигур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Итог урока  Закончите предложения: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Площади фигур</dc:title>
  <dc:creator>Юлия</dc:creator>
  <cp:lastModifiedBy>Юлия</cp:lastModifiedBy>
  <cp:revision>24</cp:revision>
  <dcterms:created xsi:type="dcterms:W3CDTF">2014-10-21T22:03:54Z</dcterms:created>
  <dcterms:modified xsi:type="dcterms:W3CDTF">2014-10-22T20:47:24Z</dcterms:modified>
</cp:coreProperties>
</file>