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4" r:id="rId3"/>
    <p:sldId id="265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76" r:id="rId15"/>
    <p:sldId id="262" r:id="rId16"/>
    <p:sldId id="258" r:id="rId17"/>
    <p:sldId id="277" r:id="rId18"/>
    <p:sldId id="259" r:id="rId19"/>
    <p:sldId id="278" r:id="rId20"/>
    <p:sldId id="279" r:id="rId21"/>
    <p:sldId id="280" r:id="rId22"/>
    <p:sldId id="261" r:id="rId23"/>
    <p:sldId id="281" r:id="rId2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1FDD8"/>
    <a:srgbClr val="F589D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6BA2E-0247-4589-9878-8B685004BE1B}" type="datetimeFigureOut">
              <a:rPr lang="ru-RU"/>
              <a:pPr>
                <a:defRPr/>
              </a:pPr>
              <a:t>09.11.2020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6257B1-B0E8-494D-8538-1EA47B1D6F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A0A59E-DE15-4FED-BB2D-4D12D6456DBF}" type="datetimeFigureOut">
              <a:rPr lang="ru-RU"/>
              <a:pPr>
                <a:defRPr/>
              </a:pPr>
              <a:t>09.11.2020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12753E-CE2B-4D6C-92D9-C8E24A9750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F83761-3D20-4866-8A16-2E1E0C1F67F4}" type="datetimeFigureOut">
              <a:rPr lang="ru-RU"/>
              <a:pPr>
                <a:defRPr/>
              </a:pPr>
              <a:t>09.11.2020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4D9E97-7623-4DBD-A8EA-71ED9E4544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A43080-3987-4F7D-9832-AD1D352E79BD}" type="datetimeFigureOut">
              <a:rPr lang="ru-RU"/>
              <a:pPr>
                <a:defRPr/>
              </a:pPr>
              <a:t>09.11.2020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9553FD-1FF3-4914-A840-33848273BF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D05B0A-160D-4BCC-9CF1-83238BA532D7}" type="datetimeFigureOut">
              <a:rPr lang="ru-RU"/>
              <a:pPr>
                <a:defRPr/>
              </a:pPr>
              <a:t>09.11.2020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7ED70B-7A8B-42BD-B6AC-43A51717C3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180E0B-209C-4FD8-9D67-769B677F247A}" type="datetimeFigureOut">
              <a:rPr lang="ru-RU"/>
              <a:pPr>
                <a:defRPr/>
              </a:pPr>
              <a:t>09.11.2020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4D7EAB-2FD4-46B9-8E8C-66F5F8D783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19320F-E0C6-45E1-A9EF-CF17C499955F}" type="datetimeFigureOut">
              <a:rPr lang="ru-RU"/>
              <a:pPr>
                <a:defRPr/>
              </a:pPr>
              <a:t>09.11.2020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048018-94F6-466B-A5A4-35F70DF864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CA56D8-79EB-4F32-B59C-AB1F4CD6D3BB}" type="datetimeFigureOut">
              <a:rPr lang="ru-RU"/>
              <a:pPr>
                <a:defRPr/>
              </a:pPr>
              <a:t>09.11.2020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E2C9F7-9FBD-4444-BB73-EB5914D7C4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0ADFD4-E632-46B5-9C6B-393CA90E125E}" type="datetimeFigureOut">
              <a:rPr lang="ru-RU"/>
              <a:pPr>
                <a:defRPr/>
              </a:pPr>
              <a:t>09.11.2020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3ABDAD-397E-4389-9A0E-0AC4322609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7C4A97-B4D9-4BFB-BEEA-E3FE8F5CCBBB}" type="datetimeFigureOut">
              <a:rPr lang="ru-RU"/>
              <a:pPr>
                <a:defRPr/>
              </a:pPr>
              <a:t>09.11.2020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41CF36-3DD6-4325-81C1-A22DDF7B10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4019EE-6EDE-4DFD-AB40-01007FEC19CA}" type="datetimeFigureOut">
              <a:rPr lang="ru-RU"/>
              <a:pPr>
                <a:defRPr/>
              </a:pPr>
              <a:t>09.11.2020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82A88D-848D-49FD-AE8E-805A629582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EB0D1D5-F72E-4EC5-848C-2E394286B604}" type="datetimeFigureOut">
              <a:rPr lang="ru-RU"/>
              <a:pPr>
                <a:defRPr/>
              </a:pPr>
              <a:t>09.11.2020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40BA1C7-38B9-4478-820A-E1EA5F2646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gif"/><Relationship Id="rId4" Type="http://schemas.openxmlformats.org/officeDocument/2006/relationships/image" Target="../media/image18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Рисунок 2" descr="dark_vista_aurora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928662" y="5715016"/>
            <a:ext cx="7786742" cy="1142984"/>
          </a:xfrm>
          <a:prstGeom prst="rect">
            <a:avLst/>
          </a:prstGeom>
          <a:solidFill>
            <a:srgbClr val="F589DE"/>
          </a:solidFill>
          <a:ln>
            <a:solidFill>
              <a:srgbClr val="C00000"/>
            </a:solidFill>
          </a:ln>
          <a:effectLst>
            <a:softEdge rad="127000"/>
          </a:effectLst>
        </p:spPr>
        <p:txBody>
          <a:bodyPr wrap="none">
            <a:prstTxWarp prst="textCanDown">
              <a:avLst>
                <a:gd name="adj" fmla="val 23983"/>
              </a:avLst>
            </a:prstTxWarp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>
                  <a:solidFill>
                    <a:sysClr val="windowText" lastClr="000000"/>
                  </a:solidFill>
                </a:ln>
                <a:gradFill flip="none" rotWithShape="1"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Саратовская область</a:t>
            </a:r>
          </a:p>
        </p:txBody>
      </p:sp>
      <p:pic>
        <p:nvPicPr>
          <p:cNvPr id="6" name="Рисунок 5" descr="saratov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50" y="214313"/>
            <a:ext cx="8572500" cy="507206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6598" y="285728"/>
            <a:ext cx="8440244" cy="621510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tx2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857250" y="5572125"/>
            <a:ext cx="4027488" cy="369888"/>
          </a:xfrm>
          <a:prstGeom prst="rect">
            <a:avLst/>
          </a:prstGeom>
          <a:solidFill>
            <a:srgbClr val="00B050"/>
          </a:solidFill>
          <a:ln>
            <a:solidFill>
              <a:schemeClr val="tx2"/>
            </a:solidFill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В состав области входят 38 районов. </a:t>
            </a:r>
            <a:endParaRPr lang="ru-RU" b="1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Volskiy.gif"/>
          <p:cNvPicPr>
            <a:picLocks noChangeAspect="1"/>
          </p:cNvPicPr>
          <p:nvPr/>
        </p:nvPicPr>
        <p:blipFill>
          <a:blip r:embed="rId2">
            <a:lum bright="-10000" contrast="10000"/>
          </a:blip>
          <a:stretch>
            <a:fillRect/>
          </a:stretch>
        </p:blipFill>
        <p:spPr>
          <a:xfrm>
            <a:off x="214313" y="785813"/>
            <a:ext cx="4278312" cy="350043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3554" name="Рисунок 2" descr="volsk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0438" y="785813"/>
            <a:ext cx="1000125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4786314" y="3811012"/>
            <a:ext cx="4357686" cy="298543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Самый крупный по площади район Левобережья.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>
                  <a:solidFill>
                    <a:sysClr val="windowText" lastClr="000000"/>
                  </a:solidFill>
                </a:ln>
                <a:gradFill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5400000" scaled="0"/>
                </a:gradFill>
                <a:latin typeface="Times New Roman" pitchFamily="18" charset="0"/>
                <a:cs typeface="Times New Roman" pitchFamily="18" charset="0"/>
              </a:rPr>
              <a:t>Площадь - 4,5тыс. кв. км.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0" y="3811012"/>
            <a:ext cx="4714876" cy="298543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Самый крупный по площади район Правобережья.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>
                  <a:solidFill>
                    <a:sysClr val="windowText" lastClr="000000"/>
                  </a:solidFill>
                </a:ln>
                <a:gradFill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5400000" scaled="0"/>
                </a:gradFill>
                <a:latin typeface="Times New Roman" pitchFamily="18" charset="0"/>
                <a:cs typeface="Times New Roman" pitchFamily="18" charset="0"/>
              </a:rPr>
              <a:t>Площадь - 3,7 тыс. кв. км.</a:t>
            </a:r>
          </a:p>
        </p:txBody>
      </p:sp>
      <p:pic>
        <p:nvPicPr>
          <p:cNvPr id="7" name="Рисунок 6" descr="Dergachevskiy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625" y="785813"/>
            <a:ext cx="3929063" cy="34893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3558" name="Рисунок 7" descr="дергачи.gi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625" y="785813"/>
            <a:ext cx="952500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" name="Прямая соединительная линия 9"/>
          <p:cNvCxnSpPr/>
          <p:nvPr/>
        </p:nvCxnSpPr>
        <p:spPr>
          <a:xfrm rot="16200000" flipH="1">
            <a:off x="1321594" y="3393281"/>
            <a:ext cx="6858000" cy="71438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1214414" y="214290"/>
            <a:ext cx="2000291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err="1">
                <a:ln>
                  <a:solidFill>
                    <a:sysClr val="windowText" lastClr="000000"/>
                  </a:solidFill>
                </a:ln>
                <a:gradFill flip="none" rotWithShape="1"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16200000" scaled="0"/>
                  <a:tileRect/>
                </a:gradFill>
                <a:latin typeface="Times New Roman" pitchFamily="18" charset="0"/>
                <a:cs typeface="Times New Roman" pitchFamily="18" charset="0"/>
              </a:rPr>
              <a:t>Вольский</a:t>
            </a:r>
            <a:endParaRPr lang="ru-RU" sz="3200" b="1" dirty="0">
              <a:ln>
                <a:solidFill>
                  <a:sysClr val="windowText" lastClr="000000"/>
                </a:solidFill>
              </a:ln>
              <a:gradFill flip="none" rotWithShape="1"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16200000" scaled="0"/>
                <a:tileRect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786446" y="214290"/>
            <a:ext cx="27911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err="1">
                <a:ln>
                  <a:solidFill>
                    <a:sysClr val="windowText" lastClr="000000"/>
                  </a:solidFill>
                </a:ln>
                <a:gradFill flip="none" rotWithShape="1"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16200000" scaled="0"/>
                  <a:tileRect/>
                </a:gradFill>
                <a:latin typeface="Times New Roman" pitchFamily="18" charset="0"/>
                <a:cs typeface="Times New Roman" pitchFamily="18" charset="0"/>
              </a:rPr>
              <a:t>Дергачёвский</a:t>
            </a:r>
            <a:endParaRPr lang="ru-RU" sz="3200" b="1" dirty="0">
              <a:ln>
                <a:solidFill>
                  <a:sysClr val="windowText" lastClr="000000"/>
                </a:solidFill>
              </a:ln>
              <a:gradFill flip="none" rotWithShape="1"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16200000" scaled="0"/>
                <a:tileRect/>
              </a:gra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0"/>
            <a:ext cx="84361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u="sng" dirty="0">
                <a:ln>
                  <a:solidFill>
                    <a:sysClr val="windowText" lastClr="000000"/>
                  </a:solidFill>
                </a:ln>
                <a:gradFill>
                  <a:gsLst>
                    <a:gs pos="0">
                      <a:srgbClr val="3399FF"/>
                    </a:gs>
                    <a:gs pos="16000">
                      <a:srgbClr val="00CCCC"/>
                    </a:gs>
                    <a:gs pos="47000">
                      <a:srgbClr val="9999FF"/>
                    </a:gs>
                    <a:gs pos="60001">
                      <a:srgbClr val="2E6792"/>
                    </a:gs>
                    <a:gs pos="71001">
                      <a:srgbClr val="3333CC"/>
                    </a:gs>
                    <a:gs pos="81000">
                      <a:srgbClr val="1170FF"/>
                    </a:gs>
                    <a:gs pos="100000">
                      <a:srgbClr val="006699"/>
                    </a:gs>
                  </a:gsLst>
                  <a:lin ang="5400000" scaled="0"/>
                </a:gradFill>
                <a:latin typeface="Times New Roman" pitchFamily="18" charset="0"/>
                <a:cs typeface="Times New Roman" pitchFamily="18" charset="0"/>
              </a:rPr>
              <a:t>По численности населения самые большие :</a:t>
            </a:r>
          </a:p>
        </p:txBody>
      </p:sp>
      <p:pic>
        <p:nvPicPr>
          <p:cNvPr id="3" name="Рисунок 2" descr="Engels_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5" y="1285875"/>
            <a:ext cx="4071938" cy="49291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 descr="Saratovskiy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313" y="1285875"/>
            <a:ext cx="4214812" cy="49291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1142976" y="6215082"/>
            <a:ext cx="2514663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>
                  <a:solidFill>
                    <a:sysClr val="windowText" lastClr="000000"/>
                  </a:solidFill>
                </a:ln>
                <a:gradFill flip="none" rotWithShape="1"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lin ang="16200000" scaled="1"/>
                  <a:tileRect/>
                </a:gradFill>
                <a:latin typeface="Times New Roman" pitchFamily="18" charset="0"/>
                <a:cs typeface="Times New Roman" pitchFamily="18" charset="0"/>
              </a:rPr>
              <a:t>Правобережье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643570" y="6215082"/>
            <a:ext cx="2279791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>
                  <a:solidFill>
                    <a:sysClr val="windowText" lastClr="000000"/>
                  </a:solidFill>
                </a:ln>
                <a:gradFill flip="none" rotWithShape="1"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lin ang="16200000" scaled="1"/>
                  <a:tileRect/>
                </a:gradFill>
                <a:latin typeface="Times New Roman" pitchFamily="18" charset="0"/>
                <a:cs typeface="Times New Roman" pitchFamily="18" charset="0"/>
              </a:rPr>
              <a:t>Левобережье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142976" y="642918"/>
            <a:ext cx="26208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>
                  <a:solidFill>
                    <a:sysClr val="windowText" lastClr="000000"/>
                  </a:solidFill>
                </a:ln>
                <a:gradFill flip="none" rotWithShape="1"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16200000" scaled="0"/>
                  <a:tileRect/>
                </a:gradFill>
                <a:latin typeface="Times New Roman" pitchFamily="18" charset="0"/>
                <a:cs typeface="Times New Roman" pitchFamily="18" charset="0"/>
              </a:rPr>
              <a:t>Саратовский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643570" y="642918"/>
            <a:ext cx="2588594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err="1">
                <a:ln>
                  <a:solidFill>
                    <a:sysClr val="windowText" lastClr="000000"/>
                  </a:solidFill>
                </a:ln>
                <a:gradFill flip="none" rotWithShape="1"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16200000" scaled="0"/>
                  <a:tileRect/>
                </a:gradFill>
                <a:latin typeface="Times New Roman" pitchFamily="18" charset="0"/>
                <a:cs typeface="Times New Roman" pitchFamily="18" charset="0"/>
              </a:rPr>
              <a:t>Энгельсский</a:t>
            </a:r>
            <a:endParaRPr lang="ru-RU" sz="3200" b="1" dirty="0">
              <a:ln>
                <a:solidFill>
                  <a:sysClr val="windowText" lastClr="000000"/>
                </a:solidFill>
              </a:ln>
              <a:gradFill flip="none" rotWithShape="1"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16200000" scaled="0"/>
                <a:tileRect/>
              </a:gra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84" name="Рисунок 8" descr="engels_kr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4875" y="1285875"/>
            <a:ext cx="952500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5" name="Рисунок 9" descr="saratovskiy.gi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313" y="1285875"/>
            <a:ext cx="952500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843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u="sng" dirty="0">
                <a:ln>
                  <a:solidFill>
                    <a:sysClr val="windowText" lastClr="000000"/>
                  </a:solidFill>
                </a:ln>
                <a:gradFill>
                  <a:gsLst>
                    <a:gs pos="0">
                      <a:srgbClr val="3399FF"/>
                    </a:gs>
                    <a:gs pos="16000">
                      <a:srgbClr val="00CCCC"/>
                    </a:gs>
                    <a:gs pos="47000">
                      <a:srgbClr val="9999FF"/>
                    </a:gs>
                    <a:gs pos="60001">
                      <a:srgbClr val="2E6792"/>
                    </a:gs>
                    <a:gs pos="71001">
                      <a:srgbClr val="3333CC"/>
                    </a:gs>
                    <a:gs pos="81000">
                      <a:srgbClr val="1170FF"/>
                    </a:gs>
                    <a:gs pos="100000">
                      <a:srgbClr val="006699"/>
                    </a:gs>
                  </a:gsLst>
                  <a:lin ang="5400000" scaled="0"/>
                </a:gradFill>
                <a:latin typeface="Times New Roman" pitchFamily="18" charset="0"/>
                <a:cs typeface="Times New Roman" pitchFamily="18" charset="0"/>
              </a:rPr>
              <a:t>По численности населения самые наименьшие :</a:t>
            </a:r>
          </a:p>
        </p:txBody>
      </p:sp>
      <p:pic>
        <p:nvPicPr>
          <p:cNvPr id="5" name="Рисунок 4" descr="300px-Voskresensky_district_(Saratov_Oblast)_locator_map.svg.png"/>
          <p:cNvPicPr>
            <a:picLocks noChangeAspect="1"/>
          </p:cNvPicPr>
          <p:nvPr/>
        </p:nvPicPr>
        <p:blipFill>
          <a:blip r:embed="rId2">
            <a:lum bright="-20000" contrast="20000"/>
          </a:blip>
          <a:stretch>
            <a:fillRect/>
          </a:stretch>
        </p:blipFill>
        <p:spPr>
          <a:xfrm>
            <a:off x="4572000" y="1357313"/>
            <a:ext cx="4572000" cy="35718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5603" name="Рисунок 5" descr="vaskresensk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3714750"/>
            <a:ext cx="938213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Ivanteevskiy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57313"/>
            <a:ext cx="4249738" cy="35718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5572132" y="642918"/>
            <a:ext cx="2514663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>
                  <a:solidFill>
                    <a:sysClr val="windowText" lastClr="000000"/>
                  </a:solidFill>
                </a:ln>
                <a:gradFill flip="none" rotWithShape="1"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lin ang="16200000" scaled="1"/>
                  <a:tileRect/>
                </a:gradFill>
                <a:latin typeface="Times New Roman" pitchFamily="18" charset="0"/>
                <a:cs typeface="Times New Roman" pitchFamily="18" charset="0"/>
              </a:rPr>
              <a:t>Правобережье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714348" y="642918"/>
            <a:ext cx="2279791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>
                  <a:solidFill>
                    <a:sysClr val="windowText" lastClr="000000"/>
                  </a:solidFill>
                </a:ln>
                <a:gradFill flip="none" rotWithShape="1"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lin ang="16200000" scaled="1"/>
                  <a:tileRect/>
                </a:gradFill>
                <a:latin typeface="Times New Roman" pitchFamily="18" charset="0"/>
                <a:cs typeface="Times New Roman" pitchFamily="18" charset="0"/>
              </a:rPr>
              <a:t>Левобережье</a:t>
            </a:r>
          </a:p>
        </p:txBody>
      </p:sp>
      <p:pic>
        <p:nvPicPr>
          <p:cNvPr id="25607" name="Рисунок 9" descr="ivanteevka.gi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714750"/>
            <a:ext cx="857250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714348" y="5214950"/>
            <a:ext cx="2855462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err="1">
                <a:ln>
                  <a:solidFill>
                    <a:sysClr val="windowText" lastClr="000000"/>
                  </a:solidFill>
                </a:ln>
                <a:gradFill flip="none" rotWithShape="1"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16200000" scaled="0"/>
                  <a:tileRect/>
                </a:gradFill>
                <a:latin typeface="Times New Roman" pitchFamily="18" charset="0"/>
                <a:cs typeface="Times New Roman" pitchFamily="18" charset="0"/>
              </a:rPr>
              <a:t>Ивантеевский</a:t>
            </a:r>
            <a:endParaRPr lang="ru-RU" sz="3200" b="1" dirty="0">
              <a:ln>
                <a:solidFill>
                  <a:sysClr val="windowText" lastClr="000000"/>
                </a:solidFill>
              </a:ln>
              <a:gradFill flip="none" rotWithShape="1"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16200000" scaled="0"/>
                <a:tileRect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643570" y="5214950"/>
            <a:ext cx="30015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>
                  <a:solidFill>
                    <a:sysClr val="windowText" lastClr="000000"/>
                  </a:solidFill>
                </a:ln>
                <a:gradFill flip="none" rotWithShape="1"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16200000" scaled="0"/>
                  <a:tileRect/>
                </a:gradFill>
                <a:latin typeface="Times New Roman" pitchFamily="18" charset="0"/>
                <a:cs typeface="Times New Roman" pitchFamily="18" charset="0"/>
              </a:rPr>
              <a:t>Воскресенский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Romanovskiy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2938"/>
            <a:ext cx="3786188" cy="273208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Рисунок 2" descr="balt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313" y="3857625"/>
            <a:ext cx="3714750" cy="25717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500034" y="3286125"/>
            <a:ext cx="2656112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>
                  <a:solidFill>
                    <a:sysClr val="windowText" lastClr="000000"/>
                  </a:solidFill>
                </a:ln>
                <a:gradFill flip="none" rotWithShape="1"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16200000" scaled="0"/>
                  <a:tileRect/>
                </a:gradFill>
                <a:latin typeface="Times New Roman" pitchFamily="18" charset="0"/>
                <a:cs typeface="Times New Roman" pitchFamily="18" charset="0"/>
              </a:rPr>
              <a:t>Романовский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14348" y="6357958"/>
            <a:ext cx="2439066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err="1">
                <a:ln>
                  <a:solidFill>
                    <a:sysClr val="windowText" lastClr="000000"/>
                  </a:solidFill>
                </a:ln>
                <a:gradFill flip="none" rotWithShape="1"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16200000" scaled="0"/>
                  <a:tileRect/>
                </a:gradFill>
                <a:latin typeface="Times New Roman" pitchFamily="18" charset="0"/>
                <a:cs typeface="Times New Roman" pitchFamily="18" charset="0"/>
              </a:rPr>
              <a:t>Балтайский</a:t>
            </a:r>
            <a:endParaRPr lang="ru-RU" sz="3200" b="1" dirty="0">
              <a:ln>
                <a:solidFill>
                  <a:sysClr val="windowText" lastClr="000000"/>
                </a:solidFill>
              </a:ln>
              <a:gradFill flip="none" rotWithShape="1"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16200000" scaled="0"/>
                <a:tileRect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57620" y="0"/>
            <a:ext cx="50818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u="sng" dirty="0">
                <a:ln>
                  <a:solidFill>
                    <a:sysClr val="windowText" lastClr="000000"/>
                  </a:solidFill>
                </a:ln>
                <a:gradFill>
                  <a:gsLst>
                    <a:gs pos="0">
                      <a:srgbClr val="3399FF"/>
                    </a:gs>
                    <a:gs pos="16000">
                      <a:srgbClr val="00CCCC"/>
                    </a:gs>
                    <a:gs pos="47000">
                      <a:srgbClr val="9999FF"/>
                    </a:gs>
                    <a:gs pos="60001">
                      <a:srgbClr val="2E6792"/>
                    </a:gs>
                    <a:gs pos="71001">
                      <a:srgbClr val="3333CC"/>
                    </a:gs>
                    <a:gs pos="81000">
                      <a:srgbClr val="1170FF"/>
                    </a:gs>
                    <a:gs pos="100000">
                      <a:srgbClr val="006699"/>
                    </a:gs>
                  </a:gsLst>
                  <a:lin ang="5400000" scaled="0"/>
                </a:gradFill>
                <a:latin typeface="Times New Roman" pitchFamily="18" charset="0"/>
                <a:cs typeface="Times New Roman" pitchFamily="18" charset="0"/>
              </a:rPr>
              <a:t>Наименьшие по площади: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429256" y="1714488"/>
            <a:ext cx="2279791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>
                  <a:solidFill>
                    <a:sysClr val="windowText" lastClr="000000"/>
                  </a:solidFill>
                </a:ln>
                <a:gradFill flip="none" rotWithShape="1"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lin ang="16200000" scaled="1"/>
                  <a:tileRect/>
                </a:gradFill>
                <a:latin typeface="Times New Roman" pitchFamily="18" charset="0"/>
                <a:cs typeface="Times New Roman" pitchFamily="18" charset="0"/>
              </a:rPr>
              <a:t>Левобережье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00034" y="0"/>
            <a:ext cx="2514663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>
                  <a:solidFill>
                    <a:sysClr val="windowText" lastClr="000000"/>
                  </a:solidFill>
                </a:ln>
                <a:gradFill flip="none" rotWithShape="1"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lin ang="16200000" scaled="1"/>
                  <a:tileRect/>
                </a:gradFill>
                <a:latin typeface="Times New Roman" pitchFamily="18" charset="0"/>
                <a:cs typeface="Times New Roman" pitchFamily="18" charset="0"/>
              </a:rPr>
              <a:t>Правобережье</a:t>
            </a:r>
          </a:p>
        </p:txBody>
      </p:sp>
      <p:pic>
        <p:nvPicPr>
          <p:cNvPr id="26632" name="Рисунок 8" descr="советский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14813" y="4357688"/>
            <a:ext cx="809625" cy="104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3" name="Рисунок 9" descr="балтай.gi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5286375"/>
            <a:ext cx="952500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4" name="Рисунок 10" descr="romanovskiy.gif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57500" y="2143125"/>
            <a:ext cx="952500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5" name="Рисунок 11" descr="800px-Sovetsky_district_(Saratov_Oblast)_locator_map.svg.pn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143375" y="2571750"/>
            <a:ext cx="4840288" cy="26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5857884" y="5715016"/>
            <a:ext cx="2286016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>
                  <a:solidFill>
                    <a:sysClr val="windowText" lastClr="000000"/>
                  </a:solidFill>
                </a:ln>
                <a:gradFill flip="none" rotWithShape="1"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16200000" scaled="0"/>
                  <a:tileRect/>
                </a:gradFill>
                <a:latin typeface="Times New Roman" pitchFamily="18" charset="0"/>
                <a:cs typeface="Times New Roman" pitchFamily="18" charset="0"/>
              </a:rPr>
              <a:t>Советский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50" y="4643438"/>
            <a:ext cx="8643938" cy="2032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2"/>
            </a:solidFill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 отличие от многих городов Верхней и Средней Волги Саратов является сравнительно молодым городом, насчитывающим чуть более 400 лет своей истории. Официальной датой его возникновения считается 1590 год. "Молодой город", как вначале он именовался в исторических документах, был призван вести наблюдение за передвижениями кочевников и уничтожать их "воровские шайки", пытающиеся пересечь юго-восточную границу Русского государства, а также охранять царские суда, ходившие в Астрахань и обратно.</a:t>
            </a:r>
          </a:p>
        </p:txBody>
      </p:sp>
      <p:pic>
        <p:nvPicPr>
          <p:cNvPr id="4" name="Рисунок 3" descr="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5" y="3000375"/>
            <a:ext cx="2878138" cy="14287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saratov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8" y="3000375"/>
            <a:ext cx="857250" cy="1498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2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313" y="142875"/>
            <a:ext cx="4270375" cy="2667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6" name="Picture 2" descr="C:\Documents and Settings\admin\Рабочий стол\151364876.jpg"/>
          <p:cNvPicPr>
            <a:picLocks noChangeAspect="1" noChangeArrowheads="1"/>
          </p:cNvPicPr>
          <p:nvPr/>
        </p:nvPicPr>
        <p:blipFill>
          <a:blip r:embed="rId5" cstate="print"/>
          <a:srcRect b="21"/>
          <a:stretch>
            <a:fillRect/>
          </a:stretch>
        </p:blipFill>
        <p:spPr bwMode="auto">
          <a:xfrm>
            <a:off x="4714876" y="500042"/>
            <a:ext cx="4214842" cy="35004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313" y="3786188"/>
            <a:ext cx="8715375" cy="286226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2"/>
            </a:solidFill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Саратов — многофункциональный центр с многочисленными промышленными, культурными, образовательными учреждениями. В городе также развито машиностроение, нефтяная и химическая промышленность. Во времена СССР и до 1992 года Саратов был закрытым городом (не допускалось его посещение иностранцами), так как в городе работало несколько крупных предприятий оборонной промышленности, в частности, Саратовский авиационный завод, производящий военные и гражданские самолёты. Развиты автомобильные грузоперевозки в Саратов. Многие промышленные предприятия Саратова выполняли также заказы для советской космической программы. </a:t>
            </a:r>
          </a:p>
        </p:txBody>
      </p:sp>
      <p:pic>
        <p:nvPicPr>
          <p:cNvPr id="5" name="Рисунок 4" descr="0_183c6_7792de70_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3" y="0"/>
            <a:ext cx="8715375" cy="37973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3571875" cy="563245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2"/>
            </a:solidFill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Промышленность: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• машиностроение (производство тракторов, холодильников, троллейбусов, автотракторного оборудования, подшипников),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• химическая и нефтехимическая (искусственные и синтетические волокна, корд, серная кислота, продукты нефтепереработки),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• промышленность стройматериалов (цемент, железобетонные конструкции),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• легкая (производство плащевых и хлопчатобумажных тканей, бельевого и верхнего трикотажа),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• пищевая.</a:t>
            </a:r>
          </a:p>
        </p:txBody>
      </p:sp>
      <p:pic>
        <p:nvPicPr>
          <p:cNvPr id="3" name="Рисунок 2" descr="svark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6188" y="0"/>
            <a:ext cx="4981575" cy="33178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 descr="663_200912210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6188" y="3500438"/>
            <a:ext cx="5000625" cy="31432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786313" y="3786188"/>
            <a:ext cx="4071937" cy="23082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2"/>
            </a:solidFill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Сельское хозяйство: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• Выращивают: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зерновые культуры.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• мясомолочное скотоводство,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• мясошерстное овцеводство,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• птицеводство.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  <a:cs typeface="+mn-cs"/>
            </a:endParaRPr>
          </a:p>
        </p:txBody>
      </p:sp>
      <p:pic>
        <p:nvPicPr>
          <p:cNvPr id="30722" name="Рисунок 3" descr="1270893623_r20-20luchshij20pahar083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3" y="0"/>
            <a:ext cx="4167187" cy="335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schippers_html_m169d2da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44" y="3264069"/>
            <a:ext cx="4316422" cy="35939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kar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142852"/>
            <a:ext cx="4572000" cy="2714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Прямоугольник 1"/>
          <p:cNvSpPr>
            <a:spLocks noChangeArrowheads="1"/>
          </p:cNvSpPr>
          <p:nvPr/>
        </p:nvSpPr>
        <p:spPr bwMode="auto">
          <a:xfrm>
            <a:off x="0" y="0"/>
            <a:ext cx="3857625" cy="2586038"/>
          </a:xfrm>
          <a:prstGeom prst="rect">
            <a:avLst/>
          </a:prstGeom>
          <a:gradFill rotWithShape="0">
            <a:gsLst>
              <a:gs pos="0">
                <a:srgbClr val="51FDD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16200000"/>
          </a:gra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latin typeface="Times New Roman" pitchFamily="18" charset="0"/>
                <a:cs typeface="Times New Roman" pitchFamily="18" charset="0"/>
              </a:rPr>
              <a:t>Полезные ископаемые:</a:t>
            </a:r>
          </a:p>
          <a:p>
            <a:pPr algn="ctr"/>
            <a:r>
              <a:rPr lang="ru-RU" b="1">
                <a:latin typeface="Times New Roman" pitchFamily="18" charset="0"/>
                <a:cs typeface="Times New Roman" pitchFamily="18" charset="0"/>
              </a:rPr>
              <a:t>• газ, </a:t>
            </a:r>
          </a:p>
          <a:p>
            <a:pPr algn="ctr"/>
            <a:r>
              <a:rPr lang="ru-RU" b="1">
                <a:latin typeface="Times New Roman" pitchFamily="18" charset="0"/>
                <a:cs typeface="Times New Roman" pitchFamily="18" charset="0"/>
              </a:rPr>
              <a:t>• нефть, </a:t>
            </a:r>
          </a:p>
          <a:p>
            <a:pPr algn="ctr"/>
            <a:r>
              <a:rPr lang="ru-RU" b="1">
                <a:latin typeface="Times New Roman" pitchFamily="18" charset="0"/>
                <a:cs typeface="Times New Roman" pitchFamily="18" charset="0"/>
              </a:rPr>
              <a:t>• горючие сланцы, </a:t>
            </a:r>
          </a:p>
          <a:p>
            <a:pPr algn="ctr"/>
            <a:r>
              <a:rPr lang="ru-RU" b="1">
                <a:latin typeface="Times New Roman" pitchFamily="18" charset="0"/>
                <a:cs typeface="Times New Roman" pitchFamily="18" charset="0"/>
              </a:rPr>
              <a:t>• строительные материалы (мел, мергель, известняк, песок, глина), </a:t>
            </a:r>
          </a:p>
          <a:p>
            <a:pPr algn="ctr"/>
            <a:r>
              <a:rPr lang="ru-RU" b="1">
                <a:latin typeface="Times New Roman" pitchFamily="18" charset="0"/>
                <a:cs typeface="Times New Roman" pitchFamily="18" charset="0"/>
              </a:rPr>
              <a:t>• фосфориты,</a:t>
            </a:r>
          </a:p>
          <a:p>
            <a:pPr algn="ctr"/>
            <a:r>
              <a:rPr lang="ru-RU" b="1">
                <a:latin typeface="Times New Roman" pitchFamily="18" charset="0"/>
                <a:cs typeface="Times New Roman" pitchFamily="18" charset="0"/>
              </a:rPr>
              <a:t>• минеральные сероводородные воды.</a:t>
            </a:r>
          </a:p>
        </p:txBody>
      </p:sp>
      <p:pic>
        <p:nvPicPr>
          <p:cNvPr id="3" name="Рисунок 2" descr="0_1bfd2_db15b4be_X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714620"/>
            <a:ext cx="3786214" cy="38768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04_041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43636" y="357166"/>
            <a:ext cx="3000364" cy="21681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oildemand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57620" y="0"/>
            <a:ext cx="2286016" cy="30003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800px-Kalgoorlie_The_Big_Pit_DSC0449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000496" y="2928934"/>
            <a:ext cx="4953002" cy="37147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karta_obl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643438" cy="27860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4786314" y="214290"/>
            <a:ext cx="4357686" cy="2862322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Дата образования Саратовской области —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10 января 1934 г.</a:t>
            </a:r>
            <a:br>
              <a:rPr lang="ru-RU" sz="3600" b="1" spc="50" dirty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3600" b="1" spc="50" dirty="0">
              <a:ln w="11430">
                <a:solidFill>
                  <a:sysClr val="windowText" lastClr="000000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map_np192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7625" y="2500313"/>
            <a:ext cx="5286375" cy="435768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4340" name="Прямоугольник 8"/>
          <p:cNvSpPr>
            <a:spLocks noChangeArrowheads="1"/>
          </p:cNvSpPr>
          <p:nvPr/>
        </p:nvSpPr>
        <p:spPr bwMode="auto">
          <a:xfrm>
            <a:off x="0" y="2579688"/>
            <a:ext cx="3857625" cy="427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 u="sng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19 октября 1918 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года декретом СНК РСФСР из части территорий Саратовской губернии была образована первая в РСФСР автономная область — </a:t>
            </a:r>
            <a:r>
              <a:rPr lang="ru-RU" sz="1600" b="1" u="sng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Автономная область Немцев Поволжья 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с административным центром в городе Саратове (с 19 октября 1918 года по май 1919 года), затем административным центром стал город Марксштадт (с мая до 4 июня 1919 года назв. Екатериненштадт). 24 июля 1922 года административный центр автономной области был перенесён в присоединённый к автономии 22 июня город Покровск (в 1931 переименован в город Энгельс).</a:t>
            </a:r>
          </a:p>
        </p:txBody>
      </p:sp>
      <p:pic>
        <p:nvPicPr>
          <p:cNvPr id="14341" name="Рисунок 9" descr="oblast_big01.jpg"/>
          <p:cNvPicPr>
            <a:picLocks noChangeAspect="1"/>
          </p:cNvPicPr>
          <p:nvPr/>
        </p:nvPicPr>
        <p:blipFill>
          <a:blip r:embed="rId4"/>
          <a:srcRect r="92"/>
          <a:stretch>
            <a:fillRect/>
          </a:stretch>
        </p:blipFill>
        <p:spPr bwMode="auto">
          <a:xfrm>
            <a:off x="214313" y="2071688"/>
            <a:ext cx="1714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4714884"/>
            <a:ext cx="8143932" cy="1631216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chemeClr val="tx2"/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>
                  <a:solidFill>
                    <a:sysClr val="windowText" lastClr="000000"/>
                  </a:solidFill>
                </a:ln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Климатические условия: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>
                  <a:solidFill>
                    <a:sysClr val="windowText" lastClr="000000"/>
                  </a:solidFill>
                </a:ln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Данный субъект располагается в умеренном климатическом поясе. Климат континентальный.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>
                  <a:solidFill>
                    <a:sysClr val="windowText" lastClr="000000"/>
                  </a:solidFill>
                </a:ln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Средняя температура января: -9.8°С.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>
                  <a:solidFill>
                    <a:sysClr val="windowText" lastClr="000000"/>
                  </a:solidFill>
                </a:ln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Средняя температура июля: +21.7°С.</a:t>
            </a:r>
          </a:p>
        </p:txBody>
      </p:sp>
      <p:pic>
        <p:nvPicPr>
          <p:cNvPr id="4" name="Рисунок 3" descr="0285715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4348" y="214290"/>
            <a:ext cx="7572428" cy="4286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477328"/>
          </a:xfrm>
          <a:prstGeom prst="rect">
            <a:avLst/>
          </a:prstGeom>
          <a:gradFill flip="none" rotWithShape="1">
            <a:gsLst>
              <a:gs pos="0">
                <a:srgbClr val="51FDD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1"/>
            <a:tileRect/>
          </a:gradFill>
          <a:ln>
            <a:solidFill>
              <a:schemeClr val="tx2"/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>
                  <a:solidFill>
                    <a:sysClr val="windowText" lastClr="000000"/>
                  </a:solidFill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Население: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>
                  <a:solidFill>
                    <a:sysClr val="windowText" lastClr="000000"/>
                  </a:solidFill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• Численность составляет 2 668 310 человек.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>
                  <a:solidFill>
                    <a:sysClr val="windowText" lastClr="000000"/>
                  </a:solidFill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Численность женщин – 1 068 643 (городское население), 370 593 (сельское население). Численность мужчин – 895 215 (городское население), 333 859 (сельское население).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>
                  <a:solidFill>
                    <a:sysClr val="windowText" lastClr="000000"/>
                  </a:solidFill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• Плотность равна 26,6 человек/км2.</a:t>
            </a:r>
          </a:p>
        </p:txBody>
      </p:sp>
      <p:pic>
        <p:nvPicPr>
          <p:cNvPr id="3" name="Рисунок 2" descr="394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72" y="1428736"/>
            <a:ext cx="8072494" cy="5429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Прямоугольник 1"/>
          <p:cNvSpPr>
            <a:spLocks noChangeArrowheads="1"/>
          </p:cNvSpPr>
          <p:nvPr/>
        </p:nvSpPr>
        <p:spPr bwMode="auto">
          <a:xfrm>
            <a:off x="0" y="0"/>
            <a:ext cx="9358313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1200">
              <a:latin typeface="Calibri" pitchFamily="34" charset="0"/>
            </a:endParaRPr>
          </a:p>
          <a:p>
            <a:endParaRPr lang="ru-RU" sz="1200">
              <a:latin typeface="Calibri" pitchFamily="34" charset="0"/>
            </a:endParaRPr>
          </a:p>
          <a:p>
            <a:endParaRPr lang="ru-RU" sz="1200">
              <a:latin typeface="Calibri" pitchFamily="34" charset="0"/>
            </a:endParaRPr>
          </a:p>
          <a:p>
            <a:endParaRPr lang="ru-RU" sz="1200">
              <a:latin typeface="Calibri" pitchFamily="34" charset="0"/>
            </a:endParaRPr>
          </a:p>
          <a:p>
            <a:endParaRPr lang="ru-RU" sz="1200">
              <a:latin typeface="Calibri" pitchFamily="34" charset="0"/>
            </a:endParaRPr>
          </a:p>
          <a:p>
            <a:endParaRPr lang="ru-RU" sz="1200">
              <a:latin typeface="Calibri" pitchFamily="34" charset="0"/>
            </a:endParaRPr>
          </a:p>
          <a:p>
            <a:endParaRPr lang="ru-RU" sz="1200">
              <a:latin typeface="Calibri" pitchFamily="34" charset="0"/>
            </a:endParaRPr>
          </a:p>
          <a:p>
            <a:endParaRPr lang="ru-RU" sz="1200">
              <a:latin typeface="Calibri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n>
                  <a:solidFill>
                    <a:sysClr val="windowText" lastClr="000000"/>
                  </a:solidFill>
                </a:ln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16200000" scaled="0"/>
                </a:gradFill>
                <a:latin typeface="Times New Roman" pitchFamily="18" charset="0"/>
                <a:cs typeface="Times New Roman" pitchFamily="18" charset="0"/>
              </a:rPr>
              <a:t>-Где располагается Саратовская область?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n>
                  <a:solidFill>
                    <a:sysClr val="windowText" lastClr="000000"/>
                  </a:solidFill>
                </a:ln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16200000" scaled="0"/>
                </a:gradFill>
                <a:latin typeface="Times New Roman" pitchFamily="18" charset="0"/>
                <a:cs typeface="Times New Roman" pitchFamily="18" charset="0"/>
              </a:rPr>
              <a:t>-Что больше Левобережье или Правобережье?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n>
                  <a:solidFill>
                    <a:sysClr val="windowText" lastClr="000000"/>
                  </a:solidFill>
                </a:ln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16200000" scaled="0"/>
                </a:gradFill>
                <a:latin typeface="Times New Roman" pitchFamily="18" charset="0"/>
                <a:cs typeface="Times New Roman" pitchFamily="18" charset="0"/>
              </a:rPr>
              <a:t>- Сколько районов в области? Какие?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latin typeface="Arial" charset="0"/>
              </a:rPr>
              <a:t>Домашнее задание</a:t>
            </a:r>
          </a:p>
        </p:txBody>
      </p:sp>
      <p:sp>
        <p:nvSpPr>
          <p:cNvPr id="35842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smtClean="0">
                <a:latin typeface="Arial" charset="0"/>
              </a:rPr>
              <a:t>Повторить темы по географ.положению, геологическое строение, рельеф, минеральные ресурсы. </a:t>
            </a:r>
          </a:p>
          <a:p>
            <a:pPr eaLnBrk="1" hangingPunct="1"/>
            <a:r>
              <a:rPr lang="ru-RU" smtClean="0">
                <a:latin typeface="Arial" charset="0"/>
              </a:rPr>
              <a:t>Нарисовать в тетради герб Саратовской области. </a:t>
            </a:r>
          </a:p>
          <a:p>
            <a:pPr eaLnBrk="1" hangingPunct="1"/>
            <a:r>
              <a:rPr lang="ru-RU" smtClean="0">
                <a:latin typeface="Arial" charset="0"/>
              </a:rPr>
              <a:t>Составить кроссворд на тему : </a:t>
            </a:r>
          </a:p>
          <a:p>
            <a:pPr eaLnBrk="1" hangingPunct="1">
              <a:buFont typeface="Arial" charset="0"/>
              <a:buNone/>
            </a:pPr>
            <a:r>
              <a:rPr lang="ru-RU" smtClean="0">
                <a:latin typeface="Arial" charset="0"/>
              </a:rPr>
              <a:t>« Саратовская область» (15 слов)</a:t>
            </a:r>
          </a:p>
          <a:p>
            <a:pPr eaLnBrk="1" hangingPunct="1">
              <a:buFont typeface="Arial" charset="0"/>
              <a:buNone/>
            </a:pPr>
            <a:r>
              <a:rPr lang="ru-RU" b="1" smtClean="0">
                <a:solidFill>
                  <a:schemeClr val="hlink"/>
                </a:solidFill>
                <a:latin typeface="Arial" charset="0"/>
              </a:rPr>
              <a:t>Номер телефона : 8 987 354 61 18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fo_map_n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86150" y="0"/>
            <a:ext cx="565785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0" y="785794"/>
            <a:ext cx="3500430" cy="48320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dirty="0">
                <a:ln>
                  <a:solidFill>
                    <a:sysClr val="windowText" lastClr="000000"/>
                  </a:solidFill>
                </a:ln>
                <a:gradFill>
                  <a:gsLst>
                    <a:gs pos="0">
                      <a:srgbClr val="000082"/>
                    </a:gs>
                    <a:gs pos="13000">
                      <a:srgbClr val="0047FF"/>
                    </a:gs>
                    <a:gs pos="28000">
                      <a:srgbClr val="000082"/>
                    </a:gs>
                    <a:gs pos="42999">
                      <a:srgbClr val="0047FF"/>
                    </a:gs>
                    <a:gs pos="58000">
                      <a:srgbClr val="000082"/>
                    </a:gs>
                    <a:gs pos="72000">
                      <a:srgbClr val="0047FF"/>
                    </a:gs>
                    <a:gs pos="87000">
                      <a:srgbClr val="000082"/>
                    </a:gs>
                    <a:gs pos="100000">
                      <a:srgbClr val="0047FF"/>
                    </a:gs>
                  </a:gsLst>
                  <a:lin ang="5400000" scaled="0"/>
                </a:gradFill>
                <a:latin typeface="Times New Roman" pitchFamily="18" charset="0"/>
                <a:cs typeface="Times New Roman" pitchFamily="18" charset="0"/>
              </a:rPr>
              <a:t>В данное время область входит в Приволжский федеральный округ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88817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286500" cy="47148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0" y="4714884"/>
            <a:ext cx="9144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>
                  <a:solidFill>
                    <a:sysClr val="windowText" lastClr="000000"/>
                  </a:solidFill>
                </a:ln>
                <a:blipFill>
                  <a:blip r:embed="rId3"/>
                  <a:tile tx="0" ty="0" sx="100000" sy="100000" flip="none" algn="tl"/>
                </a:blipFill>
                <a:latin typeface="Times New Roman" pitchFamily="18" charset="0"/>
                <a:cs typeface="Times New Roman" pitchFamily="18" charset="0"/>
              </a:rPr>
              <a:t>Крупный транспортный узел (железных и автомобильных дорог). Официально Саратов был заложен в </a:t>
            </a:r>
            <a:r>
              <a:rPr lang="ru-RU" sz="2800" b="1" u="sng" dirty="0">
                <a:ln>
                  <a:solidFill>
                    <a:srgbClr val="FF0000"/>
                  </a:solidFill>
                </a:ln>
                <a:blipFill>
                  <a:blip r:embed="rId4"/>
                  <a:tile tx="0" ty="0" sx="100000" sy="100000" flip="none" algn="tl"/>
                </a:blipFill>
                <a:latin typeface="Times New Roman" pitchFamily="18" charset="0"/>
                <a:cs typeface="Times New Roman" pitchFamily="18" charset="0"/>
              </a:rPr>
              <a:t>1590</a:t>
            </a:r>
            <a:r>
              <a:rPr lang="ru-RU" sz="2800" b="1" dirty="0">
                <a:ln>
                  <a:solidFill>
                    <a:sysClr val="windowText" lastClr="000000"/>
                  </a:solidFill>
                </a:ln>
                <a:blipFill>
                  <a:blip r:embed="rId3"/>
                  <a:tile tx="0" ty="0" sx="100000" sy="100000" flip="none" algn="tl"/>
                </a:blipFill>
                <a:latin typeface="Times New Roman" pitchFamily="18" charset="0"/>
                <a:cs typeface="Times New Roman" pitchFamily="18" charset="0"/>
              </a:rPr>
              <a:t> как крепость для охраны Волжского торгового пути, на правом берегу Волги. 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286512" y="714356"/>
            <a:ext cx="2857488" cy="243143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ln>
                  <a:solidFill>
                    <a:sysClr val="windowText" lastClr="000000"/>
                  </a:solidFill>
                </a:ln>
                <a:gradFill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5400000" scaled="0"/>
                </a:gradFill>
                <a:latin typeface="Times New Roman" pitchFamily="18" charset="0"/>
                <a:cs typeface="Times New Roman" pitchFamily="18" charset="0"/>
              </a:rPr>
              <a:t>Саратов — </a:t>
            </a:r>
            <a:r>
              <a:rPr lang="ru-RU" sz="3600" dirty="0">
                <a:ln>
                  <a:solidFill>
                    <a:sysClr val="windowText" lastClr="000000"/>
                  </a:solidFill>
                </a:ln>
                <a:gradFill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5400000" scaled="0"/>
                </a:gradFill>
                <a:latin typeface="Times New Roman" pitchFamily="18" charset="0"/>
                <a:cs typeface="Times New Roman" pitchFamily="18" charset="0"/>
              </a:rPr>
              <a:t>центр Саратовской области</a:t>
            </a:r>
            <a:r>
              <a:rPr lang="ru-RU" sz="4000" dirty="0">
                <a:ln>
                  <a:solidFill>
                    <a:sysClr val="windowText" lastClr="000000"/>
                  </a:solidFill>
                </a:ln>
                <a:gradFill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5400000" scaled="0"/>
                </a:gra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Рисунок 1" descr="map.jpg"/>
          <p:cNvPicPr>
            <a:picLocks noChangeAspect="1"/>
          </p:cNvPicPr>
          <p:nvPr/>
        </p:nvPicPr>
        <p:blipFill>
          <a:blip r:embed="rId2">
            <a:lum bright="-10000" contras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" name="Прямая соединительная линия 9"/>
          <p:cNvCxnSpPr/>
          <p:nvPr/>
        </p:nvCxnSpPr>
        <p:spPr>
          <a:xfrm flipV="1">
            <a:off x="714375" y="1857375"/>
            <a:ext cx="357188" cy="21431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V="1">
            <a:off x="714375" y="1857375"/>
            <a:ext cx="357188" cy="214313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5400000" flipH="1" flipV="1">
            <a:off x="1000125" y="1928813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rot="16200000" flipH="1">
            <a:off x="1000125" y="1857375"/>
            <a:ext cx="142875" cy="1428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rot="16200000" flipH="1">
            <a:off x="1071562" y="1857376"/>
            <a:ext cx="214313" cy="214312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flipV="1">
            <a:off x="1285875" y="1928813"/>
            <a:ext cx="285750" cy="142875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1571625" y="1928813"/>
            <a:ext cx="571500" cy="214312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rot="5400000" flipH="1" flipV="1">
            <a:off x="2107407" y="1893093"/>
            <a:ext cx="285750" cy="214313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2357438" y="1857375"/>
            <a:ext cx="571500" cy="28575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rot="5400000" flipH="1" flipV="1">
            <a:off x="2928938" y="2000250"/>
            <a:ext cx="142875" cy="142875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3071813" y="2000250"/>
            <a:ext cx="214312" cy="7143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 rot="5400000" flipH="1" flipV="1">
            <a:off x="3286125" y="1857375"/>
            <a:ext cx="214313" cy="214313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3500438" y="1857375"/>
            <a:ext cx="357187" cy="142875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rot="5400000" flipH="1" flipV="1">
            <a:off x="3857625" y="1428750"/>
            <a:ext cx="571500" cy="57150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rot="16200000" flipH="1">
            <a:off x="4429125" y="1428750"/>
            <a:ext cx="285750" cy="28575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 flipV="1">
            <a:off x="4714875" y="1643063"/>
            <a:ext cx="214313" cy="71437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rot="16200000" flipH="1">
            <a:off x="4929188" y="1643063"/>
            <a:ext cx="142875" cy="142875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 flipV="1">
            <a:off x="5072063" y="1714500"/>
            <a:ext cx="571500" cy="7143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 rot="5400000" flipH="1" flipV="1">
            <a:off x="5536407" y="1607344"/>
            <a:ext cx="285750" cy="71437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 flipV="1">
            <a:off x="5715000" y="1357313"/>
            <a:ext cx="642938" cy="142875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 rot="5400000">
            <a:off x="6250782" y="1464469"/>
            <a:ext cx="214312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>
            <a:off x="6357938" y="1571625"/>
            <a:ext cx="357187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/>
          <p:cNvCxnSpPr/>
          <p:nvPr/>
        </p:nvCxnSpPr>
        <p:spPr>
          <a:xfrm rot="16200000" flipH="1">
            <a:off x="6607969" y="1678781"/>
            <a:ext cx="428625" cy="214313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/>
          <p:nvPr/>
        </p:nvCxnSpPr>
        <p:spPr>
          <a:xfrm flipV="1">
            <a:off x="6929438" y="1857375"/>
            <a:ext cx="428625" cy="142875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5" name="Прямая соединительная линия 64"/>
          <p:cNvCxnSpPr/>
          <p:nvPr/>
        </p:nvCxnSpPr>
        <p:spPr>
          <a:xfrm>
            <a:off x="7358063" y="1857375"/>
            <a:ext cx="285750" cy="214313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7" name="Прямая соединительная линия 66"/>
          <p:cNvCxnSpPr/>
          <p:nvPr/>
        </p:nvCxnSpPr>
        <p:spPr>
          <a:xfrm>
            <a:off x="7643813" y="2071688"/>
            <a:ext cx="642937" cy="428625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9" name="Прямая соединительная линия 68"/>
          <p:cNvCxnSpPr/>
          <p:nvPr/>
        </p:nvCxnSpPr>
        <p:spPr>
          <a:xfrm>
            <a:off x="8286750" y="2500313"/>
            <a:ext cx="500063" cy="28575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/>
          <p:nvPr/>
        </p:nvCxnSpPr>
        <p:spPr>
          <a:xfrm rot="16200000" flipH="1">
            <a:off x="8572501" y="3000375"/>
            <a:ext cx="571500" cy="142875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5" name="Прямая соединительная линия 74"/>
          <p:cNvCxnSpPr/>
          <p:nvPr/>
        </p:nvCxnSpPr>
        <p:spPr>
          <a:xfrm rot="10800000">
            <a:off x="8715375" y="3357563"/>
            <a:ext cx="214313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7" name="Прямая соединительная линия 76"/>
          <p:cNvCxnSpPr/>
          <p:nvPr/>
        </p:nvCxnSpPr>
        <p:spPr>
          <a:xfrm rot="5400000">
            <a:off x="8429625" y="3500438"/>
            <a:ext cx="428625" cy="142875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9" name="Прямая соединительная линия 78"/>
          <p:cNvCxnSpPr/>
          <p:nvPr/>
        </p:nvCxnSpPr>
        <p:spPr>
          <a:xfrm rot="10800000" flipV="1">
            <a:off x="7929563" y="3786188"/>
            <a:ext cx="642937" cy="428625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1" name="Прямая соединительная линия 80"/>
          <p:cNvCxnSpPr/>
          <p:nvPr/>
        </p:nvCxnSpPr>
        <p:spPr>
          <a:xfrm rot="10800000" flipV="1">
            <a:off x="7500938" y="4214813"/>
            <a:ext cx="428625" cy="71437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3" name="Прямая соединительная линия 82"/>
          <p:cNvCxnSpPr/>
          <p:nvPr/>
        </p:nvCxnSpPr>
        <p:spPr>
          <a:xfrm rot="5400000">
            <a:off x="7250906" y="4536282"/>
            <a:ext cx="500063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5" name="Прямая соединительная линия 84"/>
          <p:cNvCxnSpPr/>
          <p:nvPr/>
        </p:nvCxnSpPr>
        <p:spPr>
          <a:xfrm rot="10800000" flipV="1">
            <a:off x="6643688" y="4786313"/>
            <a:ext cx="857250" cy="428625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7" name="Прямая соединительная линия 86"/>
          <p:cNvCxnSpPr/>
          <p:nvPr/>
        </p:nvCxnSpPr>
        <p:spPr>
          <a:xfrm rot="16200000" flipH="1">
            <a:off x="6429375" y="5500688"/>
            <a:ext cx="928687" cy="35718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9" name="Прямая соединительная линия 88"/>
          <p:cNvCxnSpPr/>
          <p:nvPr/>
        </p:nvCxnSpPr>
        <p:spPr>
          <a:xfrm rot="10800000" flipV="1">
            <a:off x="6500813" y="6143625"/>
            <a:ext cx="571500" cy="35718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1" name="Прямая соединительная линия 90"/>
          <p:cNvCxnSpPr/>
          <p:nvPr/>
        </p:nvCxnSpPr>
        <p:spPr>
          <a:xfrm rot="16200000" flipV="1">
            <a:off x="5464969" y="5464969"/>
            <a:ext cx="1143000" cy="92868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3" name="Прямая соединительная линия 92"/>
          <p:cNvCxnSpPr/>
          <p:nvPr/>
        </p:nvCxnSpPr>
        <p:spPr>
          <a:xfrm rot="10800000" flipV="1">
            <a:off x="5286375" y="5357813"/>
            <a:ext cx="285750" cy="142875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5" name="Прямая соединительная линия 94"/>
          <p:cNvCxnSpPr/>
          <p:nvPr/>
        </p:nvCxnSpPr>
        <p:spPr>
          <a:xfrm rot="16200000" flipV="1">
            <a:off x="5072062" y="5286376"/>
            <a:ext cx="214313" cy="214312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7" name="Прямая соединительная линия 96"/>
          <p:cNvCxnSpPr/>
          <p:nvPr/>
        </p:nvCxnSpPr>
        <p:spPr>
          <a:xfrm rot="10800000" flipV="1">
            <a:off x="4857750" y="5286375"/>
            <a:ext cx="214313" cy="7143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9" name="Прямая соединительная линия 98"/>
          <p:cNvCxnSpPr/>
          <p:nvPr/>
        </p:nvCxnSpPr>
        <p:spPr>
          <a:xfrm rot="16200000" flipV="1">
            <a:off x="4572000" y="5072063"/>
            <a:ext cx="285750" cy="28575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1" name="Прямая соединительная линия 100"/>
          <p:cNvCxnSpPr/>
          <p:nvPr/>
        </p:nvCxnSpPr>
        <p:spPr>
          <a:xfrm rot="10800000" flipV="1">
            <a:off x="4357688" y="5072063"/>
            <a:ext cx="214312" cy="142875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3" name="Прямая соединительная линия 102"/>
          <p:cNvCxnSpPr/>
          <p:nvPr/>
        </p:nvCxnSpPr>
        <p:spPr>
          <a:xfrm rot="10800000" flipV="1">
            <a:off x="3929063" y="5214938"/>
            <a:ext cx="428625" cy="71437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5" name="Прямая соединительная линия 104"/>
          <p:cNvCxnSpPr/>
          <p:nvPr/>
        </p:nvCxnSpPr>
        <p:spPr>
          <a:xfrm rot="5400000" flipH="1" flipV="1">
            <a:off x="3821907" y="5179219"/>
            <a:ext cx="214312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7" name="Прямая соединительная линия 106"/>
          <p:cNvCxnSpPr/>
          <p:nvPr/>
        </p:nvCxnSpPr>
        <p:spPr>
          <a:xfrm rot="10800000">
            <a:off x="3643313" y="4929188"/>
            <a:ext cx="285750" cy="142875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9" name="Прямая соединительная линия 108"/>
          <p:cNvCxnSpPr/>
          <p:nvPr/>
        </p:nvCxnSpPr>
        <p:spPr>
          <a:xfrm rot="5400000">
            <a:off x="3464719" y="5036344"/>
            <a:ext cx="285750" cy="7143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1" name="Прямая соединительная линия 110"/>
          <p:cNvCxnSpPr/>
          <p:nvPr/>
        </p:nvCxnSpPr>
        <p:spPr>
          <a:xfrm rot="10800000">
            <a:off x="2928938" y="5143500"/>
            <a:ext cx="642937" cy="7143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3" name="Прямая соединительная линия 112"/>
          <p:cNvCxnSpPr/>
          <p:nvPr/>
        </p:nvCxnSpPr>
        <p:spPr>
          <a:xfrm rot="5400000" flipH="1" flipV="1">
            <a:off x="2786063" y="4857750"/>
            <a:ext cx="428625" cy="142875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5" name="Прямая соединительная линия 114"/>
          <p:cNvCxnSpPr/>
          <p:nvPr/>
        </p:nvCxnSpPr>
        <p:spPr>
          <a:xfrm rot="16200000" flipV="1">
            <a:off x="2714626" y="4357687"/>
            <a:ext cx="500062" cy="214313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7" name="Прямая соединительная линия 116"/>
          <p:cNvCxnSpPr/>
          <p:nvPr/>
        </p:nvCxnSpPr>
        <p:spPr>
          <a:xfrm rot="10800000">
            <a:off x="2000250" y="4143375"/>
            <a:ext cx="857250" cy="7143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9" name="Прямая соединительная линия 118"/>
          <p:cNvCxnSpPr/>
          <p:nvPr/>
        </p:nvCxnSpPr>
        <p:spPr>
          <a:xfrm rot="10800000" flipV="1">
            <a:off x="1785938" y="4143375"/>
            <a:ext cx="214312" cy="142875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1" name="Прямая соединительная линия 120"/>
          <p:cNvCxnSpPr/>
          <p:nvPr/>
        </p:nvCxnSpPr>
        <p:spPr>
          <a:xfrm rot="16200000" flipV="1">
            <a:off x="1643063" y="4143375"/>
            <a:ext cx="214312" cy="7143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3" name="Прямая соединительная линия 122"/>
          <p:cNvCxnSpPr/>
          <p:nvPr/>
        </p:nvCxnSpPr>
        <p:spPr>
          <a:xfrm rot="10800000" flipV="1">
            <a:off x="1357313" y="4071938"/>
            <a:ext cx="357187" cy="28575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5" name="Прямая соединительная линия 124"/>
          <p:cNvCxnSpPr/>
          <p:nvPr/>
        </p:nvCxnSpPr>
        <p:spPr>
          <a:xfrm rot="10800000">
            <a:off x="1071563" y="4357688"/>
            <a:ext cx="28575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7" name="Прямая соединительная линия 126"/>
          <p:cNvCxnSpPr/>
          <p:nvPr/>
        </p:nvCxnSpPr>
        <p:spPr>
          <a:xfrm rot="10800000">
            <a:off x="571500" y="3929063"/>
            <a:ext cx="500063" cy="4286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Прямая соединительная линия 128"/>
          <p:cNvCxnSpPr/>
          <p:nvPr/>
        </p:nvCxnSpPr>
        <p:spPr>
          <a:xfrm>
            <a:off x="500063" y="3929063"/>
            <a:ext cx="571500" cy="428625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4" name="Прямая соединительная линия 133"/>
          <p:cNvCxnSpPr/>
          <p:nvPr/>
        </p:nvCxnSpPr>
        <p:spPr>
          <a:xfrm rot="5400000" flipH="1" flipV="1">
            <a:off x="357188" y="3786188"/>
            <a:ext cx="28575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6" name="Прямая соединительная линия 135"/>
          <p:cNvCxnSpPr/>
          <p:nvPr/>
        </p:nvCxnSpPr>
        <p:spPr>
          <a:xfrm rot="16200000" flipV="1">
            <a:off x="285750" y="3429000"/>
            <a:ext cx="214313" cy="214313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8" name="Прямая соединительная линия 137"/>
          <p:cNvCxnSpPr/>
          <p:nvPr/>
        </p:nvCxnSpPr>
        <p:spPr>
          <a:xfrm rot="16200000" flipV="1">
            <a:off x="71438" y="3214687"/>
            <a:ext cx="285750" cy="142875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0" name="Прямая соединительная линия 139"/>
          <p:cNvCxnSpPr/>
          <p:nvPr/>
        </p:nvCxnSpPr>
        <p:spPr>
          <a:xfrm rot="5400000" flipH="1" flipV="1">
            <a:off x="107157" y="2964656"/>
            <a:ext cx="285750" cy="214313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42" name="Прямая соединительная линия 141"/>
          <p:cNvCxnSpPr/>
          <p:nvPr/>
        </p:nvCxnSpPr>
        <p:spPr>
          <a:xfrm rot="5400000" flipH="1" flipV="1">
            <a:off x="214313" y="2714625"/>
            <a:ext cx="357188" cy="71437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4" name="Прямая соединительная линия 143"/>
          <p:cNvCxnSpPr/>
          <p:nvPr/>
        </p:nvCxnSpPr>
        <p:spPr>
          <a:xfrm rot="5400000" flipH="1" flipV="1">
            <a:off x="321469" y="2178844"/>
            <a:ext cx="500062" cy="28575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Рисунок 1" descr="464e6t6.png"/>
          <p:cNvPicPr>
            <a:picLocks noChangeAspect="1"/>
          </p:cNvPicPr>
          <p:nvPr/>
        </p:nvPicPr>
        <p:blipFill>
          <a:blip r:embed="rId2">
            <a:lum bright="-30000" contrast="40000"/>
          </a:blip>
          <a:srcRect/>
          <a:stretch>
            <a:fillRect/>
          </a:stretch>
        </p:blipFill>
        <p:spPr bwMode="auto">
          <a:xfrm>
            <a:off x="642938" y="0"/>
            <a:ext cx="7620000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14282" y="4429132"/>
            <a:ext cx="8715436" cy="2123658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harsh" dir="t"/>
            </a:scene3d>
            <a:sp3d prstMaterial="metal"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i="1" dirty="0">
                <a:ln>
                  <a:solidFill>
                    <a:schemeClr val="tx1"/>
                  </a:solidFill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Расположена в Европейской части страны, на юго-востоке Русской равнины</a:t>
            </a:r>
          </a:p>
        </p:txBody>
      </p:sp>
      <p:sp>
        <p:nvSpPr>
          <p:cNvPr id="4" name="Дуга 3"/>
          <p:cNvSpPr/>
          <p:nvPr/>
        </p:nvSpPr>
        <p:spPr>
          <a:xfrm rot="2391456">
            <a:off x="1403350" y="2868613"/>
            <a:ext cx="704850" cy="620712"/>
          </a:xfrm>
          <a:prstGeom prst="arc">
            <a:avLst>
              <a:gd name="adj1" fmla="val 15912387"/>
              <a:gd name="adj2" fmla="val 15704394"/>
            </a:avLst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Рисунок 1" descr="map_61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285750"/>
            <a:ext cx="8715375" cy="6357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кругленная прямоугольная выноска 2"/>
          <p:cNvSpPr/>
          <p:nvPr/>
        </p:nvSpPr>
        <p:spPr>
          <a:xfrm>
            <a:off x="1000125" y="2000250"/>
            <a:ext cx="2643188" cy="469900"/>
          </a:xfrm>
          <a:prstGeom prst="wedgeRoundRectCallout">
            <a:avLst>
              <a:gd name="adj1" fmla="val 21992"/>
              <a:gd name="adj2" fmla="val 289063"/>
              <a:gd name="adj3" fmla="val 16667"/>
            </a:avLst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Правобережье</a:t>
            </a:r>
            <a:r>
              <a:rPr lang="ru-RU" dirty="0"/>
              <a:t> </a:t>
            </a:r>
          </a:p>
        </p:txBody>
      </p:sp>
      <p:sp>
        <p:nvSpPr>
          <p:cNvPr id="4" name="Скругленная прямоугольная выноска 3"/>
          <p:cNvSpPr/>
          <p:nvPr/>
        </p:nvSpPr>
        <p:spPr>
          <a:xfrm>
            <a:off x="6143625" y="1714500"/>
            <a:ext cx="2571750" cy="541338"/>
          </a:xfrm>
          <a:prstGeom prst="wedgeRoundRectCallout">
            <a:avLst>
              <a:gd name="adj1" fmla="val -47071"/>
              <a:gd name="adj2" fmla="val 206715"/>
              <a:gd name="adj3" fmla="val 16667"/>
            </a:avLst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Левобережье</a:t>
            </a:r>
          </a:p>
        </p:txBody>
      </p:sp>
      <p:cxnSp>
        <p:nvCxnSpPr>
          <p:cNvPr id="6" name="Прямая со стрелкой 5"/>
          <p:cNvCxnSpPr/>
          <p:nvPr/>
        </p:nvCxnSpPr>
        <p:spPr>
          <a:xfrm rot="5400000">
            <a:off x="1748631" y="3536157"/>
            <a:ext cx="5502275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1000125" y="4929188"/>
            <a:ext cx="7215188" cy="1587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19462" name="Прямоугольник 10"/>
          <p:cNvSpPr>
            <a:spLocks noChangeArrowheads="1"/>
          </p:cNvSpPr>
          <p:nvPr/>
        </p:nvSpPr>
        <p:spPr bwMode="auto">
          <a:xfrm rot="-5400000">
            <a:off x="3800475" y="1500188"/>
            <a:ext cx="8921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latin typeface="Times New Roman" pitchFamily="18" charset="0"/>
                <a:cs typeface="Times New Roman" pitchFamily="18" charset="0"/>
              </a:rPr>
              <a:t>333км</a:t>
            </a:r>
          </a:p>
        </p:txBody>
      </p:sp>
      <p:sp>
        <p:nvSpPr>
          <p:cNvPr id="19463" name="Прямоугольник 11"/>
          <p:cNvSpPr>
            <a:spLocks noChangeArrowheads="1"/>
          </p:cNvSpPr>
          <p:nvPr/>
        </p:nvSpPr>
        <p:spPr bwMode="auto">
          <a:xfrm>
            <a:off x="2714625" y="4929188"/>
            <a:ext cx="12080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latin typeface="Times New Roman" pitchFamily="18" charset="0"/>
                <a:cs typeface="Times New Roman" pitchFamily="18" charset="0"/>
              </a:rPr>
              <a:t>575 км </a:t>
            </a:r>
          </a:p>
        </p:txBody>
      </p:sp>
      <p:sp>
        <p:nvSpPr>
          <p:cNvPr id="19464" name="Прямоугольник 12"/>
          <p:cNvSpPr>
            <a:spLocks noChangeArrowheads="1"/>
          </p:cNvSpPr>
          <p:nvPr/>
        </p:nvSpPr>
        <p:spPr bwMode="auto">
          <a:xfrm>
            <a:off x="785813" y="5929313"/>
            <a:ext cx="30718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50° и 53° северной широты </a:t>
            </a:r>
          </a:p>
        </p:txBody>
      </p:sp>
      <p:sp>
        <p:nvSpPr>
          <p:cNvPr id="19465" name="Прямоугольник 13"/>
          <p:cNvSpPr>
            <a:spLocks noChangeArrowheads="1"/>
          </p:cNvSpPr>
          <p:nvPr/>
        </p:nvSpPr>
        <p:spPr bwMode="auto">
          <a:xfrm>
            <a:off x="5214938" y="5929313"/>
            <a:ext cx="31321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42° и 51° восточной долготы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Рисунок 1" descr="clinics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428625"/>
            <a:ext cx="8643937" cy="564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кругленная прямоугольная выноска 3"/>
          <p:cNvSpPr/>
          <p:nvPr/>
        </p:nvSpPr>
        <p:spPr>
          <a:xfrm>
            <a:off x="1285875" y="2071688"/>
            <a:ext cx="1428750" cy="327025"/>
          </a:xfrm>
          <a:prstGeom prst="wedgeRoundRectCallout">
            <a:avLst>
              <a:gd name="adj1" fmla="val -38102"/>
              <a:gd name="adj2" fmla="val 109568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Москва</a:t>
            </a:r>
          </a:p>
        </p:txBody>
      </p:sp>
      <p:sp>
        <p:nvSpPr>
          <p:cNvPr id="5" name="Скругленная прямоугольная выноска 4"/>
          <p:cNvSpPr/>
          <p:nvPr/>
        </p:nvSpPr>
        <p:spPr>
          <a:xfrm>
            <a:off x="2000250" y="3500438"/>
            <a:ext cx="1143000" cy="255587"/>
          </a:xfrm>
          <a:prstGeom prst="wedgeRoundRectCallout">
            <a:avLst>
              <a:gd name="adj1" fmla="val -91627"/>
              <a:gd name="adj2" fmla="val -5557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Саратов</a:t>
            </a:r>
          </a:p>
        </p:txBody>
      </p:sp>
      <p:cxnSp>
        <p:nvCxnSpPr>
          <p:cNvPr id="7" name="Прямая со стрелкой 6"/>
          <p:cNvCxnSpPr>
            <a:stCxn id="4" idx="4"/>
          </p:cNvCxnSpPr>
          <p:nvPr/>
        </p:nvCxnSpPr>
        <p:spPr>
          <a:xfrm rot="16200000" flipH="1">
            <a:off x="941388" y="3108325"/>
            <a:ext cx="1069975" cy="41275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0485" name="Прямоугольник 18"/>
          <p:cNvSpPr>
            <a:spLocks noChangeArrowheads="1"/>
          </p:cNvSpPr>
          <p:nvPr/>
        </p:nvSpPr>
        <p:spPr bwMode="auto">
          <a:xfrm>
            <a:off x="1500188" y="2786063"/>
            <a:ext cx="9318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</a:rPr>
              <a:t> </a:t>
            </a:r>
            <a:r>
              <a:rPr lang="ru-RU" b="1">
                <a:latin typeface="Times New Roman" pitchFamily="18" charset="0"/>
                <a:cs typeface="Times New Roman" pitchFamily="18" charset="0"/>
              </a:rPr>
              <a:t>858 км</a:t>
            </a:r>
          </a:p>
        </p:txBody>
      </p:sp>
      <p:sp>
        <p:nvSpPr>
          <p:cNvPr id="20" name="Блок-схема: узел 19"/>
          <p:cNvSpPr/>
          <p:nvPr/>
        </p:nvSpPr>
        <p:spPr>
          <a:xfrm>
            <a:off x="1428750" y="2500313"/>
            <a:ext cx="142875" cy="142875"/>
          </a:xfrm>
          <a:prstGeom prst="flowChartConnector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Блок-схема: узел 20"/>
          <p:cNvSpPr/>
          <p:nvPr/>
        </p:nvSpPr>
        <p:spPr>
          <a:xfrm flipV="1">
            <a:off x="1428750" y="3500438"/>
            <a:ext cx="142875" cy="142875"/>
          </a:xfrm>
          <a:prstGeom prst="flowChartConnector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214282" y="428604"/>
            <a:ext cx="5500726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b="1" dirty="0"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Расстояние от Саратова до Москвы: 858 км.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5000" y="214313"/>
            <a:ext cx="3429000" cy="63706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u="sng" dirty="0"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Географическое положение и состав: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• В состав области входят 38 районов.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• Область расположена на юго-востоке Восточно-Европейской равнины, в нижнем Поволжье.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u="sng" dirty="0"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• Граничит с: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Волгоградской,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Тамбовской,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Пензенской,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Самарской,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Воронежской,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Ульяновской областями.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Казахстаном.</a:t>
            </a:r>
          </a:p>
        </p:txBody>
      </p:sp>
      <p:pic>
        <p:nvPicPr>
          <p:cNvPr id="3" name="Рисунок 2" descr="saratov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1071546"/>
            <a:ext cx="5643602" cy="425292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625</TotalTime>
  <Words>362</Words>
  <Application>Microsoft Office PowerPoint</Application>
  <PresentationFormat>Экран (4:3)</PresentationFormat>
  <Paragraphs>57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7" baseType="lpstr">
      <vt:lpstr>Arial</vt:lpstr>
      <vt:lpstr>Calibri</vt:lpstr>
      <vt:lpstr>Times New Roman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Домашнее задание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BLACKEDITION</dc:creator>
  <cp:lastModifiedBy>Надя</cp:lastModifiedBy>
  <cp:revision>49</cp:revision>
  <dcterms:created xsi:type="dcterms:W3CDTF">2010-10-05T06:01:52Z</dcterms:created>
  <dcterms:modified xsi:type="dcterms:W3CDTF">2020-11-09T18:13:49Z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6427338</vt:lpwstr>
  </property>
  <property fmtid="{D5CDD505-2E9C-101B-9397-08002B2CF9AE}" pid="3" name="NXPowerLiteSettings">
    <vt:lpwstr>F7000400038000</vt:lpwstr>
  </property>
  <property fmtid="{D5CDD505-2E9C-101B-9397-08002B2CF9AE}" pid="4" name="NXPowerLiteVersion">
    <vt:lpwstr>D5.0.3</vt:lpwstr>
  </property>
</Properties>
</file>