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80" r:id="rId5"/>
    <p:sldId id="281" r:id="rId6"/>
    <p:sldId id="266" r:id="rId7"/>
    <p:sldId id="268" r:id="rId8"/>
    <p:sldId id="279" r:id="rId9"/>
    <p:sldId id="259" r:id="rId10"/>
    <p:sldId id="270" r:id="rId11"/>
    <p:sldId id="283" r:id="rId12"/>
    <p:sldId id="276" r:id="rId13"/>
    <p:sldId id="260" r:id="rId14"/>
    <p:sldId id="261" r:id="rId15"/>
    <p:sldId id="278" r:id="rId16"/>
    <p:sldId id="28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115" d="100"/>
          <a:sy n="115" d="100"/>
        </p:scale>
        <p:origin x="-15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C872EE-7370-49FD-A081-DD89FDCC5989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0BF15B-CF8F-45B8-9E74-661B5DBE039A}">
      <dgm:prSet phldrT="[Текст]" custT="1"/>
      <dgm:spPr/>
      <dgm:t>
        <a:bodyPr/>
        <a:lstStyle/>
        <a:p>
          <a:pPr algn="ctr"/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1850 – 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компании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D6D5AE-1143-44E5-A65C-20147523EA7D}" type="parTrans" cxnId="{B246C452-4C6D-4EDB-9EA3-37D47EEA20C9}">
      <dgm:prSet/>
      <dgm:spPr/>
      <dgm:t>
        <a:bodyPr/>
        <a:lstStyle/>
        <a:p>
          <a:endParaRPr lang="ru-RU"/>
        </a:p>
      </dgm:t>
    </dgm:pt>
    <dgm:pt modelId="{D286CA86-AAED-4515-B414-4C7BF624F57E}" type="sibTrans" cxnId="{B246C452-4C6D-4EDB-9EA3-37D47EEA20C9}">
      <dgm:prSet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E96CE433-D72B-43FE-B02E-C9037A05CE79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1887 – компания пришла в Россию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B887C1A-F2CA-4DFD-93F8-F52A043EBD68}" type="parTrans" cxnId="{A65D5B16-65A6-4C8A-9D71-5AE3CC6A5609}">
      <dgm:prSet/>
      <dgm:spPr/>
      <dgm:t>
        <a:bodyPr/>
        <a:lstStyle/>
        <a:p>
          <a:endParaRPr lang="ru-RU"/>
        </a:p>
      </dgm:t>
    </dgm:pt>
    <dgm:pt modelId="{51B2BECD-C517-4EA3-A220-1E7C82AA5D9E}" type="sibTrans" cxnId="{A65D5B16-65A6-4C8A-9D71-5AE3CC6A5609}">
      <dgm:prSet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A22DB0D-2749-4F58-B820-0D5749D2E99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1915 – открыто первое коммерческое представительство в России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791FB5-130A-47D6-AEAB-20CF98D5A529}" type="parTrans" cxnId="{BCC53DB0-48C6-4CFD-8881-8C0E2F8559A8}">
      <dgm:prSet/>
      <dgm:spPr/>
      <dgm:t>
        <a:bodyPr/>
        <a:lstStyle/>
        <a:p>
          <a:endParaRPr lang="ru-RU"/>
        </a:p>
      </dgm:t>
    </dgm:pt>
    <dgm:pt modelId="{5DAF1C12-FC6A-4148-8191-CD7EE75EB757}" type="sibTrans" cxnId="{BCC53DB0-48C6-4CFD-8881-8C0E2F8559A8}">
      <dgm:prSet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C0681496-0E16-418D-A410-01170BBF752B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1921 – компания возобновила бизнес в Москве и Риге</a:t>
          </a:r>
          <a:endParaRPr lang="ru-RU" b="1" dirty="0">
            <a:solidFill>
              <a:schemeClr val="tx1"/>
            </a:solidFill>
          </a:endParaRPr>
        </a:p>
      </dgm:t>
    </dgm:pt>
    <dgm:pt modelId="{35812512-673D-402F-857E-B1D45C894411}" type="parTrans" cxnId="{A18C4C86-2416-4746-943D-6F88F057EBAA}">
      <dgm:prSet/>
      <dgm:spPr/>
      <dgm:t>
        <a:bodyPr/>
        <a:lstStyle/>
        <a:p>
          <a:endParaRPr lang="ru-RU"/>
        </a:p>
      </dgm:t>
    </dgm:pt>
    <dgm:pt modelId="{78AFF5EA-D980-49FB-A1D0-C30BE0EC0FA2}" type="sibTrans" cxnId="{A18C4C86-2416-4746-943D-6F88F057EBAA}">
      <dgm:prSet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CCC4BD7A-1C10-40B9-91BA-874B74EC4921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1957 - Компания открыла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свое туристическое бюро в гостинице "Метрополь" в Москве</a:t>
          </a:r>
          <a:endParaRPr lang="ru-RU" b="1" dirty="0">
            <a:solidFill>
              <a:schemeClr val="tx1"/>
            </a:solidFill>
          </a:endParaRPr>
        </a:p>
      </dgm:t>
    </dgm:pt>
    <dgm:pt modelId="{3BFD0645-E088-4225-A748-4326C0C452D7}" type="parTrans" cxnId="{CEBD4338-28CC-4089-9301-683434F3CC3E}">
      <dgm:prSet/>
      <dgm:spPr/>
      <dgm:t>
        <a:bodyPr/>
        <a:lstStyle/>
        <a:p>
          <a:endParaRPr lang="ru-RU"/>
        </a:p>
      </dgm:t>
    </dgm:pt>
    <dgm:pt modelId="{76BEDD4B-F4C0-48C4-8532-A160FFA5E4EE}" type="sibTrans" cxnId="{CEBD4338-28CC-4089-9301-683434F3CC3E}">
      <dgm:prSet/>
      <dgm:spPr/>
      <dgm:t>
        <a:bodyPr/>
        <a:lstStyle/>
        <a:p>
          <a:endParaRPr lang="ru-RU"/>
        </a:p>
      </dgm:t>
    </dgm:pt>
    <dgm:pt modelId="{C5570327-3965-4F7C-BF02-DB83ADEEF0E4}" type="pres">
      <dgm:prSet presAssocID="{7DC872EE-7370-49FD-A081-DD89FDCC598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E20930-3318-4279-948D-50563F943D0B}" type="pres">
      <dgm:prSet presAssocID="{7DC872EE-7370-49FD-A081-DD89FDCC5989}" presName="dummyMaxCanvas" presStyleCnt="0">
        <dgm:presLayoutVars/>
      </dgm:prSet>
      <dgm:spPr/>
    </dgm:pt>
    <dgm:pt modelId="{65C8A0BD-12E8-469F-A745-40E3677DC9EE}" type="pres">
      <dgm:prSet presAssocID="{7DC872EE-7370-49FD-A081-DD89FDCC5989}" presName="FiveNodes_1" presStyleLbl="node1" presStyleIdx="0" presStyleCnt="5" custScaleX="89131" custScaleY="62684" custLinFactNeighborX="-4174" custLinFactNeighborY="-18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2881CE-FD06-4CF2-9328-3DBC1E4A60DE}" type="pres">
      <dgm:prSet presAssocID="{7DC872EE-7370-49FD-A081-DD89FDCC5989}" presName="FiveNodes_2" presStyleLbl="node1" presStyleIdx="1" presStyleCnt="5" custScaleX="94174" custScaleY="62684" custLinFactNeighborX="-4076" custLinFactNeighborY="-57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2046B8-50DD-4787-9B7D-16ECE2734CC2}" type="pres">
      <dgm:prSet presAssocID="{7DC872EE-7370-49FD-A081-DD89FDCC5989}" presName="FiveNodes_3" presStyleLbl="node1" presStyleIdx="2" presStyleCnt="5" custScaleX="94176" custScaleY="76241" custLinFactNeighborX="-5238" custLinFactNeighborY="-90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F03EC-5C99-4523-AE67-A3F12BDE8D82}" type="pres">
      <dgm:prSet presAssocID="{7DC872EE-7370-49FD-A081-DD89FDCC5989}" presName="FiveNodes_4" presStyleLbl="node1" presStyleIdx="3" presStyleCnt="5" custScaleX="96697" custScaleY="76242" custLinFactY="-9519" custLinFactNeighborX="-135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876C9-2E05-4EAD-B3CD-A6A19709C28E}" type="pres">
      <dgm:prSet presAssocID="{7DC872EE-7370-49FD-A081-DD89FDCC5989}" presName="FiveNodes_5" presStyleLbl="node1" presStyleIdx="4" presStyleCnt="5" custScaleX="94955" custScaleY="100847" custLinFactY="-15995" custLinFactNeighborX="-21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8892C-6578-4023-BE4B-F888E7ACA03C}" type="pres">
      <dgm:prSet presAssocID="{7DC872EE-7370-49FD-A081-DD89FDCC5989}" presName="FiveConn_1-2" presStyleLbl="fgAccFollowNode1" presStyleIdx="0" presStyleCnt="4" custLinFactNeighborX="-70088" custLinFactNeighborY="-60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E4579-AC4A-45CC-8A21-26F4CEFB6E70}" type="pres">
      <dgm:prSet presAssocID="{7DC872EE-7370-49FD-A081-DD89FDCC5989}" presName="FiveConn_2-3" presStyleLbl="fgAccFollowNode1" presStyleIdx="1" presStyleCnt="4" custLinFactY="-31180" custLinFactNeighborX="-5885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9F707-5BAA-4B6B-A9CE-B27DF5E60836}" type="pres">
      <dgm:prSet presAssocID="{7DC872EE-7370-49FD-A081-DD89FDCC5989}" presName="FiveConn_3-4" presStyleLbl="fgAccFollowNode1" presStyleIdx="2" presStyleCnt="4" custScaleX="108570" custScaleY="108569" custLinFactY="-57830" custLinFactNeighborX="-6847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682A4C-794D-4276-BBA7-E3C449E79941}" type="pres">
      <dgm:prSet presAssocID="{7DC872EE-7370-49FD-A081-DD89FDCC5989}" presName="FiveConn_4-5" presStyleLbl="fgAccFollowNode1" presStyleIdx="3" presStyleCnt="4" custLinFactY="-78326" custLinFactNeighborX="-6766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F1803-B9C5-47F5-9DF8-C2ED48864638}" type="pres">
      <dgm:prSet presAssocID="{7DC872EE-7370-49FD-A081-DD89FDCC5989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AB266-A584-4831-81D6-44440992FE50}" type="pres">
      <dgm:prSet presAssocID="{7DC872EE-7370-49FD-A081-DD89FDCC5989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719C6-B11D-4C3C-A451-C34501D61851}" type="pres">
      <dgm:prSet presAssocID="{7DC872EE-7370-49FD-A081-DD89FDCC5989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E6B34-005C-4EA0-AC2A-8FB50843ADD7}" type="pres">
      <dgm:prSet presAssocID="{7DC872EE-7370-49FD-A081-DD89FDCC5989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D43DB-6A6F-4D68-B051-FA4424845AF4}" type="pres">
      <dgm:prSet presAssocID="{7DC872EE-7370-49FD-A081-DD89FDCC5989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5D5B16-65A6-4C8A-9D71-5AE3CC6A5609}" srcId="{7DC872EE-7370-49FD-A081-DD89FDCC5989}" destId="{E96CE433-D72B-43FE-B02E-C9037A05CE79}" srcOrd="1" destOrd="0" parTransId="{0B887C1A-F2CA-4DFD-93F8-F52A043EBD68}" sibTransId="{51B2BECD-C517-4EA3-A220-1E7C82AA5D9E}"/>
    <dgm:cxn modelId="{55E5EE1D-D058-4A9C-B8F8-93D419EB6B62}" type="presOf" srcId="{5DAF1C12-FC6A-4148-8191-CD7EE75EB757}" destId="{FC79F707-5BAA-4B6B-A9CE-B27DF5E60836}" srcOrd="0" destOrd="0" presId="urn:microsoft.com/office/officeart/2005/8/layout/vProcess5"/>
    <dgm:cxn modelId="{105B7403-E0F4-49C4-B036-8BB2AAE10F06}" type="presOf" srcId="{E96CE433-D72B-43FE-B02E-C9037A05CE79}" destId="{DE2881CE-FD06-4CF2-9328-3DBC1E4A60DE}" srcOrd="0" destOrd="0" presId="urn:microsoft.com/office/officeart/2005/8/layout/vProcess5"/>
    <dgm:cxn modelId="{B246C452-4C6D-4EDB-9EA3-37D47EEA20C9}" srcId="{7DC872EE-7370-49FD-A081-DD89FDCC5989}" destId="{490BF15B-CF8F-45B8-9E74-661B5DBE039A}" srcOrd="0" destOrd="0" parTransId="{1ED6D5AE-1143-44E5-A65C-20147523EA7D}" sibTransId="{D286CA86-AAED-4515-B414-4C7BF624F57E}"/>
    <dgm:cxn modelId="{90954131-E689-4356-A2C0-DC7E4FD3E0B4}" type="presOf" srcId="{D286CA86-AAED-4515-B414-4C7BF624F57E}" destId="{F6B8892C-6578-4023-BE4B-F888E7ACA03C}" srcOrd="0" destOrd="0" presId="urn:microsoft.com/office/officeart/2005/8/layout/vProcess5"/>
    <dgm:cxn modelId="{F8E99DD7-E791-4D5A-A811-70F149D244EB}" type="presOf" srcId="{2A22DB0D-2749-4F58-B820-0D5749D2E993}" destId="{AD2046B8-50DD-4787-9B7D-16ECE2734CC2}" srcOrd="0" destOrd="0" presId="urn:microsoft.com/office/officeart/2005/8/layout/vProcess5"/>
    <dgm:cxn modelId="{32BC7497-A89D-460F-8A2C-78EDC5239803}" type="presOf" srcId="{490BF15B-CF8F-45B8-9E74-661B5DBE039A}" destId="{A39F1803-B9C5-47F5-9DF8-C2ED48864638}" srcOrd="1" destOrd="0" presId="urn:microsoft.com/office/officeart/2005/8/layout/vProcess5"/>
    <dgm:cxn modelId="{900FEEFD-8F65-4472-B4F8-C2C5459D5CEA}" type="presOf" srcId="{CCC4BD7A-1C10-40B9-91BA-874B74EC4921}" destId="{462876C9-2E05-4EAD-B3CD-A6A19709C28E}" srcOrd="0" destOrd="0" presId="urn:microsoft.com/office/officeart/2005/8/layout/vProcess5"/>
    <dgm:cxn modelId="{CEBD4338-28CC-4089-9301-683434F3CC3E}" srcId="{7DC872EE-7370-49FD-A081-DD89FDCC5989}" destId="{CCC4BD7A-1C10-40B9-91BA-874B74EC4921}" srcOrd="4" destOrd="0" parTransId="{3BFD0645-E088-4225-A748-4326C0C452D7}" sibTransId="{76BEDD4B-F4C0-48C4-8532-A160FFA5E4EE}"/>
    <dgm:cxn modelId="{5C4FFDD9-AC88-41F3-BA94-B6DE4BAC3B44}" type="presOf" srcId="{2A22DB0D-2749-4F58-B820-0D5749D2E993}" destId="{D9A719C6-B11D-4C3C-A451-C34501D61851}" srcOrd="1" destOrd="0" presId="urn:microsoft.com/office/officeart/2005/8/layout/vProcess5"/>
    <dgm:cxn modelId="{BCC53DB0-48C6-4CFD-8881-8C0E2F8559A8}" srcId="{7DC872EE-7370-49FD-A081-DD89FDCC5989}" destId="{2A22DB0D-2749-4F58-B820-0D5749D2E993}" srcOrd="2" destOrd="0" parTransId="{96791FB5-130A-47D6-AEAB-20CF98D5A529}" sibTransId="{5DAF1C12-FC6A-4148-8191-CD7EE75EB757}"/>
    <dgm:cxn modelId="{20D8309F-7560-4C2D-9A7A-F867DF47A63B}" type="presOf" srcId="{E96CE433-D72B-43FE-B02E-C9037A05CE79}" destId="{0C9AB266-A584-4831-81D6-44440992FE50}" srcOrd="1" destOrd="0" presId="urn:microsoft.com/office/officeart/2005/8/layout/vProcess5"/>
    <dgm:cxn modelId="{A18C4C86-2416-4746-943D-6F88F057EBAA}" srcId="{7DC872EE-7370-49FD-A081-DD89FDCC5989}" destId="{C0681496-0E16-418D-A410-01170BBF752B}" srcOrd="3" destOrd="0" parTransId="{35812512-673D-402F-857E-B1D45C894411}" sibTransId="{78AFF5EA-D980-49FB-A1D0-C30BE0EC0FA2}"/>
    <dgm:cxn modelId="{1AD74BAB-BE60-4851-9BF1-F8BCFF34094F}" type="presOf" srcId="{CCC4BD7A-1C10-40B9-91BA-874B74EC4921}" destId="{2BBD43DB-6A6F-4D68-B051-FA4424845AF4}" srcOrd="1" destOrd="0" presId="urn:microsoft.com/office/officeart/2005/8/layout/vProcess5"/>
    <dgm:cxn modelId="{EE5BBE90-8E73-4CED-8AD3-3A1FFAD1B842}" type="presOf" srcId="{490BF15B-CF8F-45B8-9E74-661B5DBE039A}" destId="{65C8A0BD-12E8-469F-A745-40E3677DC9EE}" srcOrd="0" destOrd="0" presId="urn:microsoft.com/office/officeart/2005/8/layout/vProcess5"/>
    <dgm:cxn modelId="{06973D9C-36C3-40D9-876A-6C1CE5C5245F}" type="presOf" srcId="{C0681496-0E16-418D-A410-01170BBF752B}" destId="{1AFF03EC-5C99-4523-AE67-A3F12BDE8D82}" srcOrd="0" destOrd="0" presId="urn:microsoft.com/office/officeart/2005/8/layout/vProcess5"/>
    <dgm:cxn modelId="{CD780050-4CE2-4ADB-BEED-611931957FF0}" type="presOf" srcId="{78AFF5EA-D980-49FB-A1D0-C30BE0EC0FA2}" destId="{B2682A4C-794D-4276-BBA7-E3C449E79941}" srcOrd="0" destOrd="0" presId="urn:microsoft.com/office/officeart/2005/8/layout/vProcess5"/>
    <dgm:cxn modelId="{14622AC0-B9A7-49E8-98C7-AC8CE72EAE72}" type="presOf" srcId="{51B2BECD-C517-4EA3-A220-1E7C82AA5D9E}" destId="{245E4579-AC4A-45CC-8A21-26F4CEFB6E70}" srcOrd="0" destOrd="0" presId="urn:microsoft.com/office/officeart/2005/8/layout/vProcess5"/>
    <dgm:cxn modelId="{6AC2B27E-1986-489A-B812-F85187322992}" type="presOf" srcId="{C0681496-0E16-418D-A410-01170BBF752B}" destId="{FCAE6B34-005C-4EA0-AC2A-8FB50843ADD7}" srcOrd="1" destOrd="0" presId="urn:microsoft.com/office/officeart/2005/8/layout/vProcess5"/>
    <dgm:cxn modelId="{4EF2D44F-8811-4E51-8EB3-D23D848D7831}" type="presOf" srcId="{7DC872EE-7370-49FD-A081-DD89FDCC5989}" destId="{C5570327-3965-4F7C-BF02-DB83ADEEF0E4}" srcOrd="0" destOrd="0" presId="urn:microsoft.com/office/officeart/2005/8/layout/vProcess5"/>
    <dgm:cxn modelId="{2BD90AE6-2A25-4FDA-9EC8-9716F133579B}" type="presParOf" srcId="{C5570327-3965-4F7C-BF02-DB83ADEEF0E4}" destId="{14E20930-3318-4279-948D-50563F943D0B}" srcOrd="0" destOrd="0" presId="urn:microsoft.com/office/officeart/2005/8/layout/vProcess5"/>
    <dgm:cxn modelId="{D51A1315-C449-4CFF-AFEF-0881AE2FAE47}" type="presParOf" srcId="{C5570327-3965-4F7C-BF02-DB83ADEEF0E4}" destId="{65C8A0BD-12E8-469F-A745-40E3677DC9EE}" srcOrd="1" destOrd="0" presId="urn:microsoft.com/office/officeart/2005/8/layout/vProcess5"/>
    <dgm:cxn modelId="{02207B11-73C0-419F-B6ED-436846215E23}" type="presParOf" srcId="{C5570327-3965-4F7C-BF02-DB83ADEEF0E4}" destId="{DE2881CE-FD06-4CF2-9328-3DBC1E4A60DE}" srcOrd="2" destOrd="0" presId="urn:microsoft.com/office/officeart/2005/8/layout/vProcess5"/>
    <dgm:cxn modelId="{BE87E9C7-E493-4AD7-A799-B370180D1A64}" type="presParOf" srcId="{C5570327-3965-4F7C-BF02-DB83ADEEF0E4}" destId="{AD2046B8-50DD-4787-9B7D-16ECE2734CC2}" srcOrd="3" destOrd="0" presId="urn:microsoft.com/office/officeart/2005/8/layout/vProcess5"/>
    <dgm:cxn modelId="{0FD413C6-73AD-4CBB-BFA3-004A7B5282EA}" type="presParOf" srcId="{C5570327-3965-4F7C-BF02-DB83ADEEF0E4}" destId="{1AFF03EC-5C99-4523-AE67-A3F12BDE8D82}" srcOrd="4" destOrd="0" presId="urn:microsoft.com/office/officeart/2005/8/layout/vProcess5"/>
    <dgm:cxn modelId="{0C8C77B3-723D-4C16-AE72-E3678A10AD7E}" type="presParOf" srcId="{C5570327-3965-4F7C-BF02-DB83ADEEF0E4}" destId="{462876C9-2E05-4EAD-B3CD-A6A19709C28E}" srcOrd="5" destOrd="0" presId="urn:microsoft.com/office/officeart/2005/8/layout/vProcess5"/>
    <dgm:cxn modelId="{F4234F80-64D5-436B-B402-242E2C0493B0}" type="presParOf" srcId="{C5570327-3965-4F7C-BF02-DB83ADEEF0E4}" destId="{F6B8892C-6578-4023-BE4B-F888E7ACA03C}" srcOrd="6" destOrd="0" presId="urn:microsoft.com/office/officeart/2005/8/layout/vProcess5"/>
    <dgm:cxn modelId="{D4661E38-24C9-432D-8853-624A78FE3E0A}" type="presParOf" srcId="{C5570327-3965-4F7C-BF02-DB83ADEEF0E4}" destId="{245E4579-AC4A-45CC-8A21-26F4CEFB6E70}" srcOrd="7" destOrd="0" presId="urn:microsoft.com/office/officeart/2005/8/layout/vProcess5"/>
    <dgm:cxn modelId="{8E7ACB8F-D7E1-47DC-9DE3-BBE10F687CE3}" type="presParOf" srcId="{C5570327-3965-4F7C-BF02-DB83ADEEF0E4}" destId="{FC79F707-5BAA-4B6B-A9CE-B27DF5E60836}" srcOrd="8" destOrd="0" presId="urn:microsoft.com/office/officeart/2005/8/layout/vProcess5"/>
    <dgm:cxn modelId="{431BD431-7B6F-460B-9917-71158809F958}" type="presParOf" srcId="{C5570327-3965-4F7C-BF02-DB83ADEEF0E4}" destId="{B2682A4C-794D-4276-BBA7-E3C449E79941}" srcOrd="9" destOrd="0" presId="urn:microsoft.com/office/officeart/2005/8/layout/vProcess5"/>
    <dgm:cxn modelId="{E9AF9026-02B2-447A-9A44-2A963E29DC4C}" type="presParOf" srcId="{C5570327-3965-4F7C-BF02-DB83ADEEF0E4}" destId="{A39F1803-B9C5-47F5-9DF8-C2ED48864638}" srcOrd="10" destOrd="0" presId="urn:microsoft.com/office/officeart/2005/8/layout/vProcess5"/>
    <dgm:cxn modelId="{540B3F49-4217-4993-B1B6-CA02839CAA18}" type="presParOf" srcId="{C5570327-3965-4F7C-BF02-DB83ADEEF0E4}" destId="{0C9AB266-A584-4831-81D6-44440992FE50}" srcOrd="11" destOrd="0" presId="urn:microsoft.com/office/officeart/2005/8/layout/vProcess5"/>
    <dgm:cxn modelId="{AF049A56-899A-48F9-BE7E-4E27F7CCDADE}" type="presParOf" srcId="{C5570327-3965-4F7C-BF02-DB83ADEEF0E4}" destId="{D9A719C6-B11D-4C3C-A451-C34501D61851}" srcOrd="12" destOrd="0" presId="urn:microsoft.com/office/officeart/2005/8/layout/vProcess5"/>
    <dgm:cxn modelId="{536E6482-7B8A-401C-9AF6-0BF1D140356A}" type="presParOf" srcId="{C5570327-3965-4F7C-BF02-DB83ADEEF0E4}" destId="{FCAE6B34-005C-4EA0-AC2A-8FB50843ADD7}" srcOrd="13" destOrd="0" presId="urn:microsoft.com/office/officeart/2005/8/layout/vProcess5"/>
    <dgm:cxn modelId="{A0D4371A-91FE-45A8-9EC9-BE5279C40B13}" type="presParOf" srcId="{C5570327-3965-4F7C-BF02-DB83ADEEF0E4}" destId="{2BBD43DB-6A6F-4D68-B051-FA4424845AF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C8A0BD-12E8-469F-A745-40E3677DC9EE}">
      <dsp:nvSpPr>
        <dsp:cNvPr id="0" name=""/>
        <dsp:cNvSpPr/>
      </dsp:nvSpPr>
      <dsp:spPr>
        <a:xfrm>
          <a:off x="76177" y="2"/>
          <a:ext cx="5386562" cy="7046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1850 – 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компании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816" y="20641"/>
        <a:ext cx="4205557" cy="663378"/>
      </dsp:txXfrm>
    </dsp:sp>
    <dsp:sp modelId="{DE2881CE-FD06-4CF2-9328-3DBC1E4A60DE}">
      <dsp:nvSpPr>
        <dsp:cNvPr id="0" name=""/>
        <dsp:cNvSpPr/>
      </dsp:nvSpPr>
      <dsp:spPr>
        <a:xfrm>
          <a:off x="381009" y="835822"/>
          <a:ext cx="5691332" cy="7046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1887 – компания пришла в Россию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1648" y="856461"/>
        <a:ext cx="4536930" cy="663378"/>
      </dsp:txXfrm>
    </dsp:sp>
    <dsp:sp modelId="{AD2046B8-50DD-4787-9B7D-16ECE2734CC2}">
      <dsp:nvSpPr>
        <dsp:cNvPr id="0" name=""/>
        <dsp:cNvSpPr/>
      </dsp:nvSpPr>
      <dsp:spPr>
        <a:xfrm>
          <a:off x="762019" y="1674019"/>
          <a:ext cx="5691453" cy="8570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1915 – открыто первое коммерческое представительство в России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87121" y="1699121"/>
        <a:ext cx="4528102" cy="806851"/>
      </dsp:txXfrm>
    </dsp:sp>
    <dsp:sp modelId="{1AFF03EC-5C99-4523-AE67-A3F12BDE8D82}">
      <dsp:nvSpPr>
        <dsp:cNvPr id="0" name=""/>
        <dsp:cNvSpPr/>
      </dsp:nvSpPr>
      <dsp:spPr>
        <a:xfrm>
          <a:off x="1371620" y="2740822"/>
          <a:ext cx="5843807" cy="8570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1921 – компания возобновила бизнес в Москве и Риге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396723" y="2765925"/>
        <a:ext cx="4650656" cy="806861"/>
      </dsp:txXfrm>
    </dsp:sp>
    <dsp:sp modelId="{462876C9-2E05-4EAD-B3CD-A6A19709C28E}">
      <dsp:nvSpPr>
        <dsp:cNvPr id="0" name=""/>
        <dsp:cNvSpPr/>
      </dsp:nvSpPr>
      <dsp:spPr>
        <a:xfrm>
          <a:off x="1828777" y="3809996"/>
          <a:ext cx="5738531" cy="11336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1957 - Компания открыла </a:t>
          </a:r>
          <a:r>
            <a:rPr lang="ru-RU" sz="2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свое туристическое бюро в гостинице "Метрополь" в Москве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861981" y="3843200"/>
        <a:ext cx="4549768" cy="1067253"/>
      </dsp:txXfrm>
    </dsp:sp>
    <dsp:sp modelId="{F6B8892C-6578-4023-BE4B-F888E7ACA03C}">
      <dsp:nvSpPr>
        <dsp:cNvPr id="0" name=""/>
        <dsp:cNvSpPr/>
      </dsp:nvSpPr>
      <dsp:spPr>
        <a:xfrm>
          <a:off x="4800603" y="378617"/>
          <a:ext cx="730691" cy="730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4965008" y="378617"/>
        <a:ext cx="401881" cy="549845"/>
      </dsp:txXfrm>
    </dsp:sp>
    <dsp:sp modelId="{245E4579-AC4A-45CC-8A21-26F4CEFB6E70}">
      <dsp:nvSpPr>
        <dsp:cNvPr id="0" name=""/>
        <dsp:cNvSpPr/>
      </dsp:nvSpPr>
      <dsp:spPr>
        <a:xfrm>
          <a:off x="5333998" y="1140616"/>
          <a:ext cx="730691" cy="730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5498403" y="1140616"/>
        <a:ext cx="401881" cy="549845"/>
      </dsp:txXfrm>
    </dsp:sp>
    <dsp:sp modelId="{FC79F707-5BAA-4B6B-A9CE-B27DF5E60836}">
      <dsp:nvSpPr>
        <dsp:cNvPr id="0" name=""/>
        <dsp:cNvSpPr/>
      </dsp:nvSpPr>
      <dsp:spPr>
        <a:xfrm>
          <a:off x="5683690" y="2176116"/>
          <a:ext cx="793311" cy="79330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862185" y="2176116"/>
        <a:ext cx="436321" cy="596961"/>
      </dsp:txXfrm>
    </dsp:sp>
    <dsp:sp modelId="{B2682A4C-794D-4276-BBA7-E3C449E79941}">
      <dsp:nvSpPr>
        <dsp:cNvPr id="0" name=""/>
        <dsp:cNvSpPr/>
      </dsp:nvSpPr>
      <dsp:spPr>
        <a:xfrm>
          <a:off x="6172199" y="3350422"/>
          <a:ext cx="730691" cy="730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336604" y="3350422"/>
        <a:ext cx="401881" cy="549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ist.jpg"/>
          <p:cNvPicPr>
            <a:picLocks noChangeAspect="1" noChangeArrowheads="1"/>
          </p:cNvPicPr>
          <p:nvPr/>
        </p:nvPicPr>
        <p:blipFill>
          <a:blip r:embed="rId2" cstate="print">
            <a:lum bright="36000" contrast="-46000"/>
          </a:blip>
          <a:srcRect/>
          <a:stretch>
            <a:fillRect/>
          </a:stretch>
        </p:blipFill>
        <p:spPr bwMode="auto">
          <a:xfrm>
            <a:off x="-670560" y="0"/>
            <a:ext cx="1035604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1371600"/>
            <a:ext cx="6705600" cy="2209800"/>
          </a:xfr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Международные платежные системы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495800"/>
            <a:ext cx="5257800" cy="1168878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Разработал: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БГО СОШ № 3</a:t>
            </a:r>
          </a:p>
          <a:p>
            <a:pPr algn="r"/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Лапшева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Елена Анатольевна.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\Desktop\659px-visa_logo_sm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"/>
            <a:ext cx="3124200" cy="9539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2400" y="2133600"/>
            <a:ext cx="2743200" cy="2667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Дебетовые карты (Деньги кладутся на сберегательный счёт и затем списываются при использовании)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1800" y="3886200"/>
            <a:ext cx="2819400" cy="259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Карты предоплаты (Оплата при помощи расчётного счёта, на который нельзя выписывать чеки)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7400" y="2133600"/>
            <a:ext cx="3048000" cy="2667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Кредитные карты (Клиент вносит ежемесячный платёж для погашения задолженности, а также гасит нарастающие проценты)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133600" y="1295400"/>
            <a:ext cx="990600" cy="762000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343400" y="1295400"/>
            <a:ext cx="0" cy="2590800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15000" y="1219200"/>
            <a:ext cx="914400" cy="838200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Qiwi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Платежная </a:t>
            </a:r>
            <a:r>
              <a:rPr lang="ru-RU" dirty="0"/>
              <a:t>система, запущенная российской компанией в 2007 году. Насчитывает более 20 миллионов пользователей по всему СНГ и других странах. Регистрация в сервисе работает через привязку мобильного телефона, который в дальнейшем выступает в качестве логина для авторизации.</a:t>
            </a:r>
          </a:p>
          <a:p>
            <a:pPr fontAlgn="base"/>
            <a:r>
              <a:rPr lang="ru-RU" dirty="0"/>
              <a:t>Предлагает широкий спектр функционала: от оплаты коммунальных услуг до покупки авиабилетов и туристических путевок. Из новинок сервис предлагает виртуальную карту, которой можно расплачиваться в любом месте, где не принимается традиционный метод оплаты Киви.</a:t>
            </a:r>
          </a:p>
          <a:p>
            <a:pPr fontAlgn="base"/>
            <a:r>
              <a:rPr lang="ru-RU" dirty="0"/>
              <a:t>Счет кошелька пополняется через наземные терминалы или переводы с банковских карт. В состав организации входит отдельное финансовое предприятие «Киви Банк».</a:t>
            </a:r>
          </a:p>
          <a:p>
            <a:endParaRPr lang="ru-RU" dirty="0"/>
          </a:p>
        </p:txBody>
      </p:sp>
      <p:pic>
        <p:nvPicPr>
          <p:cNvPr id="2050" name="Picture 2" descr="C:\Users\1\Desktop\кив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400"/>
            <a:ext cx="3870325" cy="120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qiw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55851"/>
            <a:ext cx="2162176" cy="108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51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3200400"/>
            <a:ext cx="7924800" cy="3273552"/>
          </a:xfrm>
        </p:spPr>
        <p:txBody>
          <a:bodyPr/>
          <a:lstStyle/>
          <a:p>
            <a:pPr algn="just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Worldwide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— международная платежная система, объединяющая 22 тысячи финансовых учреждений в 210 странах мира. Штаб-квартира компании находится в Нью-Йорке, США.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В 2010 г. на долю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приходилось 20 % платёжных карт мира.</a:t>
            </a:r>
          </a:p>
          <a:p>
            <a:endParaRPr lang="ru-RU" dirty="0"/>
          </a:p>
        </p:txBody>
      </p:sp>
      <p:pic>
        <p:nvPicPr>
          <p:cNvPr id="1026" name="Picture 2" descr="C:\Users\комп\Desktop\MasterCard_Logo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04800"/>
            <a:ext cx="3278372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28600"/>
            <a:ext cx="8534400" cy="2819400"/>
          </a:xfrm>
        </p:spPr>
        <p:txBody>
          <a:bodyPr/>
          <a:lstStyle/>
          <a:p>
            <a:pPr algn="just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содружество двух платежных систем американской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европейской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Europay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их карты достаточно успешно конкурируют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принимаются в 220 странах. Система имеет очень разветвленную сеть банкоматов, которые стоят по всему миру.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комп\Desktop\transakcje-nf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657600"/>
            <a:ext cx="4343400" cy="2714625"/>
          </a:xfrm>
          <a:prstGeom prst="rect">
            <a:avLst/>
          </a:prstGeom>
          <a:noFill/>
        </p:spPr>
      </p:pic>
      <p:pic>
        <p:nvPicPr>
          <p:cNvPr id="5123" name="Picture 3" descr="C:\Users\комп\Desktop\10eca3a0527add27d09122c87b8ed612_3ec54bb601f3e02be2d5b78cc96acca6_132309871966_800p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743200"/>
            <a:ext cx="4114800" cy="259882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5562600" cy="68580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Express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Company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многопрофильная международная компания, предоставляющая весь спектр финансовых, туристических и банковских услуг. Компания была создана в 1850 г. и в настоящее время является одним из лидеров в области эмиссии и обслуживания кредитных карт, дорожных чеков, а также в сфере частного и корпоративного туризма. На российский рынок компания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Express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пришла в 1887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комп\Desktop\030af2e29610840051a3a34d781bd3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4572000"/>
            <a:ext cx="3124986" cy="1981200"/>
          </a:xfrm>
          <a:prstGeom prst="rect">
            <a:avLst/>
          </a:prstGeom>
          <a:noFill/>
        </p:spPr>
      </p:pic>
      <p:pic>
        <p:nvPicPr>
          <p:cNvPr id="6147" name="Picture 3" descr="C:\Users\комп\Desktop\american_express_green_card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286000"/>
            <a:ext cx="3124200" cy="2072386"/>
          </a:xfrm>
          <a:prstGeom prst="rect">
            <a:avLst/>
          </a:prstGeom>
          <a:noFill/>
        </p:spPr>
      </p:pic>
      <p:pic>
        <p:nvPicPr>
          <p:cNvPr id="6148" name="Picture 4" descr="C:\Users\комп\Desktop\American_Express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52400"/>
            <a:ext cx="2362200" cy="208856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228600"/>
          <a:ext cx="7848600" cy="6245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7239000" y="4648200"/>
            <a:ext cx="685800" cy="762000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48000" y="5410200"/>
            <a:ext cx="5791200" cy="12954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2006 – компания располагает 1,7 тыс. офисов в более чем 130 странах мира, в которых работает более 78 тыс. сотрудников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комп\Desktop\American_Express_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52400"/>
            <a:ext cx="1828800" cy="161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38400"/>
            <a:ext cx="7467600" cy="40355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Российская национальная платёжная система, предоставляющая услуги проведения платёжных операций и выпускающая банковские карты. В России и во всём мире основным бизнесом системы является выпуск банковских карт, обработка платежей между банками-</a:t>
            </a:r>
            <a:r>
              <a:rPr lang="ru-RU" dirty="0" err="1"/>
              <a:t>эквайерами</a:t>
            </a:r>
            <a:r>
              <a:rPr lang="ru-RU" dirty="0"/>
              <a:t>, обслуживающими торговые точки, банками-эмитентами или кредитными кооперативами, использующими для оплат дебетовые и кредитные карты </a:t>
            </a:r>
            <a:r>
              <a:rPr lang="ru-RU" dirty="0" smtClean="0"/>
              <a:t>бренда.</a:t>
            </a:r>
            <a:endParaRPr lang="ru-RU" dirty="0"/>
          </a:p>
        </p:txBody>
      </p:sp>
      <p:pic>
        <p:nvPicPr>
          <p:cNvPr id="1026" name="Picture 2" descr="C:\Users\1\Desktop\m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047"/>
            <a:ext cx="4114800" cy="191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mir_card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5047"/>
            <a:ext cx="3082924" cy="20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35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52400"/>
            <a:ext cx="8077200" cy="5105400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Международные платежные системы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представляют собой комплекс программного обеспечения, который обслуживает обработку, контроль и хранение информации о проведении банковских операций корреспондентов, зарегистрированных в системе.</a:t>
            </a:r>
          </a:p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система становится в случае, если она позволяет осуществлять финансовые операции по всему миру.</a:t>
            </a:r>
          </a:p>
          <a:p>
            <a:endParaRPr lang="ru-RU" dirty="0"/>
          </a:p>
        </p:txBody>
      </p:sp>
      <p:pic>
        <p:nvPicPr>
          <p:cNvPr id="2050" name="Picture 2" descr="C:\Users\комп\Desktop\news0547072808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191000"/>
            <a:ext cx="2514600" cy="25397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2400"/>
            <a:ext cx="5562600" cy="6705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Международные платежные системы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позволяют совершать финансовые операции по всему миру, что ускоряет процессы ведения международной торговли и позволяет быстро проводить взаиморасчеты.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Бурное развитие электронной коммерции, большое количество интернет - магазинов и возможность оплатить товары и услуги, не выходя из дома, заставляет все большее количество людей пользоваться услугами различных платежных систем. Это очень удобно и безопасно, поэтому пользуется все большей популярностью. Наиболее известными международными системами на сегодняшний день являются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комп\Desktop\242840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048000"/>
            <a:ext cx="3352800" cy="2514600"/>
          </a:xfrm>
          <a:prstGeom prst="rect">
            <a:avLst/>
          </a:prstGeom>
          <a:noFill/>
        </p:spPr>
      </p:pic>
      <p:pic>
        <p:nvPicPr>
          <p:cNvPr id="3075" name="Picture 3" descr="C:\Users\комп\Desktop\credit-cards_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685800"/>
            <a:ext cx="3276600" cy="21844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467600" cy="6556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платежных систем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комп\Desktop\4-1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08523"/>
            <a:ext cx="8534400" cy="58875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\Desktop\4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8686800" cy="4163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24200" y="381000"/>
            <a:ext cx="25908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Правила платежной системы устанавливают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00" y="1676400"/>
            <a:ext cx="23622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Организационную структуру ПС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2000" y="3276600"/>
            <a:ext cx="24384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Условия членства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28800" y="5105400"/>
            <a:ext cx="2286000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Порядок вступления и выхода из системы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72200" y="1676400"/>
            <a:ext cx="2514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Порядок разрешения споров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91200" y="3276600"/>
            <a:ext cx="25146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Управления рисками в системе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34000" y="5105400"/>
            <a:ext cx="23622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Систему защиты информации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514600" y="1676400"/>
            <a:ext cx="609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971800" y="1828800"/>
            <a:ext cx="4572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505200" y="1905000"/>
            <a:ext cx="533400" cy="3200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638800" y="16764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181600" y="1828800"/>
            <a:ext cx="53340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724400" y="1828800"/>
            <a:ext cx="685800" cy="3276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077200" cy="685800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задачи платежной системы:</a:t>
            </a:r>
            <a:endParaRPr lang="ru-RU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8001000" cy="5178552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Бесперебойность, безопасность и эффективность функционирования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Надежность и прочность, гарантирующие отсутствие выхода из строя системы платежей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Эффективность, обеспечивающая быстрый, экономный и точный выход потока операций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Справедливый подход 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467600" cy="65563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Элементы платежной системы: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1219200"/>
            <a:ext cx="3352800" cy="32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институты, предоставляющие услуги по осуществлению денежных переводов и погашению долговых обязательств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19400" y="3276600"/>
            <a:ext cx="3581400" cy="3276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финансовые инструменты и коммуникационные системы, обеспечивающие перевод денежных средств между экономическими агентами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91200" y="1219200"/>
            <a:ext cx="3352800" cy="32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контрактные соглашения, регулирующие порядок безналичных расчетов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438400" y="762000"/>
            <a:ext cx="762000" cy="5334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>
            <a:off x="4419600" y="884238"/>
            <a:ext cx="76200" cy="223996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410200" y="838200"/>
            <a:ext cx="838200" cy="6858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276600"/>
            <a:ext cx="8686800" cy="35814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самая большая, в ее состав входит более 20000 финансовых организаций, российского и иностранного происхождения. Пластиковые карты этой системы можно использовать в 170 странах мира, в России подавляющее количество банкоматов ориентировано на работу с такими картами.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Штаб-квартира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находится в Сан-Франциско (шт. Калифорния, США). Компания ведет свою деятельность в пяти регионах мира: Азиатско-Тихоокеанский регион; Канада; Центральная и Восточная Европа, Ближний Восток и Африка (СЕМЕА); Латинская Америка и страны Карибского бассейна; и США.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Europe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отдельной структурой-лицензиатом торговой марки и технологий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Visa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Европе.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комп\Desktop\659px-visa_logo_sm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3124200" cy="953954"/>
          </a:xfrm>
          <a:prstGeom prst="rect">
            <a:avLst/>
          </a:prstGeom>
          <a:noFill/>
        </p:spPr>
      </p:pic>
      <p:pic>
        <p:nvPicPr>
          <p:cNvPr id="4100" name="Picture 4" descr="C:\Users\комп\Desktop\file62e835jlwzp1kqutwev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04800"/>
            <a:ext cx="4267200" cy="283768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458</TotalTime>
  <Words>697</Words>
  <Application>Microsoft Office PowerPoint</Application>
  <PresentationFormat>Экран (4:3)</PresentationFormat>
  <Paragraphs>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Международные платежные системы</vt:lpstr>
      <vt:lpstr>Презентация PowerPoint</vt:lpstr>
      <vt:lpstr>Презентация PowerPoint</vt:lpstr>
      <vt:lpstr>Классификация платежных систем</vt:lpstr>
      <vt:lpstr>Презентация PowerPoint</vt:lpstr>
      <vt:lpstr>Презентация PowerPoint</vt:lpstr>
      <vt:lpstr>Основные задачи платежной системы:</vt:lpstr>
      <vt:lpstr>Элементы платежной системы:</vt:lpstr>
      <vt:lpstr>Презентация PowerPoint</vt:lpstr>
      <vt:lpstr>Презентация PowerPoint</vt:lpstr>
      <vt:lpstr>Qiwi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Международные платежные системы.</dc:title>
  <dc:creator>Дарья</dc:creator>
  <cp:lastModifiedBy>1</cp:lastModifiedBy>
  <cp:revision>56</cp:revision>
  <dcterms:created xsi:type="dcterms:W3CDTF">2012-11-14T21:51:00Z</dcterms:created>
  <dcterms:modified xsi:type="dcterms:W3CDTF">2023-06-13T20:18:54Z</dcterms:modified>
</cp:coreProperties>
</file>