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1" r:id="rId4"/>
    <p:sldId id="264" r:id="rId5"/>
    <p:sldId id="266" r:id="rId6"/>
    <p:sldId id="351" r:id="rId7"/>
    <p:sldId id="368" r:id="rId8"/>
    <p:sldId id="374" r:id="rId9"/>
    <p:sldId id="375" r:id="rId10"/>
    <p:sldId id="357" r:id="rId11"/>
    <p:sldId id="379" r:id="rId12"/>
    <p:sldId id="380" r:id="rId13"/>
    <p:sldId id="424" r:id="rId14"/>
    <p:sldId id="425" r:id="rId15"/>
    <p:sldId id="381" r:id="rId16"/>
    <p:sldId id="382" r:id="rId17"/>
    <p:sldId id="383" r:id="rId18"/>
    <p:sldId id="412" r:id="rId19"/>
    <p:sldId id="385" r:id="rId20"/>
    <p:sldId id="386" r:id="rId21"/>
    <p:sldId id="420" r:id="rId22"/>
    <p:sldId id="414" r:id="rId23"/>
    <p:sldId id="333" r:id="rId24"/>
    <p:sldId id="409" r:id="rId25"/>
    <p:sldId id="340" r:id="rId26"/>
    <p:sldId id="363" r:id="rId27"/>
    <p:sldId id="361" r:id="rId28"/>
    <p:sldId id="376" r:id="rId29"/>
    <p:sldId id="415" r:id="rId30"/>
    <p:sldId id="422" r:id="rId31"/>
    <p:sldId id="344" r:id="rId32"/>
    <p:sldId id="419" r:id="rId33"/>
    <p:sldId id="377" r:id="rId34"/>
    <p:sldId id="417" r:id="rId35"/>
    <p:sldId id="26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0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pitomcy.net/story/pochemu-koshki-lyubyat-kogda-ih-gladyat" TargetMode="External"/><Relationship Id="rId13" Type="http://schemas.openxmlformats.org/officeDocument/2006/relationships/hyperlink" Target="https://www.syl.ru/article/169593/new_bezuslovnyie-refleksyi-ih-biologicheskoe-znachenie-i-klassifikatsiya" TargetMode="External"/><Relationship Id="rId18" Type="http://schemas.openxmlformats.org/officeDocument/2006/relationships/hyperlink" Target="http://www.psychologos.ru/articles/view/uslovnyy_refleks" TargetMode="External"/><Relationship Id="rId3" Type="http://schemas.openxmlformats.org/officeDocument/2006/relationships/hyperlink" Target="http://textarchive.ru/c-1260468-p4.html" TargetMode="External"/><Relationship Id="rId21" Type="http://schemas.openxmlformats.org/officeDocument/2006/relationships/hyperlink" Target="http://studopedia.ru/11_185209_instinkti.html" TargetMode="External"/><Relationship Id="rId7" Type="http://schemas.openxmlformats.org/officeDocument/2006/relationships/hyperlink" Target="http://fanscat.ru/povedenie-koshek/koshki-lyubyat-korobki" TargetMode="External"/><Relationship Id="rId12" Type="http://schemas.openxmlformats.org/officeDocument/2006/relationships/hyperlink" Target="http://www.studfiles.ru/preview/1151293/" TargetMode="External"/><Relationship Id="rId17" Type="http://schemas.openxmlformats.org/officeDocument/2006/relationships/hyperlink" Target="http://ethology.ru/news/?id=588" TargetMode="External"/><Relationship Id="rId2" Type="http://schemas.openxmlformats.org/officeDocument/2006/relationships/hyperlink" Target="http://fb.ru/article/210036/chto-takoe-etologiya-jivotnyih-chto-izuchaet-nauka-etologiya" TargetMode="External"/><Relationship Id="rId16" Type="http://schemas.openxmlformats.org/officeDocument/2006/relationships/hyperlink" Target="http://sibferret.ru/publ/interesnye_fakty_o_zhivotnykh/1-1-0-79" TargetMode="External"/><Relationship Id="rId20" Type="http://schemas.openxmlformats.org/officeDocument/2006/relationships/hyperlink" Target="https://ru.wikipedia.org/wiki/&#1042;&#1088;&#1086;&#1078;&#1076;&#1105;&#1085;&#1085;&#1099;&#1077;_&#1092;&#1080;&#1079;&#1080;&#1086;&#1083;&#1086;&#1075;&#1080;&#1095;&#1077;&#1089;&#1082;&#1080;&#1077;_&#1088;&#1077;&#1092;&#1083;&#1077;&#1082;&#1089;&#1099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ashipitomcy.ru/publ/istorija_i_mify/pochemu_koshki_ljubjat_korobki_i_pakety/21-1-0-212" TargetMode="External"/><Relationship Id="rId11" Type="http://schemas.openxmlformats.org/officeDocument/2006/relationships/hyperlink" Target="http://www.psychologos.ru/articles/view/refleks" TargetMode="External"/><Relationship Id="rId5" Type="http://schemas.openxmlformats.org/officeDocument/2006/relationships/hyperlink" Target="http://biofile.ru/bio/1406.html" TargetMode="External"/><Relationship Id="rId15" Type="http://schemas.openxmlformats.org/officeDocument/2006/relationships/hyperlink" Target="http://bookap.info/book/sviyash_otkrytoe_podsoznanie_kak_vliyat_na_sebya_i_drugih/gl13.shtm" TargetMode="External"/><Relationship Id="rId10" Type="http://schemas.openxmlformats.org/officeDocument/2006/relationships/hyperlink" Target="http://www.psychologos.ru/articles/view/bezuslovnyy_refleks" TargetMode="External"/><Relationship Id="rId19" Type="http://schemas.openxmlformats.org/officeDocument/2006/relationships/hyperlink" Target="http://zenofon.ru/zigmund-freyd-kategoricheski-otverga/" TargetMode="External"/><Relationship Id="rId4" Type="http://schemas.openxmlformats.org/officeDocument/2006/relationships/hyperlink" Target="https://www.syl.ru/article/200296/new_instinkt---eto-chto-priroda-instinktov" TargetMode="External"/><Relationship Id="rId9" Type="http://schemas.openxmlformats.org/officeDocument/2006/relationships/hyperlink" Target="http://animals-world.ru/bezuslovnye-i-uslovnye-refleksy/" TargetMode="External"/><Relationship Id="rId14" Type="http://schemas.openxmlformats.org/officeDocument/2006/relationships/hyperlink" Target="https://postnauka.ru/faq/32457" TargetMode="External"/><Relationship Id="rId22" Type="http://schemas.openxmlformats.org/officeDocument/2006/relationships/hyperlink" Target="http://yourmood.ru/4020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" t="-2" r="7016" b="-262"/>
          <a:stretch/>
        </p:blipFill>
        <p:spPr bwMode="auto">
          <a:xfrm>
            <a:off x="0" y="0"/>
            <a:ext cx="9144000" cy="68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684" y="2564904"/>
            <a:ext cx="7774632" cy="1395586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ПОВЕДЕНИЕ    ЖИВОТНЫХ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293096"/>
            <a:ext cx="6400800" cy="648072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Педагог </a:t>
            </a:r>
            <a:r>
              <a:rPr lang="ru-RU" sz="2000" dirty="0" smtClean="0">
                <a:solidFill>
                  <a:schemeClr val="bg1"/>
                </a:solidFill>
              </a:rPr>
              <a:t>МБОУ ДО  «</a:t>
            </a:r>
            <a:r>
              <a:rPr lang="ru-RU" sz="2000" dirty="0" err="1" smtClean="0">
                <a:solidFill>
                  <a:schemeClr val="bg1"/>
                </a:solidFill>
              </a:rPr>
              <a:t>Тосненский</a:t>
            </a:r>
            <a:r>
              <a:rPr lang="ru-RU" sz="2000" dirty="0" smtClean="0">
                <a:solidFill>
                  <a:schemeClr val="bg1"/>
                </a:solidFill>
              </a:rPr>
              <a:t> районный ДЮЦ»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Булатова </a:t>
            </a:r>
            <a:r>
              <a:rPr lang="ru-RU" sz="2000" dirty="0" smtClean="0">
                <a:solidFill>
                  <a:schemeClr val="bg1"/>
                </a:solidFill>
              </a:rPr>
              <a:t>Ирина Александровна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93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Инстинкты животных многообразны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6792"/>
            <a:ext cx="8856984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u="sng" dirty="0" smtClean="0"/>
              <a:t>Примеры инстинктов:</a:t>
            </a:r>
          </a:p>
          <a:p>
            <a:r>
              <a:rPr lang="ru-RU" sz="2400" b="1" dirty="0" smtClean="0"/>
              <a:t>инстинкт самосохранения - </a:t>
            </a:r>
            <a:r>
              <a:rPr lang="ru-RU" sz="2400" dirty="0" smtClean="0"/>
              <a:t>выживания (защита, бегство, устройство убежища от врагов и поиски пищи);</a:t>
            </a:r>
          </a:p>
          <a:p>
            <a:r>
              <a:rPr lang="ru-RU" sz="2400" b="1" dirty="0"/>
              <a:t>территориальный инстинкт </a:t>
            </a:r>
            <a:r>
              <a:rPr lang="ru-RU" sz="2400" dirty="0"/>
              <a:t>(территориальное поведение), проявляющийся в мечении территории и изгнании со своей территории других </a:t>
            </a:r>
            <a:r>
              <a:rPr lang="ru-RU" sz="2400" dirty="0" smtClean="0"/>
              <a:t>особей);</a:t>
            </a:r>
            <a:endParaRPr lang="ru-RU" sz="2400" dirty="0"/>
          </a:p>
          <a:p>
            <a:r>
              <a:rPr lang="ru-RU" sz="2400" b="1" dirty="0"/>
              <a:t>стадные инстинкты </a:t>
            </a:r>
            <a:r>
              <a:rPr lang="ru-RU" sz="2400" dirty="0"/>
              <a:t>(побуждающие животных объединяться в стаи);</a:t>
            </a:r>
          </a:p>
          <a:p>
            <a:r>
              <a:rPr lang="ru-RU" sz="2400" b="1" dirty="0"/>
              <a:t>инстинкт </a:t>
            </a:r>
            <a:r>
              <a:rPr lang="ru-RU" sz="2400" b="1" dirty="0" smtClean="0"/>
              <a:t>забота </a:t>
            </a:r>
            <a:r>
              <a:rPr lang="ru-RU" sz="2400" b="1" dirty="0"/>
              <a:t>о потомстве </a:t>
            </a:r>
            <a:r>
              <a:rPr lang="ru-RU" sz="2400" dirty="0"/>
              <a:t>(постройка гнезд, нор, выкармливание детёнышей, </a:t>
            </a:r>
            <a:r>
              <a:rPr lang="ru-RU" sz="2400" dirty="0" smtClean="0"/>
              <a:t>высиживание </a:t>
            </a:r>
            <a:r>
              <a:rPr lang="ru-RU" sz="2400" dirty="0"/>
              <a:t>яиц и </a:t>
            </a:r>
            <a:r>
              <a:rPr lang="ru-RU" sz="2400" dirty="0" smtClean="0"/>
              <a:t>защита </a:t>
            </a:r>
            <a:r>
              <a:rPr lang="ru-RU" sz="2400" dirty="0" smtClean="0"/>
              <a:t>потомства от </a:t>
            </a:r>
            <a:r>
              <a:rPr lang="ru-RU" sz="2400" dirty="0"/>
              <a:t>врагов и т.д.) </a:t>
            </a:r>
          </a:p>
          <a:p>
            <a:endParaRPr lang="ru-RU" sz="2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56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Инстинкт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самосохранения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sz="3100" dirty="0"/>
              <a:t>(выживание: защита, бегство, </a:t>
            </a:r>
            <a:r>
              <a:rPr lang="ru-RU" sz="3100" dirty="0" smtClean="0"/>
              <a:t>устройство убежищ </a:t>
            </a:r>
            <a:r>
              <a:rPr lang="ru-RU" sz="3100" dirty="0"/>
              <a:t>от врагов и поиски пищи</a:t>
            </a:r>
            <a:r>
              <a:rPr lang="ru-RU" sz="3100" dirty="0" smtClean="0"/>
              <a:t>)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916832"/>
            <a:ext cx="7848872" cy="4209331"/>
          </a:xfrm>
        </p:spPr>
        <p:txBody>
          <a:bodyPr/>
          <a:lstStyle/>
          <a:p>
            <a:r>
              <a:rPr lang="ru-RU" sz="2400" u="sng" dirty="0" smtClean="0"/>
              <a:t>Почему кошки любят коробки?</a:t>
            </a:r>
          </a:p>
          <a:p>
            <a:pPr algn="just"/>
            <a:r>
              <a:rPr lang="ru-RU" sz="2400" dirty="0"/>
              <a:t>Внутренние инстинкты заставляют </a:t>
            </a:r>
            <a:r>
              <a:rPr lang="ru-RU" sz="2400" dirty="0" smtClean="0"/>
              <a:t>кошку </a:t>
            </a:r>
            <a:r>
              <a:rPr lang="ru-RU" sz="2400" dirty="0"/>
              <a:t>искать подходящее, закрытое место, для сна. Внутри коробки </a:t>
            </a:r>
            <a:r>
              <a:rPr lang="ru-RU" sz="2400" dirty="0" smtClean="0"/>
              <a:t>всё </a:t>
            </a:r>
            <a:r>
              <a:rPr lang="ru-RU" sz="2400" dirty="0"/>
              <a:t>тело кошки подпирают стеночки и создается некоторая иллюзия </a:t>
            </a:r>
            <a:r>
              <a:rPr lang="ru-RU" sz="2400" dirty="0" smtClean="0"/>
              <a:t>защищенности.</a:t>
            </a:r>
            <a:endParaRPr lang="ru-RU" sz="2400" dirty="0"/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992888" cy="587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587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5865515"/>
          </a:xfrm>
        </p:spPr>
        <p:txBody>
          <a:bodyPr>
            <a:normAutofit/>
          </a:bodyPr>
          <a:lstStyle/>
          <a:p>
            <a:r>
              <a:rPr lang="ru-RU" sz="2400" dirty="0"/>
              <a:t>Кошка в коробке может расслабиться чуть больше, чем она позволяет себе обычно, ведь остается только одно направление, за которым нужно следить – вход в «логово». 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74880"/>
            <a:ext cx="7449555" cy="512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655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189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 «Кошка и коробка»</a:t>
            </a:r>
          </a:p>
        </p:txBody>
      </p:sp>
      <p:pic>
        <p:nvPicPr>
          <p:cNvPr id="5" name="VIDEO~1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51720" y="1052736"/>
            <a:ext cx="5329931" cy="5329932"/>
          </a:xfrm>
        </p:spPr>
      </p:pic>
    </p:spTree>
    <p:extLst>
      <p:ext uri="{BB962C8B-B14F-4D97-AF65-F5344CB8AC3E}">
        <p14:creationId xmlns:p14="http://schemas.microsoft.com/office/powerpoint/2010/main" val="217028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дд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9074" y="1315330"/>
            <a:ext cx="8543406" cy="4810834"/>
          </a:xfrm>
        </p:spPr>
      </p:pic>
    </p:spTree>
    <p:extLst>
      <p:ext uri="{BB962C8B-B14F-4D97-AF65-F5344CB8AC3E}">
        <p14:creationId xmlns:p14="http://schemas.microsoft.com/office/powerpoint/2010/main" val="303779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383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кошки любят пакеты всевозможных размеров?  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196752"/>
            <a:ext cx="8935136" cy="54006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Можно </a:t>
            </a:r>
            <a:r>
              <a:rPr lang="ru-RU" sz="2400" dirty="0"/>
              <a:t>часами наблюдать за котом, который догадался, насколько интересно играть с пакетом. Тут и охота, и догонялки, и даже бег наперегонки! Пакет шуршит, шевелится под лапками, липнет к шерсти благодаря статике – будто нападает, но игриво, не причиняя боли. </a:t>
            </a:r>
            <a:endParaRPr lang="ru-RU" sz="2400" dirty="0" smtClean="0"/>
          </a:p>
          <a:p>
            <a:r>
              <a:rPr lang="ru-RU" sz="2400" dirty="0" smtClean="0"/>
              <a:t>Понятно</a:t>
            </a:r>
            <a:r>
              <a:rPr lang="ru-RU" sz="2400" dirty="0"/>
              <a:t>, почему кошки любят пакеты </a:t>
            </a:r>
            <a:r>
              <a:rPr lang="ru-RU" sz="2400" dirty="0" smtClean="0"/>
              <a:t>- </a:t>
            </a:r>
            <a:r>
              <a:rPr lang="ru-RU" sz="2400" dirty="0"/>
              <a:t>это незамысловатая идеальная игрушка, смело «вступающая в бой» с усатым непоседой и не возражающая против использования когтей и зубов. 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4437112"/>
            <a:ext cx="3528045" cy="232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732" y="4384646"/>
            <a:ext cx="3606544" cy="235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093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в засаде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Это </a:t>
            </a:r>
            <a:r>
              <a:rPr lang="ru-RU" sz="2400" dirty="0"/>
              <a:t>большие и сильные хозяева воспринимают кошачьи прятки как своеобразную игру. Но для кошки это целый ритуал, не позволяющий </a:t>
            </a:r>
            <a:r>
              <a:rPr lang="ru-RU" sz="2400" dirty="0" smtClean="0"/>
              <a:t>забывать </a:t>
            </a:r>
            <a:r>
              <a:rPr lang="ru-RU" sz="2400" dirty="0"/>
              <a:t>азы охоты. </a:t>
            </a:r>
            <a:endParaRPr lang="ru-RU" sz="2400" dirty="0" smtClean="0"/>
          </a:p>
          <a:p>
            <a:r>
              <a:rPr lang="ru-RU" sz="2400" dirty="0" smtClean="0"/>
              <a:t>Это </a:t>
            </a:r>
            <a:r>
              <a:rPr lang="ru-RU" sz="2400" dirty="0"/>
              <a:t>инстинкт и ничего тут не поделаешь. Во время охоты коты прячутся, затаиваются и могу часами сидеть, выжидая, чтобы не спугнуть жертву. А домашняя кошка в качестве логова использует </a:t>
            </a:r>
            <a:r>
              <a:rPr lang="ru-RU" sz="2400" dirty="0" smtClean="0"/>
              <a:t>коробку или пакет. </a:t>
            </a:r>
            <a:r>
              <a:rPr lang="ru-RU" sz="2400" dirty="0"/>
              <a:t>В </a:t>
            </a:r>
            <a:r>
              <a:rPr lang="ru-RU" sz="2400" dirty="0" smtClean="0"/>
              <a:t>них </a:t>
            </a:r>
            <a:r>
              <a:rPr lang="ru-RU" sz="2400" dirty="0"/>
              <a:t>она может затаиться и ждать, когда же появится бантик или другая </a:t>
            </a:r>
            <a:r>
              <a:rPr lang="ru-RU" sz="2400" dirty="0" smtClean="0"/>
              <a:t>игрушка.</a:t>
            </a:r>
            <a:endParaRPr lang="ru-RU" sz="2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66405"/>
            <a:ext cx="3888432" cy="2226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917" y="4077072"/>
            <a:ext cx="3925194" cy="261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756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642194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Территориальный инстинкт </a:t>
            </a:r>
            <a:r>
              <a:rPr lang="ru-RU" sz="2200" dirty="0"/>
              <a:t>(территориальное поведение), проявляющийся в мечении территории и изгнании со своей территории других особей)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6992900" cy="466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7364455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60" y="1878867"/>
            <a:ext cx="8172450" cy="488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368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46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кошки любят, когда их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чешут и гладят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u="sng" dirty="0" smtClean="0"/>
              <a:t>Любимые для чесания части тела у кошки:</a:t>
            </a:r>
          </a:p>
          <a:p>
            <a:r>
              <a:rPr lang="ru-RU" sz="2000" dirty="0" smtClean="0"/>
              <a:t>Зона </a:t>
            </a:r>
            <a:r>
              <a:rPr lang="ru-RU" sz="2000" dirty="0"/>
              <a:t>между ухом и глазом. </a:t>
            </a:r>
          </a:p>
          <a:p>
            <a:r>
              <a:rPr lang="ru-RU" sz="2000" dirty="0"/>
              <a:t>Средина лба, зона между ушками.</a:t>
            </a:r>
          </a:p>
          <a:p>
            <a:r>
              <a:rPr lang="ru-RU" sz="2000" dirty="0"/>
              <a:t>Участок мордочки между носом и губами</a:t>
            </a:r>
          </a:p>
          <a:p>
            <a:r>
              <a:rPr lang="ru-RU" sz="2000" dirty="0"/>
              <a:t>Губы, подбородок. </a:t>
            </a:r>
          </a:p>
          <a:p>
            <a:r>
              <a:rPr lang="ru-RU" sz="2000" dirty="0"/>
              <a:t>В этих зонах локализируется больше всего пахучих желез, которыми кот метит свою территорию.</a:t>
            </a:r>
          </a:p>
          <a:p>
            <a:r>
              <a:rPr lang="ru-RU" sz="2000" dirty="0"/>
              <a:t>Коты используют их для мечения территории, домашних предметов и даже хозяев. И когда владелец гладит любимца, он невзначай сам «помечается» его секретом. Кот или кошка это воспринимают как знак внимания и доверия, поэтому испытывают от этого огромное удовольствие.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999" y="1412776"/>
            <a:ext cx="2173980" cy="188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s://sterhluki.ru/wp-content/uploads/2016/09/muzhchiny-i-koshki-kotello.ru-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79637"/>
            <a:ext cx="8942732" cy="5387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Ирина\Documents\СЮН\ПРОГРАММЫ !!!!!!!\ПРОГРАММА ЖИЗНЬ ЖИВОТНЫХ\2 год обучения\ЭТОЛОГИЯ\ПОВЕДЕНИЕ\К ЗАНЯТИЮ ПОВЕДЕНИЕ\scratch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79637"/>
            <a:ext cx="8942732" cy="5387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10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Стадные инстинкты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dirty="0"/>
              <a:t>(побуждающие животных объединяться в стаи</a:t>
            </a:r>
            <a:r>
              <a:rPr lang="ru-RU" sz="3100" dirty="0" smtClean="0"/>
              <a:t>)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стае легче во время заметить врагов, удобнее защищаться или  нападать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48220"/>
            <a:ext cx="5400600" cy="473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00887"/>
            <a:ext cx="7704856" cy="5104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00855"/>
            <a:ext cx="8792711" cy="549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665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209"/>
            <a:ext cx="8229600" cy="882352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- любая активность (действие), </a:t>
            </a:r>
            <a:r>
              <a:rPr lang="ru-RU" sz="2400" dirty="0"/>
              <a:t>которую проявляет животное. </a:t>
            </a:r>
          </a:p>
          <a:p>
            <a:r>
              <a:rPr lang="ru-RU" sz="2400" dirty="0" smtClean="0"/>
              <a:t>Примеров поведения животного можно </a:t>
            </a:r>
            <a:r>
              <a:rPr lang="ru-RU" sz="2400" dirty="0"/>
              <a:t>привести огромное количество, например, </a:t>
            </a:r>
            <a:r>
              <a:rPr lang="ru-RU" sz="2400" dirty="0" smtClean="0"/>
              <a:t>действие когда кошка пытается </a:t>
            </a:r>
            <a:r>
              <a:rPr lang="ru-RU" sz="2400" dirty="0"/>
              <a:t>поймать </a:t>
            </a:r>
            <a:r>
              <a:rPr lang="ru-RU" sz="2400" dirty="0" smtClean="0"/>
              <a:t>мышь</a:t>
            </a:r>
            <a:r>
              <a:rPr lang="ru-RU" sz="2400" dirty="0"/>
              <a:t>, </a:t>
            </a:r>
            <a:r>
              <a:rPr lang="ru-RU" sz="2400" dirty="0" smtClean="0"/>
              <a:t>или собака </a:t>
            </a:r>
            <a:r>
              <a:rPr lang="ru-RU" sz="2400" dirty="0"/>
              <a:t>садится по </a:t>
            </a:r>
            <a:r>
              <a:rPr lang="ru-RU" sz="2400" dirty="0" smtClean="0"/>
              <a:t>команде. </a:t>
            </a:r>
            <a:endParaRPr lang="ru-RU" sz="24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16" y="2708920"/>
            <a:ext cx="8376493" cy="4000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43038"/>
            <a:ext cx="8699230" cy="579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941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Инстинкт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заботы о потомстве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(</a:t>
            </a:r>
            <a:r>
              <a:rPr lang="ru-RU" sz="3100" dirty="0"/>
              <a:t>выкармливание детёнышей, постройка гнезд, высиживание яиц и защита от врагов и т.д.)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32856"/>
            <a:ext cx="6092097" cy="456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818713" cy="466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862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6602"/>
            <a:ext cx="8280920" cy="623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609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4176464" cy="597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854" y="548680"/>
            <a:ext cx="3979618" cy="59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823" y="548680"/>
            <a:ext cx="4241679" cy="59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51" y="476672"/>
            <a:ext cx="8802851" cy="616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357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/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929411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400" dirty="0" smtClean="0"/>
              <a:t>это </a:t>
            </a:r>
            <a:r>
              <a:rPr lang="ru-RU" sz="2400" dirty="0"/>
              <a:t>ответная реакция организма на </a:t>
            </a:r>
            <a:r>
              <a:rPr lang="ru-RU" sz="2400" dirty="0" smtClean="0"/>
              <a:t>раздражение</a:t>
            </a:r>
          </a:p>
          <a:p>
            <a:r>
              <a:rPr lang="ru-RU" sz="2400" dirty="0" smtClean="0"/>
              <a:t>При </a:t>
            </a:r>
            <a:r>
              <a:rPr lang="ru-RU" sz="2400" dirty="0"/>
              <a:t>помощи рефлексов происходит взаимодействие между частями тела, а также организма с внешней средой.</a:t>
            </a:r>
            <a:endParaRPr lang="ru-RU" sz="2400" dirty="0" smtClean="0"/>
          </a:p>
          <a:p>
            <a:r>
              <a:rPr lang="ru-RU" sz="2400" dirty="0" smtClean="0"/>
              <a:t>Рефлексы делятся </a:t>
            </a:r>
            <a:r>
              <a:rPr lang="ru-RU" sz="2400" dirty="0"/>
              <a:t>на врожденные и приобретенные. </a:t>
            </a:r>
            <a:endParaRPr lang="ru-RU" sz="2400" dirty="0" smtClean="0"/>
          </a:p>
          <a:p>
            <a:r>
              <a:rPr lang="ru-RU" sz="2400" b="1" dirty="0" smtClean="0"/>
              <a:t>Врождённое </a:t>
            </a:r>
            <a:r>
              <a:rPr lang="ru-RU" sz="2400" b="1" dirty="0"/>
              <a:t>поведение </a:t>
            </a:r>
            <a:r>
              <a:rPr lang="ru-RU" sz="2400" b="1" dirty="0" smtClean="0"/>
              <a:t>- </a:t>
            </a:r>
            <a:r>
              <a:rPr lang="ru-RU" sz="2400" dirty="0" smtClean="0"/>
              <a:t>наследуется </a:t>
            </a:r>
            <a:r>
              <a:rPr lang="ru-RU" sz="2400" dirty="0"/>
              <a:t>организмом от </a:t>
            </a:r>
            <a:r>
              <a:rPr lang="ru-RU" sz="2400" dirty="0" smtClean="0"/>
              <a:t>предков</a:t>
            </a:r>
          </a:p>
          <a:p>
            <a:r>
              <a:rPr lang="ru-RU" sz="2400" b="1" dirty="0"/>
              <a:t>Приобретенным поведением </a:t>
            </a:r>
            <a:r>
              <a:rPr lang="ru-RU" sz="2400" dirty="0"/>
              <a:t>называются все формы поведения, которые формируются </a:t>
            </a:r>
            <a:r>
              <a:rPr lang="ru-RU" sz="2400" b="1" dirty="0"/>
              <a:t>как результат</a:t>
            </a:r>
            <a:r>
              <a:rPr lang="ru-RU" sz="2400" dirty="0"/>
              <a:t> </a:t>
            </a:r>
            <a:r>
              <a:rPr lang="ru-RU" sz="2400" b="1" dirty="0"/>
              <a:t>индивидуального опыта </a:t>
            </a:r>
            <a:r>
              <a:rPr lang="ru-RU" sz="2400" dirty="0"/>
              <a:t>живого организма.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652"/>
            <a:ext cx="8312274" cy="554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330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«рефлекс»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было </a:t>
            </a:r>
            <a:r>
              <a:rPr lang="ru-RU" sz="2000" dirty="0"/>
              <a:t>введено французским философом и естествоиспытателем Р. Декартом более 300 лет тому назад. </a:t>
            </a:r>
            <a:endParaRPr lang="ru-RU" sz="2000" dirty="0" smtClean="0"/>
          </a:p>
          <a:p>
            <a:r>
              <a:rPr lang="ru-RU" sz="2000" dirty="0" smtClean="0"/>
              <a:t>Учение </a:t>
            </a:r>
            <a:r>
              <a:rPr lang="ru-RU" sz="2000" dirty="0"/>
              <a:t>о рефлексах разработали </a:t>
            </a:r>
            <a:r>
              <a:rPr lang="ru-RU" sz="2000" dirty="0" smtClean="0"/>
              <a:t>великие русские учёные - физиологи Иван Михайлович Сеченов </a:t>
            </a:r>
            <a:r>
              <a:rPr lang="ru-RU" sz="2000" dirty="0"/>
              <a:t>(1829 - 1905 г</a:t>
            </a:r>
            <a:r>
              <a:rPr lang="ru-RU" sz="2000" dirty="0" smtClean="0"/>
              <a:t>.) и Иван Петрович Павлов </a:t>
            </a:r>
            <a:r>
              <a:rPr lang="ru-RU" sz="2000" dirty="0"/>
              <a:t>(1849-1936)</a:t>
            </a:r>
            <a:r>
              <a:rPr lang="ru-RU" sz="2000" dirty="0" smtClean="0"/>
              <a:t>.</a:t>
            </a:r>
            <a:r>
              <a:rPr lang="ru-RU" sz="2000" dirty="0"/>
              <a:t> 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0" r="16859"/>
          <a:stretch/>
        </p:blipFill>
        <p:spPr bwMode="auto">
          <a:xfrm>
            <a:off x="395536" y="3645024"/>
            <a:ext cx="2152130" cy="2798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645023"/>
            <a:ext cx="2157639" cy="274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45024"/>
            <a:ext cx="1944216" cy="273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972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883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Великий русский физиолог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Петрович Павлов</a:t>
            </a:r>
            <a:r>
              <a:rPr lang="ru-RU" b="1" dirty="0"/>
              <a:t> </a:t>
            </a:r>
            <a:r>
              <a:rPr lang="ru-RU" sz="2700" b="1" dirty="0"/>
              <a:t>(1849–1936)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5004048" cy="5098305"/>
          </a:xfrm>
        </p:spPr>
        <p:txBody>
          <a:bodyPr>
            <a:noAutofit/>
          </a:bodyPr>
          <a:lstStyle/>
          <a:p>
            <a:pPr marL="176213" indent="-176213" algn="just"/>
            <a:r>
              <a:rPr lang="ru-RU" sz="2000" dirty="0" smtClean="0"/>
              <a:t>Его </a:t>
            </a:r>
            <a:r>
              <a:rPr lang="ru-RU" sz="2000" dirty="0"/>
              <a:t>самые известные опыты - исследование слюноотделения </a:t>
            </a:r>
            <a:r>
              <a:rPr lang="ru-RU" sz="2000" dirty="0" smtClean="0"/>
              <a:t>у собаки в </a:t>
            </a:r>
            <a:r>
              <a:rPr lang="ru-RU" sz="2000" dirty="0"/>
              <a:t>ответ на загорающуюся лампочку или звучание </a:t>
            </a:r>
            <a:r>
              <a:rPr lang="ru-RU" sz="2000" dirty="0" smtClean="0"/>
              <a:t>звонка</a:t>
            </a:r>
            <a:r>
              <a:rPr lang="ru-RU" sz="2000" dirty="0"/>
              <a:t>. </a:t>
            </a:r>
            <a:r>
              <a:rPr lang="ru-RU" sz="2000" dirty="0" smtClean="0"/>
              <a:t>В </a:t>
            </a:r>
            <a:r>
              <a:rPr lang="ru-RU" sz="2000" dirty="0"/>
              <a:t>момент </a:t>
            </a:r>
            <a:r>
              <a:rPr lang="ru-RU" sz="2000" dirty="0" smtClean="0"/>
              <a:t>кормежки, </a:t>
            </a:r>
            <a:r>
              <a:rPr lang="ru-RU" sz="2000" dirty="0"/>
              <a:t>а точнее прямо перед </a:t>
            </a:r>
            <a:r>
              <a:rPr lang="ru-RU" sz="2000" dirty="0" smtClean="0"/>
              <a:t>ней </a:t>
            </a:r>
            <a:r>
              <a:rPr lang="ru-RU" sz="2000" dirty="0"/>
              <a:t>регулярно </a:t>
            </a:r>
            <a:r>
              <a:rPr lang="ru-RU" sz="2000" dirty="0" smtClean="0"/>
              <a:t>звонил звонок - через некоторое время у собаки вырабатывался </a:t>
            </a:r>
            <a:r>
              <a:rPr lang="ru-RU" sz="2000" b="1" dirty="0" smtClean="0"/>
              <a:t>условный рефлекс</a:t>
            </a:r>
            <a:r>
              <a:rPr lang="ru-RU" sz="2000" dirty="0" smtClean="0"/>
              <a:t>: звонок начинал вызывать у неё слюноотделение</a:t>
            </a:r>
            <a:r>
              <a:rPr lang="ru-RU" sz="2000" dirty="0"/>
              <a:t>. </a:t>
            </a:r>
            <a:endParaRPr lang="ru-RU" sz="2000" dirty="0" smtClean="0"/>
          </a:p>
          <a:p>
            <a:pPr marL="176213" indent="-176213" algn="just"/>
            <a:r>
              <a:rPr lang="ru-RU" sz="2000" dirty="0"/>
              <a:t>Чем больше таких повторений, тем быстрее вырабатывается условный рефлекс. С другой стороны, если звонок </a:t>
            </a:r>
            <a:r>
              <a:rPr lang="ru-RU" sz="2000" dirty="0" smtClean="0"/>
              <a:t>переставал </a:t>
            </a:r>
            <a:r>
              <a:rPr lang="ru-RU" sz="2000" dirty="0"/>
              <a:t>подкрепляться пищей, то через какое-то время рефлекс </a:t>
            </a:r>
            <a:r>
              <a:rPr lang="ru-RU" sz="2000" dirty="0" smtClean="0"/>
              <a:t>угасал, забывался.</a:t>
            </a: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733" y="2276872"/>
            <a:ext cx="33337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59349"/>
            <a:ext cx="3890039" cy="5170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506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Условный и безусловный рефлекс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568952" cy="5533579"/>
          </a:xfrm>
        </p:spPr>
        <p:txBody>
          <a:bodyPr>
            <a:normAutofit/>
          </a:bodyPr>
          <a:lstStyle/>
          <a:p>
            <a:pPr marL="176213" indent="-176213" algn="just"/>
            <a:r>
              <a:rPr lang="ru-RU" sz="2000" dirty="0" smtClean="0"/>
              <a:t>  Посторонние </a:t>
            </a:r>
            <a:r>
              <a:rPr lang="ru-RU" sz="2000" dirty="0"/>
              <a:t>сигналы, не имеющие никакого значения для собаки, стали называть </a:t>
            </a:r>
            <a:r>
              <a:rPr lang="ru-RU" sz="2000" b="1" dirty="0"/>
              <a:t>«условными», </a:t>
            </a:r>
            <a:r>
              <a:rPr lang="ru-RU" sz="2000" dirty="0"/>
              <a:t>так как они были «условием» появления пищи. </a:t>
            </a:r>
          </a:p>
          <a:p>
            <a:pPr marL="176213" indent="-176213" algn="just"/>
            <a:r>
              <a:rPr lang="ru-RU" sz="2000" b="1" dirty="0" smtClean="0"/>
              <a:t>  Рефлекс </a:t>
            </a:r>
            <a:r>
              <a:rPr lang="ru-RU" sz="2000" dirty="0"/>
              <a:t>когда</a:t>
            </a:r>
            <a:r>
              <a:rPr lang="ru-RU" sz="2000" b="1" dirty="0"/>
              <a:t> </a:t>
            </a:r>
            <a:r>
              <a:rPr lang="ru-RU" sz="2000" dirty="0"/>
              <a:t>слюна у собаки начинала выделяться только при виде и </a:t>
            </a:r>
            <a:r>
              <a:rPr lang="ru-RU" sz="2000" dirty="0" smtClean="0"/>
              <a:t>  запахе </a:t>
            </a:r>
            <a:r>
              <a:rPr lang="ru-RU" sz="2000" dirty="0"/>
              <a:t>пищи назвали - </a:t>
            </a:r>
            <a:r>
              <a:rPr lang="ru-RU" sz="2000" b="1" dirty="0"/>
              <a:t>безусловный рефлекс</a:t>
            </a:r>
            <a:r>
              <a:rPr lang="ru-RU" sz="2000" b="1" dirty="0" smtClean="0"/>
              <a:t>.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Условный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рефлекс. </a:t>
            </a:r>
            <a:r>
              <a:rPr lang="ru-RU" sz="2000" dirty="0"/>
              <a:t>Называют приобретенным поведением. Он </a:t>
            </a:r>
            <a:r>
              <a:rPr lang="ru-RU" sz="2000" b="1" dirty="0"/>
              <a:t>не появляется при рождении</a:t>
            </a:r>
            <a:r>
              <a:rPr lang="ru-RU" sz="2000" dirty="0"/>
              <a:t>, а формируется как </a:t>
            </a:r>
            <a:r>
              <a:rPr lang="ru-RU" sz="2000" b="1" dirty="0"/>
              <a:t>результат индивидуального опыта </a:t>
            </a:r>
            <a:r>
              <a:rPr lang="ru-RU" sz="2000" dirty="0"/>
              <a:t>живого организма. </a:t>
            </a:r>
          </a:p>
          <a:p>
            <a:r>
              <a:rPr lang="ru-RU" sz="2000" dirty="0"/>
              <a:t>Условный рефлекс </a:t>
            </a:r>
            <a:r>
              <a:rPr lang="ru-RU" sz="2000" b="1" dirty="0"/>
              <a:t>не закрепляется генетически и не передается по наследству</a:t>
            </a:r>
            <a:r>
              <a:rPr lang="ru-RU" sz="2000" dirty="0"/>
              <a:t>.</a:t>
            </a:r>
          </a:p>
          <a:p>
            <a:r>
              <a:rPr lang="ru-RU" sz="2000" dirty="0"/>
              <a:t>Условные рефлексы служат для приспособления к меняющимся условиям жизни, они </a:t>
            </a:r>
            <a:r>
              <a:rPr lang="ru-RU" sz="2000" b="1" dirty="0"/>
              <a:t>возникают в течение жизни особи</a:t>
            </a:r>
            <a:r>
              <a:rPr lang="ru-RU" sz="2000" dirty="0"/>
              <a:t>.</a:t>
            </a:r>
          </a:p>
          <a:p>
            <a:pPr marL="176213" indent="-176213" algn="just"/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44" b="1393"/>
          <a:stretch/>
        </p:blipFill>
        <p:spPr bwMode="auto">
          <a:xfrm>
            <a:off x="97260" y="4797152"/>
            <a:ext cx="8953062" cy="1885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635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973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условного рефлекса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ru-RU" altLang="ru-RU" sz="2400" dirty="0" smtClean="0"/>
              <a:t>Каждый </a:t>
            </a:r>
            <a:r>
              <a:rPr lang="ru-RU" altLang="ru-RU" sz="2400" dirty="0"/>
              <a:t>рыболов знает, что если длительное время прикармливать рыбу в одни и те же часы в одном и том же месте, то она будет подходить к прикормке именно в эти часы</a:t>
            </a:r>
            <a:endParaRPr lang="ru-RU" sz="2400" dirty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55" y="2708919"/>
            <a:ext cx="8688025" cy="3733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143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973"/>
            <a:ext cx="8229600" cy="1143000"/>
          </a:xfrm>
        </p:spPr>
        <p:txBody>
          <a:bodyPr/>
          <a:lstStyle/>
          <a:p>
            <a:r>
              <a:rPr lang="ru-RU" b="1" dirty="0"/>
              <a:t>Пример условного рефлекса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Собака </a:t>
            </a:r>
            <a:r>
              <a:rPr lang="ru-RU" dirty="0"/>
              <a:t>закрыта в клетке, вне которой находится пища. Пытаясь добраться до кормушки, собака случайно нажимает на вертушку, закрывающую дверь, и клетка открывается </a:t>
            </a:r>
            <a:r>
              <a:rPr lang="ru-RU" dirty="0" smtClean="0"/>
              <a:t>- </a:t>
            </a:r>
            <a:r>
              <a:rPr lang="ru-RU" dirty="0"/>
              <a:t>путь к пище свободен. После нескольких (нередко очень немногих) совпадений у собаки вырабатывается связь: надо нажать на вертушку, чтобы открыть дверь и достать еду.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61" y="1196752"/>
            <a:ext cx="7894600" cy="53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6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67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Простейшие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 безусловных рефлексов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9654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сужение и расширение зрачка на свету;</a:t>
            </a:r>
          </a:p>
          <a:p>
            <a:r>
              <a:rPr lang="ru-RU" sz="2400" dirty="0" smtClean="0"/>
              <a:t>прием </a:t>
            </a:r>
            <a:r>
              <a:rPr lang="ru-RU" sz="2400" dirty="0"/>
              <a:t>пищи </a:t>
            </a:r>
            <a:r>
              <a:rPr lang="ru-RU" sz="2400" dirty="0" smtClean="0"/>
              <a:t>- </a:t>
            </a:r>
            <a:r>
              <a:rPr lang="ru-RU" sz="2400" dirty="0"/>
              <a:t>это </a:t>
            </a:r>
            <a:r>
              <a:rPr lang="ru-RU" sz="2400" b="1" dirty="0"/>
              <a:t>пищевой </a:t>
            </a:r>
            <a:r>
              <a:rPr lang="ru-RU" sz="2400" dirty="0" smtClean="0"/>
              <a:t>рефлекс; </a:t>
            </a:r>
          </a:p>
          <a:p>
            <a:r>
              <a:rPr lang="ru-RU" sz="2400" dirty="0" smtClean="0"/>
              <a:t>мигание </a:t>
            </a:r>
            <a:r>
              <a:rPr lang="ru-RU" sz="2400" dirty="0"/>
              <a:t>век </a:t>
            </a:r>
            <a:r>
              <a:rPr lang="ru-RU" sz="2400" dirty="0" smtClean="0"/>
              <a:t>- </a:t>
            </a:r>
            <a:r>
              <a:rPr lang="ru-RU" sz="2400" b="1" dirty="0"/>
              <a:t>мигательный</a:t>
            </a:r>
            <a:r>
              <a:rPr lang="ru-RU" sz="2400" dirty="0"/>
              <a:t> </a:t>
            </a:r>
            <a:r>
              <a:rPr lang="ru-RU" sz="2400" dirty="0" smtClean="0"/>
              <a:t>рефлекс;</a:t>
            </a:r>
          </a:p>
          <a:p>
            <a:r>
              <a:rPr lang="ru-RU" sz="2400" dirty="0" smtClean="0"/>
              <a:t>вдох </a:t>
            </a:r>
            <a:r>
              <a:rPr lang="ru-RU" sz="2400" dirty="0"/>
              <a:t>и выдох </a:t>
            </a:r>
            <a:r>
              <a:rPr lang="ru-RU" sz="2400" dirty="0" smtClean="0"/>
              <a:t>- </a:t>
            </a:r>
            <a:r>
              <a:rPr lang="ru-RU" sz="2400" b="1" dirty="0"/>
              <a:t>дыхательный</a:t>
            </a:r>
            <a:r>
              <a:rPr lang="ru-RU" sz="2400" dirty="0"/>
              <a:t> рефлекс.  </a:t>
            </a:r>
          </a:p>
        </p:txBody>
      </p:sp>
      <p:pic>
        <p:nvPicPr>
          <p:cNvPr id="1028" name="Picture 4" descr="C:\Users\Ирина\Documents\СЮН\ПРОГРАММЫ !!!!!!!\ПРОГРАММА ЖИЗНЬ ЖИВОТНЫХ\2 год обучения\ОПИСЫВАЕМ ЖИВОТНОЕ\ГЛАЗА\К ЗАНЯТИЮ ГЛАЗА\зрачок человека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917" y="3645024"/>
            <a:ext cx="514941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7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 поведения животных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ru-RU" sz="2400" dirty="0"/>
              <a:t>Слон </a:t>
            </a:r>
            <a:r>
              <a:rPr lang="ru-RU" sz="2400" dirty="0"/>
              <a:t>поливает </a:t>
            </a:r>
            <a:r>
              <a:rPr lang="ru-RU" sz="2400" dirty="0"/>
              <a:t>зебр </a:t>
            </a:r>
            <a:r>
              <a:rPr lang="ru-RU" sz="2400" dirty="0"/>
              <a:t>у водоема. </a:t>
            </a:r>
            <a:endParaRPr lang="ru-RU" sz="2400" dirty="0"/>
          </a:p>
          <a:p>
            <a:r>
              <a:rPr lang="ru-RU" sz="2400" dirty="0"/>
              <a:t>Зачем </a:t>
            </a:r>
            <a:r>
              <a:rPr lang="ru-RU" sz="2400" dirty="0"/>
              <a:t>он это делает? </a:t>
            </a:r>
            <a:endParaRPr lang="ru-RU" sz="2400" dirty="0"/>
          </a:p>
          <a:p>
            <a:r>
              <a:rPr lang="ru-RU" sz="2400" dirty="0"/>
              <a:t>Это </a:t>
            </a:r>
            <a:r>
              <a:rPr lang="ru-RU" sz="2400" dirty="0"/>
              <a:t>игра или жест доброй воли? </a:t>
            </a:r>
            <a:endParaRPr lang="ru-RU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79" y="2492896"/>
            <a:ext cx="7344816" cy="4254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097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37" y="173056"/>
            <a:ext cx="3102390" cy="17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931" y="4599166"/>
            <a:ext cx="3218187" cy="2083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456" y="151792"/>
            <a:ext cx="3029662" cy="196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72" y="4231787"/>
            <a:ext cx="3006360" cy="24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333" y="1925557"/>
            <a:ext cx="2098740" cy="266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25558"/>
            <a:ext cx="3706046" cy="266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72" y="1925557"/>
            <a:ext cx="3060708" cy="229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332" y="4589217"/>
            <a:ext cx="2586599" cy="213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810" y="151792"/>
            <a:ext cx="2706363" cy="176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30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913"/>
            <a:ext cx="8229600" cy="10129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инстинкта и рефлекса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579296" cy="554461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Инстинкт</a:t>
            </a:r>
            <a:r>
              <a:rPr lang="ru-RU" sz="2000" dirty="0" smtClean="0"/>
              <a:t> </a:t>
            </a:r>
            <a:r>
              <a:rPr lang="ru-RU" sz="2000" dirty="0"/>
              <a:t>- это комплекс </a:t>
            </a:r>
            <a:r>
              <a:rPr lang="ru-RU" sz="2000" dirty="0" smtClean="0"/>
              <a:t>действий , </a:t>
            </a:r>
            <a:r>
              <a:rPr lang="ru-RU" sz="2000" dirty="0"/>
              <a:t>а </a:t>
            </a:r>
            <a:r>
              <a:rPr lang="ru-RU" sz="2000" b="1" dirty="0"/>
              <a:t>рефлекс</a:t>
            </a:r>
            <a:r>
              <a:rPr lang="ru-RU" sz="2000" dirty="0"/>
              <a:t> - одиночное действие. </a:t>
            </a:r>
            <a:endParaRPr lang="ru-RU" sz="2000" dirty="0" smtClean="0"/>
          </a:p>
          <a:p>
            <a:r>
              <a:rPr lang="ru-RU" sz="2000" dirty="0"/>
              <a:t>Инстинкт состоит из множества рефлексов.</a:t>
            </a:r>
          </a:p>
          <a:p>
            <a:r>
              <a:rPr lang="ru-RU" sz="2000" dirty="0" smtClean="0"/>
              <a:t>Для </a:t>
            </a:r>
            <a:r>
              <a:rPr lang="ru-RU" sz="2000" dirty="0"/>
              <a:t>животных защищать потомство - это инстинкт, а сесть по команде - рефлекс. </a:t>
            </a:r>
            <a:endParaRPr lang="ru-RU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первом случае это целая цепочка действий: </a:t>
            </a:r>
            <a:r>
              <a:rPr lang="ru-RU" sz="2000" dirty="0" smtClean="0"/>
              <a:t>найти </a:t>
            </a:r>
            <a:r>
              <a:rPr lang="ru-RU" sz="2000" dirty="0"/>
              <a:t>укромное логово, проложить к нему невидимые тропы, не охотиться возле логова и так далее. </a:t>
            </a:r>
            <a:endParaRPr lang="ru-RU" sz="2000" dirty="0" smtClean="0"/>
          </a:p>
          <a:p>
            <a:r>
              <a:rPr lang="ru-RU" sz="2000" dirty="0" smtClean="0"/>
              <a:t>А </a:t>
            </a:r>
            <a:r>
              <a:rPr lang="ru-RU" sz="2000" dirty="0"/>
              <a:t>во втором случае - действие одно: </a:t>
            </a:r>
            <a:r>
              <a:rPr lang="ru-RU" sz="2000" dirty="0" smtClean="0"/>
              <a:t>выполнить волю хозяина.</a:t>
            </a:r>
          </a:p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149080"/>
            <a:ext cx="2348276" cy="2348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44574"/>
            <a:ext cx="8892480" cy="562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" y="880145"/>
            <a:ext cx="9172779" cy="597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027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Умеют ли животные думать?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10898"/>
            <a:ext cx="7128792" cy="526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68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8958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разумны?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2890664" cy="4525963"/>
          </a:xfrm>
        </p:spPr>
        <p:txBody>
          <a:bodyPr/>
          <a:lstStyle/>
          <a:p>
            <a:r>
              <a:rPr lang="ru-RU" dirty="0" smtClean="0"/>
              <a:t>Всё это мы узнаем на наших следующих занятиях</a:t>
            </a:r>
            <a:endParaRPr lang="ru-RU" dirty="0"/>
          </a:p>
        </p:txBody>
      </p:sp>
      <p:pic>
        <p:nvPicPr>
          <p:cNvPr id="6" name="собака скейт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33911" y="980728"/>
            <a:ext cx="5574555" cy="557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9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Этология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Занимаясь наукой этологией Вы сможете узнать ещё много интересного о братьях наших меньших;</a:t>
            </a:r>
          </a:p>
          <a:p>
            <a:r>
              <a:rPr lang="ru-RU" dirty="0" smtClean="0"/>
              <a:t>и эти знания могут Вам помочь в построении с ними хороших и дружеских отношений на долгие годы;</a:t>
            </a:r>
          </a:p>
          <a:p>
            <a:r>
              <a:rPr lang="ru-RU" dirty="0" smtClean="0"/>
              <a:t>этология может стать для вас доброй </a:t>
            </a:r>
            <a:r>
              <a:rPr lang="ru-RU" dirty="0"/>
              <a:t>помощницей в </a:t>
            </a:r>
            <a:r>
              <a:rPr lang="ru-RU" dirty="0" smtClean="0"/>
              <a:t>жизни.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033042" cy="452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918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3010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литературы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интернет сайты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5257800"/>
          </a:xfrm>
        </p:spPr>
        <p:txBody>
          <a:bodyPr>
            <a:normAutofit fontScale="32500" lnSpcReduction="20000"/>
          </a:bodyPr>
          <a:lstStyle/>
          <a:p>
            <a:r>
              <a:rPr lang="ru-RU" sz="3700" dirty="0"/>
              <a:t>Зорина З. А., Полетаева  И. И. Поведение животных «Я познаю мир. Поведение животных» Москва «</a:t>
            </a:r>
            <a:r>
              <a:rPr lang="ru-RU" sz="3700" dirty="0" err="1"/>
              <a:t>Астрель</a:t>
            </a:r>
            <a:r>
              <a:rPr lang="ru-RU" sz="3700" dirty="0"/>
              <a:t>», </a:t>
            </a:r>
            <a:r>
              <a:rPr lang="ru-RU" sz="3700" dirty="0" smtClean="0"/>
              <a:t>2002</a:t>
            </a:r>
          </a:p>
          <a:p>
            <a:r>
              <a:rPr lang="ru-RU" sz="3700" dirty="0" err="1"/>
              <a:t>Скопичев</a:t>
            </a:r>
            <a:r>
              <a:rPr lang="ru-RU" sz="3700" dirty="0"/>
              <a:t> В.Г. И др. «Физиология животных и этология», - М</a:t>
            </a:r>
            <a:r>
              <a:rPr lang="ru-RU" sz="3700"/>
              <a:t>.:</a:t>
            </a:r>
            <a:r>
              <a:rPr lang="ru-RU" sz="3700" smtClean="0"/>
              <a:t>Колосс, </a:t>
            </a:r>
            <a:r>
              <a:rPr lang="ru-RU" sz="3700" dirty="0"/>
              <a:t>2005</a:t>
            </a:r>
          </a:p>
          <a:p>
            <a:r>
              <a:rPr lang="ru-RU" sz="3700" dirty="0" smtClean="0"/>
              <a:t>Что такое этология животных? Что изучает наука этология? </a:t>
            </a:r>
            <a:r>
              <a:rPr lang="ru-RU" sz="3700" dirty="0" smtClean="0">
                <a:hlinkClick r:id="rId2"/>
              </a:rPr>
              <a:t>http</a:t>
            </a:r>
            <a:r>
              <a:rPr lang="ru-RU" sz="3700" dirty="0">
                <a:hlinkClick r:id="rId2"/>
              </a:rPr>
              <a:t>://</a:t>
            </a:r>
            <a:r>
              <a:rPr lang="ru-RU" sz="3700" dirty="0" smtClean="0">
                <a:hlinkClick r:id="rId2"/>
              </a:rPr>
              <a:t>fb.ru/article/210036/chto-takoe-etologiya-jivotnyih-chto-izuchaet-nauka-etologiya</a:t>
            </a:r>
            <a:endParaRPr lang="ru-RU" sz="3700" dirty="0" smtClean="0"/>
          </a:p>
          <a:p>
            <a:r>
              <a:rPr lang="en-US" sz="3700" dirty="0">
                <a:hlinkClick r:id="rId3"/>
              </a:rPr>
              <a:t>http://textarchive.ru/c-1260468-p4.html</a:t>
            </a:r>
            <a:r>
              <a:rPr lang="ru-RU" sz="3700" dirty="0"/>
              <a:t> </a:t>
            </a:r>
          </a:p>
          <a:p>
            <a:r>
              <a:rPr lang="ru-RU" sz="3700" dirty="0" smtClean="0"/>
              <a:t>Инстинкт </a:t>
            </a:r>
            <a:r>
              <a:rPr lang="ru-RU" sz="3700" dirty="0"/>
              <a:t>- это что? Природа </a:t>
            </a:r>
            <a:r>
              <a:rPr lang="ru-RU" sz="3700" dirty="0" smtClean="0"/>
              <a:t>инстинктов </a:t>
            </a:r>
            <a:r>
              <a:rPr lang="en-US" sz="3700" dirty="0">
                <a:hlinkClick r:id="rId4"/>
              </a:rPr>
              <a:t>https://www.syl.ru/article/200296/new_instinkt---</a:t>
            </a:r>
            <a:r>
              <a:rPr lang="en-US" sz="3700" dirty="0" smtClean="0">
                <a:hlinkClick r:id="rId4"/>
              </a:rPr>
              <a:t>eto-chto-priroda-instinktov</a:t>
            </a:r>
            <a:r>
              <a:rPr lang="ru-RU" sz="3700" dirty="0" smtClean="0"/>
              <a:t> </a:t>
            </a:r>
          </a:p>
          <a:p>
            <a:r>
              <a:rPr lang="ru-RU" sz="3700" dirty="0"/>
              <a:t>Роль и формы инстинкта у </a:t>
            </a:r>
            <a:r>
              <a:rPr lang="ru-RU" sz="3700" dirty="0" smtClean="0"/>
              <a:t>животных </a:t>
            </a:r>
            <a:r>
              <a:rPr lang="en-US" sz="3700" dirty="0" smtClean="0">
                <a:hlinkClick r:id="rId5"/>
              </a:rPr>
              <a:t>http://biofile.ru/bio/1406.html</a:t>
            </a:r>
            <a:endParaRPr lang="ru-RU" sz="3700" dirty="0" smtClean="0"/>
          </a:p>
          <a:p>
            <a:r>
              <a:rPr lang="ru-RU" sz="3700" dirty="0"/>
              <a:t>ПОЧЕМУ КОШКИ ЛЮБЯТ КОРОБКИ И </a:t>
            </a:r>
            <a:r>
              <a:rPr lang="ru-RU" sz="3700" dirty="0" smtClean="0"/>
              <a:t>ПАКЕТЫ? </a:t>
            </a:r>
            <a:r>
              <a:rPr lang="ru-RU" sz="3700" dirty="0" smtClean="0">
                <a:hlinkClick r:id="rId6"/>
              </a:rPr>
              <a:t>http</a:t>
            </a:r>
            <a:r>
              <a:rPr lang="ru-RU" sz="3700" dirty="0">
                <a:hlinkClick r:id="rId6"/>
              </a:rPr>
              <a:t>://</a:t>
            </a:r>
            <a:r>
              <a:rPr lang="ru-RU" sz="3700" dirty="0" smtClean="0">
                <a:hlinkClick r:id="rId6"/>
              </a:rPr>
              <a:t>vashipitomcy.ru/publ/istorija_i_mify/pochemu_koshki_ljubjat_korobki_i_pakety/21-1-0-212</a:t>
            </a:r>
            <a:endParaRPr lang="ru-RU" sz="3700" dirty="0" smtClean="0"/>
          </a:p>
          <a:p>
            <a:r>
              <a:rPr lang="ru-RU" sz="3700" dirty="0"/>
              <a:t>Почему все кошки так любят коробки, шкафы и другие укромные </a:t>
            </a:r>
            <a:r>
              <a:rPr lang="ru-RU" sz="3700" dirty="0" smtClean="0"/>
              <a:t>места </a:t>
            </a:r>
            <a:r>
              <a:rPr lang="ru-RU" sz="3700" dirty="0" smtClean="0">
                <a:hlinkClick r:id="rId7"/>
              </a:rPr>
              <a:t>http</a:t>
            </a:r>
            <a:r>
              <a:rPr lang="ru-RU" sz="3700" dirty="0">
                <a:hlinkClick r:id="rId7"/>
              </a:rPr>
              <a:t>://</a:t>
            </a:r>
            <a:r>
              <a:rPr lang="ru-RU" sz="3700" dirty="0" smtClean="0">
                <a:hlinkClick r:id="rId7"/>
              </a:rPr>
              <a:t>fanscat.ru/povedenie-koshek/koshki-lyubyat-korobki</a:t>
            </a:r>
            <a:endParaRPr lang="ru-RU" sz="3700" dirty="0" smtClean="0"/>
          </a:p>
          <a:p>
            <a:r>
              <a:rPr lang="ru-RU" sz="3700" dirty="0"/>
              <a:t>Почему кошки любят, когда их </a:t>
            </a:r>
            <a:r>
              <a:rPr lang="ru-RU" sz="3700" dirty="0" smtClean="0"/>
              <a:t>гладят </a:t>
            </a:r>
            <a:r>
              <a:rPr lang="en-US" sz="3700" dirty="0">
                <a:hlinkClick r:id="rId8"/>
              </a:rPr>
              <a:t>http://</a:t>
            </a:r>
            <a:r>
              <a:rPr lang="en-US" sz="3700" dirty="0" smtClean="0">
                <a:hlinkClick r:id="rId8"/>
              </a:rPr>
              <a:t>pitomcy.net/story/pochemu-koshki-lyubyat-kogda-ih-gladyat</a:t>
            </a:r>
            <a:endParaRPr lang="ru-RU" sz="3700" dirty="0" smtClean="0"/>
          </a:p>
          <a:p>
            <a:r>
              <a:rPr lang="ru-RU" sz="3700" dirty="0"/>
              <a:t>Безусловные и условные </a:t>
            </a:r>
            <a:r>
              <a:rPr lang="ru-RU" sz="3700" dirty="0" smtClean="0"/>
              <a:t>рефлексы </a:t>
            </a:r>
            <a:r>
              <a:rPr lang="en-US" sz="3700" b="1" dirty="0">
                <a:hlinkClick r:id="rId9"/>
              </a:rPr>
              <a:t>http://animals-world.ru/bezuslovnye-i-uslovnye-refleksy</a:t>
            </a:r>
            <a:r>
              <a:rPr lang="en-US" sz="3700" b="1" dirty="0" smtClean="0">
                <a:hlinkClick r:id="rId9"/>
              </a:rPr>
              <a:t>/</a:t>
            </a:r>
            <a:r>
              <a:rPr lang="ru-RU" sz="3700" b="1" dirty="0" smtClean="0"/>
              <a:t> </a:t>
            </a:r>
            <a:endParaRPr lang="ru-RU" sz="3700" b="1" dirty="0"/>
          </a:p>
          <a:p>
            <a:r>
              <a:rPr lang="ru-RU" sz="3700" dirty="0" smtClean="0"/>
              <a:t>Безусловный </a:t>
            </a:r>
            <a:r>
              <a:rPr lang="ru-RU" sz="3700" dirty="0"/>
              <a:t>рефлекс </a:t>
            </a:r>
            <a:r>
              <a:rPr lang="en-US" sz="3700" dirty="0">
                <a:hlinkClick r:id="rId10"/>
              </a:rPr>
              <a:t>http://www.psychologos.ru/articles/view/bezuslovnyy_refleks</a:t>
            </a:r>
            <a:r>
              <a:rPr lang="ru-RU" sz="3700" dirty="0"/>
              <a:t> </a:t>
            </a:r>
          </a:p>
          <a:p>
            <a:r>
              <a:rPr lang="ru-RU" sz="3700" dirty="0"/>
              <a:t>Рефлекс </a:t>
            </a:r>
            <a:r>
              <a:rPr lang="en-US" sz="3700" dirty="0">
                <a:hlinkClick r:id="rId11"/>
              </a:rPr>
              <a:t>http://www.psychologos.ru/articles/view/refleks</a:t>
            </a:r>
            <a:r>
              <a:rPr lang="ru-RU" sz="3700" dirty="0"/>
              <a:t> </a:t>
            </a:r>
          </a:p>
          <a:p>
            <a:r>
              <a:rPr lang="ru-RU" sz="3700" dirty="0"/>
              <a:t>Этология- наука о поведении </a:t>
            </a:r>
            <a:r>
              <a:rPr lang="ru-RU" sz="3700" dirty="0" smtClean="0"/>
              <a:t>животных </a:t>
            </a:r>
            <a:r>
              <a:rPr lang="en-US" sz="3700" dirty="0" smtClean="0">
                <a:hlinkClick r:id="rId12"/>
              </a:rPr>
              <a:t>http</a:t>
            </a:r>
            <a:r>
              <a:rPr lang="en-US" sz="3700" dirty="0">
                <a:hlinkClick r:id="rId12"/>
              </a:rPr>
              <a:t>://www.studfiles.ru/preview/1151293</a:t>
            </a:r>
            <a:r>
              <a:rPr lang="en-US" sz="3700" dirty="0" smtClean="0">
                <a:hlinkClick r:id="rId12"/>
              </a:rPr>
              <a:t>/</a:t>
            </a:r>
            <a:endParaRPr lang="ru-RU" sz="3700" dirty="0" smtClean="0"/>
          </a:p>
          <a:p>
            <a:r>
              <a:rPr lang="ru-RU" sz="3700" dirty="0"/>
              <a:t>Безусловные рефлексы, их биологическое значение и </a:t>
            </a:r>
            <a:r>
              <a:rPr lang="ru-RU" sz="3700" dirty="0" smtClean="0"/>
              <a:t>классификация </a:t>
            </a:r>
            <a:r>
              <a:rPr lang="en-US" sz="3700" dirty="0">
                <a:hlinkClick r:id="rId13"/>
              </a:rPr>
              <a:t>https://</a:t>
            </a:r>
            <a:r>
              <a:rPr lang="en-US" sz="3700" dirty="0" smtClean="0">
                <a:hlinkClick r:id="rId13"/>
              </a:rPr>
              <a:t>www.syl.ru/article/169593/new_bezuslovnyie-refleksyi-ih-biologicheskoe-znachenie-i-klassifikatsiya</a:t>
            </a:r>
            <a:r>
              <a:rPr lang="ru-RU" sz="3700" dirty="0" smtClean="0"/>
              <a:t> </a:t>
            </a:r>
          </a:p>
          <a:p>
            <a:r>
              <a:rPr lang="ru-RU" sz="3700" dirty="0"/>
              <a:t>Безусловный рефлекс </a:t>
            </a:r>
            <a:r>
              <a:rPr lang="en-US" sz="3700" dirty="0">
                <a:hlinkClick r:id="rId10"/>
              </a:rPr>
              <a:t>http://www.psychologos.ru/articles/view/bezuslovnyy_refleks</a:t>
            </a:r>
            <a:r>
              <a:rPr lang="ru-RU" sz="3700" dirty="0"/>
              <a:t> </a:t>
            </a:r>
          </a:p>
          <a:p>
            <a:r>
              <a:rPr lang="ru-RU" sz="3700" dirty="0"/>
              <a:t>Этология </a:t>
            </a:r>
            <a:r>
              <a:rPr lang="ru-RU" sz="3700" dirty="0" smtClean="0"/>
              <a:t>человека </a:t>
            </a:r>
            <a:r>
              <a:rPr lang="en-US" sz="3700" dirty="0" smtClean="0">
                <a:hlinkClick r:id="rId14"/>
              </a:rPr>
              <a:t>https</a:t>
            </a:r>
            <a:r>
              <a:rPr lang="en-US" sz="3700" dirty="0">
                <a:hlinkClick r:id="rId14"/>
              </a:rPr>
              <a:t>://postnauka.ru/faq/32457#</a:t>
            </a:r>
            <a:r>
              <a:rPr lang="en-US" sz="3700" dirty="0"/>
              <a:t>!</a:t>
            </a:r>
            <a:r>
              <a:rPr lang="ru-RU" sz="3700" dirty="0"/>
              <a:t> </a:t>
            </a:r>
          </a:p>
          <a:p>
            <a:r>
              <a:rPr lang="ru-RU" sz="3700" dirty="0">
                <a:hlinkClick r:id="rId15"/>
              </a:rPr>
              <a:t>http://</a:t>
            </a:r>
            <a:r>
              <a:rPr lang="ru-RU" sz="3700" dirty="0" smtClean="0">
                <a:hlinkClick r:id="rId15"/>
              </a:rPr>
              <a:t>bookap.info/book/sviyash_otkrytoe_podsoznanie_kak_vliyat_na_sebya_i_drugih/gl13.shtm</a:t>
            </a:r>
            <a:endParaRPr lang="ru-RU" sz="3700" dirty="0" smtClean="0"/>
          </a:p>
          <a:p>
            <a:r>
              <a:rPr lang="ru-RU" sz="3700" dirty="0">
                <a:hlinkClick r:id="rId16"/>
              </a:rPr>
              <a:t>http://sibferret.ru/publ/interesnye_fakty_o_zhivotnykh/1-1-0-79</a:t>
            </a:r>
            <a:r>
              <a:rPr lang="ru-RU" sz="3700" dirty="0"/>
              <a:t> </a:t>
            </a:r>
          </a:p>
          <a:p>
            <a:r>
              <a:rPr lang="ru-RU" sz="3700" dirty="0" smtClean="0"/>
              <a:t>Инстинкт </a:t>
            </a:r>
            <a:r>
              <a:rPr lang="ru-RU" sz="3700" dirty="0"/>
              <a:t>- это что? Природа </a:t>
            </a:r>
            <a:r>
              <a:rPr lang="ru-RU" sz="3700" dirty="0" smtClean="0"/>
              <a:t>инстинктов</a:t>
            </a:r>
            <a:r>
              <a:rPr lang="ru-RU" sz="3700" b="1" dirty="0" smtClean="0"/>
              <a:t> </a:t>
            </a:r>
            <a:r>
              <a:rPr lang="en-US" sz="3700" dirty="0" smtClean="0">
                <a:hlinkClick r:id="rId4"/>
              </a:rPr>
              <a:t>https</a:t>
            </a:r>
            <a:r>
              <a:rPr lang="en-US" sz="3700" dirty="0">
                <a:hlinkClick r:id="rId4"/>
              </a:rPr>
              <a:t>://www.syl.ru/article/200296/new_instinkt---</a:t>
            </a:r>
            <a:r>
              <a:rPr lang="en-US" sz="3700" dirty="0" smtClean="0">
                <a:hlinkClick r:id="rId4"/>
              </a:rPr>
              <a:t>eto-chto-priroda-instinktov</a:t>
            </a:r>
            <a:endParaRPr lang="ru-RU" sz="3700" dirty="0" smtClean="0"/>
          </a:p>
          <a:p>
            <a:r>
              <a:rPr lang="ru-RU" sz="3700" dirty="0" smtClean="0"/>
              <a:t>Этология </a:t>
            </a:r>
            <a:r>
              <a:rPr lang="ru-RU" sz="3700" dirty="0">
                <a:hlinkClick r:id="rId17"/>
              </a:rPr>
              <a:t>http://ethology.ru/news/?</a:t>
            </a:r>
            <a:r>
              <a:rPr lang="ru-RU" sz="3700" dirty="0" smtClean="0">
                <a:hlinkClick r:id="rId17"/>
              </a:rPr>
              <a:t>id=588</a:t>
            </a:r>
            <a:endParaRPr lang="ru-RU" sz="3700" dirty="0" smtClean="0"/>
          </a:p>
          <a:p>
            <a:r>
              <a:rPr lang="ru-RU" sz="3700" dirty="0" smtClean="0"/>
              <a:t>Условный </a:t>
            </a:r>
            <a:r>
              <a:rPr lang="ru-RU" sz="3700" dirty="0"/>
              <a:t>рефлекс </a:t>
            </a:r>
            <a:r>
              <a:rPr lang="en-US" sz="3700" dirty="0">
                <a:hlinkClick r:id="rId18"/>
              </a:rPr>
              <a:t>http://www.psychologos.ru/articles/view/uslovnyy_refleks</a:t>
            </a:r>
            <a:r>
              <a:rPr lang="ru-RU" sz="3700" dirty="0"/>
              <a:t> </a:t>
            </a:r>
          </a:p>
          <a:p>
            <a:r>
              <a:rPr lang="ru-RU" sz="3700" u="sng" dirty="0">
                <a:hlinkClick r:id="rId19"/>
              </a:rPr>
              <a:t>http://zenofon.ru/zigmund-freyd-kategoricheski-otverga</a:t>
            </a:r>
            <a:r>
              <a:rPr lang="ru-RU" sz="3700" u="sng" dirty="0" smtClean="0">
                <a:hlinkClick r:id="rId19"/>
              </a:rPr>
              <a:t>/</a:t>
            </a:r>
            <a:endParaRPr lang="ru-RU" sz="3700" u="sng" dirty="0" smtClean="0"/>
          </a:p>
          <a:p>
            <a:r>
              <a:rPr lang="ru-RU" sz="3700" dirty="0">
                <a:hlinkClick r:id="rId20"/>
              </a:rPr>
              <a:t>https://</a:t>
            </a:r>
            <a:r>
              <a:rPr lang="ru-RU" sz="3700" dirty="0" smtClean="0">
                <a:hlinkClick r:id="rId20"/>
              </a:rPr>
              <a:t>ru.wikipedia.org/wiki/Врождённые_физиологические_рефлексы</a:t>
            </a:r>
            <a:endParaRPr lang="ru-RU" sz="3700" dirty="0" smtClean="0"/>
          </a:p>
          <a:p>
            <a:r>
              <a:rPr lang="ru-RU" sz="3700" dirty="0"/>
              <a:t>Инстинкты</a:t>
            </a:r>
            <a:r>
              <a:rPr lang="ru-RU" sz="3700" b="1" dirty="0"/>
              <a:t> </a:t>
            </a:r>
            <a:r>
              <a:rPr lang="en-US" sz="3700" dirty="0">
                <a:hlinkClick r:id="rId21"/>
              </a:rPr>
              <a:t>http://studopedia.ru/11_185209_instinkti.html</a:t>
            </a:r>
            <a:r>
              <a:rPr lang="ru-RU" sz="3700" dirty="0"/>
              <a:t> </a:t>
            </a:r>
            <a:endParaRPr lang="ru-RU" sz="3700" dirty="0" smtClean="0"/>
          </a:p>
          <a:p>
            <a:r>
              <a:rPr lang="ru-RU" sz="3700" dirty="0"/>
              <a:t>Зевающие </a:t>
            </a:r>
            <a:r>
              <a:rPr lang="ru-RU" sz="3700" dirty="0" smtClean="0"/>
              <a:t>животные </a:t>
            </a:r>
            <a:r>
              <a:rPr lang="en-US" sz="3700" dirty="0">
                <a:hlinkClick r:id="rId22"/>
              </a:rPr>
              <a:t>http://</a:t>
            </a:r>
            <a:r>
              <a:rPr lang="en-US" sz="3700" dirty="0" smtClean="0">
                <a:hlinkClick r:id="rId22"/>
              </a:rPr>
              <a:t>yourmood.ru/4020.html</a:t>
            </a:r>
            <a:r>
              <a:rPr lang="ru-RU" sz="3700" dirty="0" smtClean="0"/>
              <a:t> </a:t>
            </a:r>
            <a:endParaRPr lang="ru-RU" sz="37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b="1" dirty="0"/>
          </a:p>
          <a:p>
            <a:endParaRPr lang="ru-RU" b="1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440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/>
              <a:t>На самом деле опрыскивание зебры - это совсем не дружелюбный жест. Слон просто пытается держать зебр подальше от водопоя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 </a:t>
            </a: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26608"/>
            <a:ext cx="7200800" cy="535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244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часто удивляемся, почему животные ведут себя именно так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ru-RU" sz="2400" dirty="0"/>
              <a:t>В своих рассуждениях </a:t>
            </a:r>
            <a:r>
              <a:rPr lang="ru-RU" sz="2400" dirty="0"/>
              <a:t>о жизни животных мы часто пытаемся объяснить их мир со своей точки зрения.</a:t>
            </a:r>
          </a:p>
          <a:p>
            <a:r>
              <a:rPr lang="ru-RU" sz="2400" dirty="0"/>
              <a:t>А как всё происходит в реальности? </a:t>
            </a:r>
          </a:p>
          <a:p>
            <a:r>
              <a:rPr lang="ru-RU" sz="2400" dirty="0"/>
              <a:t>Почему животные ведут себя в различных ситуациях так, а не иначе?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366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Поведение животных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471338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Поведение имеет важное значение в приспособлении животных к среде обитания.</a:t>
            </a:r>
          </a:p>
          <a:p>
            <a:r>
              <a:rPr lang="ru-RU" sz="2400" dirty="0" smtClean="0"/>
              <a:t>На </a:t>
            </a:r>
            <a:r>
              <a:rPr lang="ru-RU" sz="2400" dirty="0"/>
              <a:t>протяжении десятков тысяч лет животный мир непрерывно развивался. </a:t>
            </a:r>
            <a:endParaRPr lang="ru-RU" sz="2400" dirty="0" smtClean="0"/>
          </a:p>
          <a:p>
            <a:r>
              <a:rPr lang="ru-RU" sz="2400" dirty="0" smtClean="0"/>
              <a:t>При </a:t>
            </a:r>
            <a:r>
              <a:rPr lang="ru-RU" sz="2400" dirty="0"/>
              <a:t>этом выживали только те, кто лучше всех умел приспосабливаться к окружающей среде. А помогали им в этом </a:t>
            </a:r>
            <a:r>
              <a:rPr lang="ru-RU" sz="2400" dirty="0" smtClean="0"/>
              <a:t>- </a:t>
            </a:r>
            <a:r>
              <a:rPr lang="ru-RU" sz="2400" b="1" dirty="0" smtClean="0"/>
              <a:t>инстинкты и рефлексы</a:t>
            </a:r>
            <a:r>
              <a:rPr lang="ru-RU" sz="2400" dirty="0" smtClean="0"/>
              <a:t>.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Инстинкт  </a:t>
            </a:r>
            <a:r>
              <a:rPr lang="ru-RU" sz="2400" dirty="0"/>
              <a:t>это определенная модель поведения животного </a:t>
            </a:r>
            <a:r>
              <a:rPr lang="ru-RU" sz="2400" b="1" dirty="0"/>
              <a:t>заложенная в него природой от самого рождения</a:t>
            </a:r>
            <a:r>
              <a:rPr lang="ru-RU" sz="2400" dirty="0"/>
              <a:t>.</a:t>
            </a:r>
          </a:p>
          <a:p>
            <a:r>
              <a:rPr lang="ru-RU" sz="2400" b="1" dirty="0"/>
              <a:t>Инстинкты</a:t>
            </a:r>
            <a:r>
              <a:rPr lang="ru-RU" sz="2400" dirty="0"/>
              <a:t> не требуют осознания, в определённых ситуациях они </a:t>
            </a:r>
            <a:r>
              <a:rPr lang="ru-RU" sz="2400" b="1" dirty="0"/>
              <a:t>срабатывают автоматически</a:t>
            </a:r>
            <a:r>
              <a:rPr lang="ru-RU" sz="2400" dirty="0"/>
              <a:t>.</a:t>
            </a:r>
          </a:p>
          <a:p>
            <a:endParaRPr lang="ru-RU" sz="2000" dirty="0" smtClean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271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959" y="188640"/>
            <a:ext cx="8928992" cy="940966"/>
          </a:xfrm>
        </p:spPr>
        <p:txBody>
          <a:bodyPr>
            <a:no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Инстинкты одинаковы у всех особей одного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вида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784976" cy="525658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Никто </a:t>
            </a:r>
            <a:r>
              <a:rPr lang="ru-RU" sz="2400" dirty="0"/>
              <a:t>не учит птицу строить гнездо, а ведь когда она впервые приступает к постройке, то делает это так же, как и все птицы </a:t>
            </a:r>
            <a:r>
              <a:rPr lang="ru-RU" sz="2400" dirty="0" smtClean="0"/>
              <a:t>её вида </a:t>
            </a:r>
            <a:r>
              <a:rPr lang="ru-RU" sz="2200" dirty="0" smtClean="0"/>
              <a:t>(певчий </a:t>
            </a:r>
            <a:r>
              <a:rPr lang="ru-RU" sz="2200" dirty="0"/>
              <a:t>дрозд вымазывает лоточек глиной, а </a:t>
            </a:r>
            <a:r>
              <a:rPr lang="ru-RU" sz="2200" dirty="0" smtClean="0"/>
              <a:t>дрозд белобровик </a:t>
            </a:r>
            <a:r>
              <a:rPr lang="ru-RU" sz="2200" dirty="0"/>
              <a:t>этого не </a:t>
            </a:r>
            <a:r>
              <a:rPr lang="ru-RU" sz="2200" dirty="0" smtClean="0"/>
              <a:t>делает).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13" y="3501008"/>
            <a:ext cx="3713505" cy="279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87941"/>
            <a:ext cx="4031094" cy="30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393532"/>
            <a:ext cx="4023639" cy="3017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60" y="3453447"/>
            <a:ext cx="3926210" cy="2892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307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080" y="20503"/>
            <a:ext cx="8928992" cy="129614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Инстинкты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помогают животным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выжить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7482" y="1268760"/>
            <a:ext cx="8784976" cy="4752528"/>
          </a:xfrm>
        </p:spPr>
        <p:txBody>
          <a:bodyPr>
            <a:normAutofit/>
          </a:bodyPr>
          <a:lstStyle/>
          <a:p>
            <a:r>
              <a:rPr lang="ru-RU" sz="2400" b="1" dirty="0"/>
              <a:t>Цель</a:t>
            </a:r>
            <a:r>
              <a:rPr lang="ru-RU" sz="2400" dirty="0"/>
              <a:t> инстинктов </a:t>
            </a:r>
            <a:r>
              <a:rPr lang="ru-RU" sz="2400" b="1" dirty="0"/>
              <a:t>как можно дольше жить и оставаться здоровым, оставить после себя потомство</a:t>
            </a:r>
            <a:r>
              <a:rPr lang="ru-RU" sz="2400" dirty="0"/>
              <a:t>. </a:t>
            </a:r>
          </a:p>
          <a:p>
            <a:r>
              <a:rPr lang="ru-RU" sz="2400" dirty="0" smtClean="0"/>
              <a:t>сезонные </a:t>
            </a:r>
            <a:r>
              <a:rPr lang="ru-RU" sz="2400" dirty="0"/>
              <a:t>перелеты </a:t>
            </a:r>
            <a:r>
              <a:rPr lang="ru-RU" sz="2400" dirty="0" smtClean="0"/>
              <a:t>птиц </a:t>
            </a:r>
            <a:r>
              <a:rPr lang="ru-RU" sz="2400" dirty="0"/>
              <a:t>(почему птицы улетают на зиму и как они находят при перелетах дорогу). У некоторых птиц, например, у кукушек, сначала отлетают молодые, а затем взрослые, старые птицы. Следовательно, молодым никто не показывает дорогу на </a:t>
            </a:r>
            <a:r>
              <a:rPr lang="ru-RU" sz="2400" dirty="0" smtClean="0"/>
              <a:t>зимовку </a:t>
            </a:r>
            <a:r>
              <a:rPr lang="ru-RU" sz="2400" dirty="0"/>
              <a:t>и т.д. </a:t>
            </a:r>
            <a:endParaRPr lang="ru-RU" sz="2400" dirty="0" smtClean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20254"/>
            <a:ext cx="8163888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5812"/>
            <a:ext cx="8716516" cy="60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5813"/>
            <a:ext cx="8716516" cy="60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223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428750"/>
            <a:ext cx="619125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16520"/>
            <a:ext cx="8359236" cy="470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4494"/>
            <a:ext cx="8575260" cy="6603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4495"/>
            <a:ext cx="8658717" cy="6603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54495"/>
            <a:ext cx="8730724" cy="6603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126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3424</TotalTime>
  <Words>1422</Words>
  <Application>Microsoft Office PowerPoint</Application>
  <PresentationFormat>Экран (4:3)</PresentationFormat>
  <Paragraphs>132</Paragraphs>
  <Slides>35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Тема3</vt:lpstr>
      <vt:lpstr>ПОВЕДЕНИЕ    ЖИВОТНЫХ</vt:lpstr>
      <vt:lpstr>Поведение</vt:lpstr>
      <vt:lpstr>Примеры поведения животных </vt:lpstr>
      <vt:lpstr>На самом деле опрыскивание зебры - это совсем не дружелюбный жест. Слон просто пытается держать зебр подальше от водопоя</vt:lpstr>
      <vt:lpstr>Мы часто удивляемся, почему животные ведут себя именно так</vt:lpstr>
      <vt:lpstr>Поведение животных </vt:lpstr>
      <vt:lpstr>Инстинкты одинаковы у всех особей одного вида </vt:lpstr>
      <vt:lpstr>Инстинкты помогают животным выжить </vt:lpstr>
      <vt:lpstr>Презентация PowerPoint</vt:lpstr>
      <vt:lpstr>Инстинкты животных многообразны</vt:lpstr>
      <vt:lpstr>Инстинкт самосохранения  (выживание: защита, бегство, устройство убежищ от врагов и поиски пищи)</vt:lpstr>
      <vt:lpstr>Презентация PowerPoint</vt:lpstr>
      <vt:lpstr>Видео «Кошка и коробка»</vt:lpstr>
      <vt:lpstr>Видео</vt:lpstr>
      <vt:lpstr> Почему кошки любят пакеты всевозможных размеров?   </vt:lpstr>
      <vt:lpstr>Игра в засаде </vt:lpstr>
      <vt:lpstr>Территориальный инстинкт (территориальное поведение), проявляющийся в мечении территории и изгнании со своей территории других особей)</vt:lpstr>
      <vt:lpstr> Почему кошки любят, когда их чешут и гладят?  </vt:lpstr>
      <vt:lpstr>Стадные инстинкты  (побуждающие животных объединяться в стаи) </vt:lpstr>
      <vt:lpstr> Инстинкт заботы о потомстве  (выкармливание детёнышей, постройка гнезд, высиживание яиц и защита от врагов и т.д.)  </vt:lpstr>
      <vt:lpstr>Презентация PowerPoint</vt:lpstr>
      <vt:lpstr>Презентация PowerPoint</vt:lpstr>
      <vt:lpstr>Рефлекс</vt:lpstr>
      <vt:lpstr>Понятие «рефлекс» </vt:lpstr>
      <vt:lpstr>Великий русский физиолог  Иван Петрович Павлов (1849–1936) </vt:lpstr>
      <vt:lpstr>Условный и безусловный рефлекс</vt:lpstr>
      <vt:lpstr>Пример условного рефлекса</vt:lpstr>
      <vt:lpstr>Пример условного рефлекса</vt:lpstr>
      <vt:lpstr>Простейшие примеры безусловных рефлексов</vt:lpstr>
      <vt:lpstr>Презентация PowerPoint</vt:lpstr>
      <vt:lpstr> Отличия инстинкта и рефлекса </vt:lpstr>
      <vt:lpstr>Умеют ли животные думать?</vt:lpstr>
      <vt:lpstr>Они разумны?</vt:lpstr>
      <vt:lpstr>Этология</vt:lpstr>
      <vt:lpstr>Список литературы  и интернет сайты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ПОВЕДЕНИЕ    ЖИВОТНЫХ</dc:title>
  <dc:creator>Ирина Булатова</dc:creator>
  <cp:lastModifiedBy>Админ</cp:lastModifiedBy>
  <cp:revision>192</cp:revision>
  <dcterms:created xsi:type="dcterms:W3CDTF">2017-01-26T20:43:54Z</dcterms:created>
  <dcterms:modified xsi:type="dcterms:W3CDTF">2023-06-13T20:15:16Z</dcterms:modified>
</cp:coreProperties>
</file>