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5"/>
  </p:notesMasterIdLst>
  <p:handoutMasterIdLst>
    <p:handoutMasterId r:id="rId16"/>
  </p:handoutMasterIdLst>
  <p:sldIdLst>
    <p:sldId id="304" r:id="rId5"/>
    <p:sldId id="308" r:id="rId6"/>
    <p:sldId id="288" r:id="rId7"/>
    <p:sldId id="299" r:id="rId8"/>
    <p:sldId id="310" r:id="rId9"/>
    <p:sldId id="303" r:id="rId10"/>
    <p:sldId id="268" r:id="rId11"/>
    <p:sldId id="301" r:id="rId12"/>
    <p:sldId id="275" r:id="rId13"/>
    <p:sldId id="305" r:id="rId14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Автор" initials="A" lastIdx="0" clrIdx="6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000" autoAdjust="0"/>
    <p:restoredTop sz="93750" autoAdjust="0"/>
  </p:normalViewPr>
  <p:slideViewPr>
    <p:cSldViewPr snapToGrid="0">
      <p:cViewPr varScale="1">
        <p:scale>
          <a:sx n="76" d="100"/>
          <a:sy n="76" d="100"/>
        </p:scale>
        <p:origin x="126" y="780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5" d="100"/>
          <a:sy n="85" d="100"/>
        </p:scale>
        <p:origin x="387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microsoft.com/office/2018/10/relationships/authors" Target="author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59452956-4B3B-4378-8348-8229ED2FE51C}" type="datetime1">
              <a:rPr lang="ru-RU" smtClean="0"/>
              <a:t>13.06.2023</a:t>
            </a:fld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162F71-77D4-4FC5-B9BE-D15191AC8034}" type="datetime1">
              <a:rPr lang="ru-RU" smtClean="0"/>
              <a:pPr/>
              <a:t>13.06.2023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062646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511425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837036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274238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880756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825478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162375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Прямоугольник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ru-RU" noProof="0">
                <a:latin typeface="Calibri Light" panose="020F0302020204030204" pitchFamily="34" charset="0"/>
              </a:rPr>
              <a:t>6.53</a:t>
            </a:r>
          </a:p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Щелкните, чтобы изменить</a:t>
            </a:r>
          </a:p>
        </p:txBody>
      </p:sp>
      <p:grpSp>
        <p:nvGrpSpPr>
          <p:cNvPr id="10" name="Рисунок 16" descr="абстрактное цветное изображение зданий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Рыночное 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Текст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23" name="Текст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19" name="Дата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Прямоугольник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lang="ru" sz="1800" b="0" kern="1200" dirty="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Calibri Light" panose="020F030202020403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Квадран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1" name="Текст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2" name="Текст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3" name="Текст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Дата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Стратегия развития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2" name="Текст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4" name="Текст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0" name="Текст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1" name="Текст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3" name="Текст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grpSp>
        <p:nvGrpSpPr>
          <p:cNvPr id="956" name="Рисунок 1925" descr="абстрактное цветное изображение зданий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959" name="Нижний колонтитул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Временная шка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9" name="Текст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0" name="Текст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1" name="Текст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2" name="Текст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3" name="Текст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4" name="Текст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5" name="Текст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6" name="Текст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7" name="Текст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8" name="Текст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9" name="Текст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0" name="Текст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1" name="Текст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2" name="Текст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3" name="Текст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4" name="Текст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5" name="Текст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6" name="Текст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7" name="Текст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8" name="Текст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9" name="Текст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0" name="Текст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1" name="Текст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2" name="Текст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3" name="Текст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4" name="Текст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cxnSp>
        <p:nvCxnSpPr>
          <p:cNvPr id="65" name="Прямая соединительная линия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Текст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элемента</a:t>
            </a:r>
          </a:p>
        </p:txBody>
      </p:sp>
      <p:sp>
        <p:nvSpPr>
          <p:cNvPr id="67" name="Текст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ru-RU" noProof="0"/>
              <a:t>месяц, год</a:t>
            </a:r>
          </a:p>
        </p:txBody>
      </p:sp>
      <p:sp>
        <p:nvSpPr>
          <p:cNvPr id="68" name="Дата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Финанс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Команда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5" name="Рисунок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9" name="Рисунок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3" name="Рисунок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Команда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1" name="Рисунок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3" name="Рисунок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5" name="Рисунок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7" name="Рисунок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24855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49659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5" name="Текст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55054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6" name="Текст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79260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9" name="Текст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0" name="Текст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3" name="Текст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4" name="Текст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7" name="Текст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8" name="Текст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5" name="Рисунок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7" name="Рисунок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9" name="Рисунок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61" name="Рисунок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Финансиров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7" name="Объект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8" name="Объект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Объект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0" name="Объект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2" name="Текст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4" name="Текст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6" name="Текст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7" name="Текст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8" name="Текст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1" name="Текст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О на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grpSp>
        <p:nvGrpSpPr>
          <p:cNvPr id="971" name="Рисунок 986" descr="абстрактное цветное изображение зданий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Сводка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Рисунок 20" descr="абстрактное цветное изображение зданий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75" name="Текст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Спасибо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ru-RU" noProof="0"/>
              <a:t>ЩЕЛКНИТЕ, ЧТОБЫ ИЗМЕНИТЬ СТИЛЬ ОБРАЗЦА ЗАГОЛОВКА</a:t>
            </a:r>
          </a:p>
        </p:txBody>
      </p:sp>
      <p:sp>
        <p:nvSpPr>
          <p:cNvPr id="14" name="Текст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grpSp>
        <p:nvGrpSpPr>
          <p:cNvPr id="10" name="Рисунок 44" descr="абстрактное цветное изображение зданий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Пробле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Рисунок 57" descr="абстрактное цветное изображение зданий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91506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Реш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Рисунок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Обзор продукта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Рисунок 1029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9" name="Текст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2" name="Текст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3" name="Текст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4" name="Текст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Преимущества проду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4" name="Текст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5" name="Текст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grpSp>
        <p:nvGrpSpPr>
          <p:cNvPr id="7" name="Рисунок 795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Бизнес-модел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7" name="Текст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0" name="Текст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5" name="Текст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2</a:t>
            </a:r>
          </a:p>
        </p:txBody>
      </p:sp>
      <p:sp>
        <p:nvSpPr>
          <p:cNvPr id="16" name="Текст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3</a:t>
            </a:r>
          </a:p>
        </p:txBody>
      </p:sp>
      <p:sp>
        <p:nvSpPr>
          <p:cNvPr id="24" name="Текст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4</a:t>
            </a:r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029460" y="3497316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052210" y="3487791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087225" y="3492554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Обзор ры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4" name="Дата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 rtlCol="0">
            <a:normAutofit fontScale="90000"/>
          </a:bodyPr>
          <a:lstStyle/>
          <a:p>
            <a:pPr rtl="0">
              <a:lnSpc>
                <a:spcPct val="100000"/>
              </a:lnSpc>
            </a:pPr>
            <a:r>
              <a:rPr lang="ru-RU" dirty="0"/>
              <a:t>Эксперимент «Китайская комната»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Заголовок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8679" y="2642339"/>
            <a:ext cx="4306824" cy="1325563"/>
          </a:xfrm>
        </p:spPr>
        <p:txBody>
          <a:bodyPr rtlCol="0">
            <a:noAutofit/>
          </a:bodyPr>
          <a:lstStyle/>
          <a:p>
            <a:pPr rtl="0"/>
            <a:r>
              <a:rPr lang="ru-RU" sz="4500" dirty="0"/>
              <a:t>СПАСИБО за внимание!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44090" y="494376"/>
            <a:ext cx="9872934" cy="3345142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100000"/>
              </a:lnSpc>
              <a:spcBef>
                <a:spcPts val="1000"/>
              </a:spcBef>
            </a:pPr>
            <a:r>
              <a:rPr lang="ru-RU" sz="3200" b="1" dirty="0">
                <a:solidFill>
                  <a:srgbClr val="111111"/>
                </a:solidFill>
                <a:latin typeface="-apple-system"/>
              </a:rPr>
              <a:t>«Китайская комната» </a:t>
            </a:r>
            <a:r>
              <a:rPr lang="ru-RU" sz="2600" dirty="0">
                <a:solidFill>
                  <a:srgbClr val="111111"/>
                </a:solidFill>
                <a:latin typeface="-apple-system"/>
              </a:rPr>
              <a:t>– мысленный эксперимент, проведенный Джоном </a:t>
            </a:r>
            <a:r>
              <a:rPr lang="ru-RU" sz="2600" dirty="0" err="1">
                <a:solidFill>
                  <a:srgbClr val="111111"/>
                </a:solidFill>
                <a:latin typeface="-apple-system"/>
              </a:rPr>
              <a:t>Сёрлом</a:t>
            </a:r>
            <a:r>
              <a:rPr lang="ru-RU" sz="2600" dirty="0">
                <a:solidFill>
                  <a:srgbClr val="111111"/>
                </a:solidFill>
                <a:latin typeface="-apple-system"/>
              </a:rPr>
              <a:t> с целью опровергнуть возможность понимания естественного языка искусственным интеллектом. </a:t>
            </a:r>
          </a:p>
        </p:txBody>
      </p:sp>
      <p:sp>
        <p:nvSpPr>
          <p:cNvPr id="148" name="Номер слайда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2</a:t>
            </a:fld>
            <a:endParaRPr lang="ru-RU"/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482A629D-09D2-1368-BDB1-FB2959BB52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4976" y="2068494"/>
            <a:ext cx="4759483" cy="4039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Подзаголовок 2">
            <a:extLst>
              <a:ext uri="{FF2B5EF4-FFF2-40B4-BE49-F238E27FC236}">
                <a16:creationId xmlns:a16="http://schemas.microsoft.com/office/drawing/2014/main" id="{57CA2946-011D-8F4B-4689-3D90887E330E}"/>
              </a:ext>
            </a:extLst>
          </p:cNvPr>
          <p:cNvSpPr txBox="1">
            <a:spLocks/>
          </p:cNvSpPr>
          <p:nvPr/>
        </p:nvSpPr>
        <p:spPr>
          <a:xfrm>
            <a:off x="3190569" y="6108105"/>
            <a:ext cx="4379976" cy="613370"/>
          </a:xfrm>
          <a:prstGeom prst="rect">
            <a:avLst/>
          </a:prstGeom>
        </p:spPr>
        <p:txBody>
          <a:bodyPr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ru-RU" sz="2200" i="1" dirty="0"/>
              <a:t>Джон </a:t>
            </a:r>
            <a:r>
              <a:rPr lang="ru-RU" sz="2200" i="1" dirty="0" err="1"/>
              <a:t>Серл</a:t>
            </a:r>
            <a:endParaRPr lang="ru-RU" sz="2200" i="1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6893" y="365125"/>
            <a:ext cx="5669280" cy="1325563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суть</a:t>
            </a:r>
          </a:p>
        </p:txBody>
      </p:sp>
      <p:sp>
        <p:nvSpPr>
          <p:cNvPr id="46" name="Номер слайда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3</a:t>
            </a:fld>
            <a:endParaRPr lang="ru-RU"/>
          </a:p>
        </p:txBody>
      </p:sp>
      <p:sp>
        <p:nvSpPr>
          <p:cNvPr id="13" name="Текст 12">
            <a:extLst>
              <a:ext uri="{FF2B5EF4-FFF2-40B4-BE49-F238E27FC236}">
                <a16:creationId xmlns:a16="http://schemas.microsoft.com/office/drawing/2014/main" id="{CCD840DB-4DA2-C92F-3648-47FF9DCF910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338633" y="1472265"/>
            <a:ext cx="6516762" cy="4804575"/>
          </a:xfrm>
        </p:spPr>
        <p:txBody>
          <a:bodyPr/>
          <a:lstStyle/>
          <a:p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В 1980-м году философ Джон </a:t>
            </a:r>
            <a:r>
              <a:rPr lang="ru-RU" b="0" i="0" dirty="0" err="1">
                <a:solidFill>
                  <a:srgbClr val="111111"/>
                </a:solidFill>
                <a:effectLst/>
                <a:latin typeface="-apple-system"/>
              </a:rPr>
              <a:t>Серл</a:t>
            </a: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 впервые опубликовал свой мысленный эксперимент в одном из научных журналов. Эксперимент вызвал множество споров среди людей, занимающихся проблемами философии сознания и искусственного интеллекта. </a:t>
            </a:r>
          </a:p>
          <a:p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Заявленная цель статьи состояла в том, чтобы доказать два утверждения: </a:t>
            </a:r>
          </a:p>
          <a:p>
            <a:pPr marL="342900" indent="-342900">
              <a:buAutoNum type="arabicParenR"/>
            </a:pPr>
            <a:r>
              <a:rPr lang="ru-RU" dirty="0">
                <a:solidFill>
                  <a:srgbClr val="111111"/>
                </a:solidFill>
                <a:latin typeface="-apple-system"/>
              </a:rPr>
              <a:t>Сознание (разум)</a:t>
            </a: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 человека (и животных) есть результат каузальных (случайных) свойств мозга; и </a:t>
            </a:r>
          </a:p>
          <a:p>
            <a:pPr marL="342900" indent="-342900">
              <a:buAutoNum type="arabicParenR"/>
            </a:pP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Выполнение компьютером программы не может быть достаточным условием появления </a:t>
            </a:r>
            <a:r>
              <a:rPr lang="ru-RU" b="0" i="0" dirty="0" err="1">
                <a:solidFill>
                  <a:srgbClr val="111111"/>
                </a:solidFill>
                <a:effectLst/>
                <a:latin typeface="-apple-system"/>
              </a:rPr>
              <a:t>интенциональности</a:t>
            </a: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 (свойство сознания).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3450" y="310101"/>
            <a:ext cx="10318690" cy="1325880"/>
          </a:xfrm>
        </p:spPr>
        <p:txBody>
          <a:bodyPr rtlCol="0"/>
          <a:lstStyle/>
          <a:p>
            <a:pPr rtl="0"/>
            <a:r>
              <a:rPr lang="ru-RU" dirty="0"/>
              <a:t>История появления</a:t>
            </a:r>
          </a:p>
        </p:txBody>
      </p:sp>
      <p:sp>
        <p:nvSpPr>
          <p:cNvPr id="13" name="Номер слайда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4</a:t>
            </a:fld>
            <a:endParaRPr lang="ru-RU"/>
          </a:p>
        </p:txBody>
      </p:sp>
      <p:sp>
        <p:nvSpPr>
          <p:cNvPr id="15" name="Текст 14">
            <a:extLst>
              <a:ext uri="{FF2B5EF4-FFF2-40B4-BE49-F238E27FC236}">
                <a16:creationId xmlns:a16="http://schemas.microsoft.com/office/drawing/2014/main" id="{10A974F3-7095-C649-22C0-EB54B9106E7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39860" y="1385445"/>
            <a:ext cx="9909243" cy="2963917"/>
          </a:xfrm>
        </p:spPr>
        <p:txBody>
          <a:bodyPr/>
          <a:lstStyle/>
          <a:p>
            <a:r>
              <a:rPr lang="ru-RU" sz="2000" b="0" i="0" dirty="0">
                <a:solidFill>
                  <a:srgbClr val="111111"/>
                </a:solidFill>
                <a:effectLst/>
                <a:latin typeface="-apple-system"/>
              </a:rPr>
              <a:t>За три десятилетия до выхода статьи </a:t>
            </a:r>
            <a:r>
              <a:rPr lang="ru-RU" sz="2000" b="0" i="0" dirty="0" err="1">
                <a:solidFill>
                  <a:srgbClr val="111111"/>
                </a:solidFill>
                <a:effectLst/>
                <a:latin typeface="-apple-system"/>
              </a:rPr>
              <a:t>Серла</a:t>
            </a:r>
            <a:r>
              <a:rPr lang="ru-RU" sz="2000" b="0" i="0" dirty="0">
                <a:solidFill>
                  <a:srgbClr val="111111"/>
                </a:solidFill>
                <a:effectLst/>
                <a:latin typeface="-apple-system"/>
              </a:rPr>
              <a:t>, Алан </a:t>
            </a:r>
            <a:r>
              <a:rPr lang="ru-RU" sz="2000" b="0" i="0" dirty="0" err="1">
                <a:solidFill>
                  <a:srgbClr val="111111"/>
                </a:solidFill>
                <a:effectLst/>
                <a:latin typeface="-apple-system"/>
              </a:rPr>
              <a:t>Тюринг</a:t>
            </a:r>
            <a:r>
              <a:rPr lang="ru-RU" sz="2000" b="0" i="0" dirty="0">
                <a:solidFill>
                  <a:srgbClr val="111111"/>
                </a:solidFill>
                <a:effectLst/>
                <a:latin typeface="-apple-system"/>
              </a:rPr>
              <a:t>, английский математик,  сформулировал свой известный критерий для разумной машины, известный также как Тест </a:t>
            </a:r>
            <a:r>
              <a:rPr lang="ru-RU" sz="2000" b="0" i="0" dirty="0" err="1">
                <a:solidFill>
                  <a:srgbClr val="111111"/>
                </a:solidFill>
                <a:effectLst/>
                <a:latin typeface="-apple-system"/>
              </a:rPr>
              <a:t>Тюринга</a:t>
            </a:r>
            <a:r>
              <a:rPr lang="ru-RU" sz="2000" b="0" i="0" dirty="0">
                <a:solidFill>
                  <a:srgbClr val="111111"/>
                </a:solidFill>
                <a:effectLst/>
                <a:latin typeface="-apple-system"/>
              </a:rPr>
              <a:t>: компьютер, способный поддерживать диалог (текстовый) и сойти, таким образом, за человека, должен считаться разумным. </a:t>
            </a:r>
          </a:p>
          <a:p>
            <a:r>
              <a:rPr lang="ru-RU" sz="2000" b="0" i="0" dirty="0">
                <a:solidFill>
                  <a:srgbClr val="111111"/>
                </a:solidFill>
                <a:effectLst/>
                <a:latin typeface="-apple-system"/>
              </a:rPr>
              <a:t>К концу 70-х годов компьютеры и программы ИИ достигли того уровня, когда некоторые из их разработчиков стали заявлять, что их машины способны понимать английский язык. Статья </a:t>
            </a:r>
            <a:r>
              <a:rPr lang="ru-RU" sz="2000" b="0" i="0" dirty="0" err="1">
                <a:solidFill>
                  <a:srgbClr val="111111"/>
                </a:solidFill>
                <a:effectLst/>
                <a:latin typeface="-apple-system"/>
              </a:rPr>
              <a:t>Серла</a:t>
            </a:r>
            <a:r>
              <a:rPr lang="ru-RU" sz="2000" b="0" i="0" dirty="0">
                <a:solidFill>
                  <a:srgbClr val="111111"/>
                </a:solidFill>
                <a:effectLst/>
                <a:latin typeface="-apple-system"/>
              </a:rPr>
              <a:t>, содержащая описанный ниже эксперимент, стала во многом реакцией на подобные утверждения и общее мнение, что компьютер в принципе способен понимать человеческую речь.</a:t>
            </a: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0391" y="159198"/>
            <a:ext cx="11033098" cy="1325563"/>
          </a:xfrm>
        </p:spPr>
        <p:txBody>
          <a:bodyPr rtlCol="0">
            <a:normAutofit/>
          </a:bodyPr>
          <a:lstStyle/>
          <a:p>
            <a:r>
              <a:rPr lang="ru-RU" dirty="0"/>
              <a:t>В чем же заключался эксперимент?</a:t>
            </a:r>
          </a:p>
        </p:txBody>
      </p:sp>
      <p:sp>
        <p:nvSpPr>
          <p:cNvPr id="21" name="Текст 14">
            <a:extLst>
              <a:ext uri="{FF2B5EF4-FFF2-40B4-BE49-F238E27FC236}">
                <a16:creationId xmlns:a16="http://schemas.microsoft.com/office/drawing/2014/main" id="{623C8A06-6414-9558-8A54-2F0E286F2837}"/>
              </a:ext>
            </a:extLst>
          </p:cNvPr>
          <p:cNvSpPr txBox="1">
            <a:spLocks/>
          </p:cNvSpPr>
          <p:nvPr/>
        </p:nvSpPr>
        <p:spPr>
          <a:xfrm>
            <a:off x="779594" y="1234370"/>
            <a:ext cx="10632812" cy="296391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600"/>
              </a:lnSpc>
              <a:spcBef>
                <a:spcPts val="0"/>
              </a:spcBef>
            </a:pPr>
            <a:r>
              <a:rPr lang="ru-RU" sz="2000" dirty="0">
                <a:solidFill>
                  <a:srgbClr val="111111"/>
                </a:solidFill>
                <a:latin typeface="-apple-system"/>
              </a:rPr>
              <a:t>Джон </a:t>
            </a:r>
            <a:r>
              <a:rPr lang="ru-RU" sz="2000" dirty="0" err="1">
                <a:solidFill>
                  <a:srgbClr val="111111"/>
                </a:solidFill>
                <a:latin typeface="-apple-system"/>
              </a:rPr>
              <a:t>Серл</a:t>
            </a:r>
            <a:r>
              <a:rPr lang="ru-RU" sz="2000" dirty="0">
                <a:solidFill>
                  <a:srgbClr val="111111"/>
                </a:solidFill>
                <a:latin typeface="-apple-system"/>
              </a:rPr>
              <a:t> предложил представить комнату, в которой находится человек. Внутрь комнаты можно подавать карточки с нарисованными на них китайскими иероглифами. Человек, находящийся внутри комнаты, совершенно не говорит и не читает на китайском, поэтому смысл иероглифов ему не понятен.  В то же время, человеку даны подробные инструкции о том, как оперировать поступающими карточками и какими карточками отвечать. </a:t>
            </a:r>
          </a:p>
          <a:p>
            <a:pPr>
              <a:lnSpc>
                <a:spcPts val="2600"/>
              </a:lnSpc>
              <a:spcBef>
                <a:spcPts val="0"/>
              </a:spcBef>
            </a:pPr>
            <a:r>
              <a:rPr lang="ru-RU" sz="2000" dirty="0">
                <a:solidFill>
                  <a:srgbClr val="111111"/>
                </a:solidFill>
                <a:latin typeface="-apple-system"/>
              </a:rPr>
              <a:t>Таким образом, человек снаружи комнаты может задавать различные вопросы с помощью карточек и получать вразумительные ответы. У человека, задающего вопросы, должно сложиться впечатление, что человек внутри комнаты владеет китайским и понимает смысл их диалога, но на самом деле он лишь бездумно выполняет инструкции и не понимает ни слова. Более того, человек в комнате даже не способен постепенно выучить язык, поскольку бессмысленные для него карточки на китайском – это единственный способ связи с внешним миром.</a:t>
            </a:r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A4E0A63-A388-49B1-A04E-27CE9BD622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3014" y="-199338"/>
            <a:ext cx="10515600" cy="1325563"/>
          </a:xfrm>
        </p:spPr>
        <p:txBody>
          <a:bodyPr rtlCol="0"/>
          <a:lstStyle/>
          <a:p>
            <a:pPr rtl="0"/>
            <a:r>
              <a:rPr lang="ru-RU" dirty="0"/>
              <a:t>Эксперимент</a:t>
            </a:r>
          </a:p>
        </p:txBody>
      </p:sp>
      <p:sp>
        <p:nvSpPr>
          <p:cNvPr id="68" name="Номер слайда 67">
            <a:extLst>
              <a:ext uri="{FF2B5EF4-FFF2-40B4-BE49-F238E27FC236}">
                <a16:creationId xmlns:a16="http://schemas.microsoft.com/office/drawing/2014/main" id="{B021EF79-3E65-41F9-83B6-DC0B2A51E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6</a:t>
            </a:fld>
            <a:endParaRPr lang="ru-RU" dirty="0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288C0A4D-AD2F-547B-FC3E-34C17B22BC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930" y="772076"/>
            <a:ext cx="7915835" cy="5593132"/>
          </a:xfrm>
          <a:prstGeom prst="rect">
            <a:avLst/>
          </a:prstGeom>
          <a:noFill/>
          <a:ln w="22225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schemeClr val="accent6">
                <a:lumMod val="50000"/>
                <a:alpha val="4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98E758C1-6474-88C9-CEE4-3829D4CAA6D4}"/>
              </a:ext>
            </a:extLst>
          </p:cNvPr>
          <p:cNvSpPr txBox="1"/>
          <p:nvPr/>
        </p:nvSpPr>
        <p:spPr>
          <a:xfrm>
            <a:off x="8736375" y="1797131"/>
            <a:ext cx="3022239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В данном примере легко увидеть параллель с компьютером. Компьютер также оперирует данными в двоичном коде, который не несет для него совершенно никакого смысла, машина просто выполняет арифметические и логические операции согласно заложенной в нее инструкции.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7752925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/>
          <a:p>
            <a:pPr rtl="0"/>
            <a:r>
              <a:rPr lang="ru-RU" dirty="0"/>
              <a:t>Выводы </a:t>
            </a:r>
          </a:p>
        </p:txBody>
      </p:sp>
      <p:sp>
        <p:nvSpPr>
          <p:cNvPr id="38" name="Номер слайда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7</a:t>
            </a:fld>
            <a:endParaRPr lang="ru-RU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30E10F8-3C58-9F3C-E01B-BDAF420D4EDC}"/>
              </a:ext>
            </a:extLst>
          </p:cNvPr>
          <p:cNvSpPr txBox="1"/>
          <p:nvPr/>
        </p:nvSpPr>
        <p:spPr>
          <a:xfrm>
            <a:off x="732623" y="1358437"/>
            <a:ext cx="10515600" cy="42473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По мнению </a:t>
            </a:r>
            <a:r>
              <a:rPr lang="ru-RU" b="0" i="0" dirty="0" err="1">
                <a:solidFill>
                  <a:srgbClr val="111111"/>
                </a:solidFill>
                <a:effectLst/>
                <a:latin typeface="-apple-system"/>
              </a:rPr>
              <a:t>Серла</a:t>
            </a: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, компьютер (или китайская комната) не способен достичь понимания, т.к. оперирует лишь синтаксическими конструкциями. Человек же в свою очередь воспринимает и оперирует смыслами, а не только лишь самими символами, на что компьютер не способен. </a:t>
            </a:r>
          </a:p>
          <a:p>
            <a:endParaRPr lang="ru-RU" dirty="0">
              <a:solidFill>
                <a:srgbClr val="111111"/>
              </a:solidFill>
              <a:latin typeface="-apple-system"/>
            </a:endParaRPr>
          </a:p>
          <a:p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Если суммировать идеи </a:t>
            </a:r>
            <a:r>
              <a:rPr lang="ru-RU" b="0" i="0" dirty="0" err="1">
                <a:solidFill>
                  <a:srgbClr val="111111"/>
                </a:solidFill>
                <a:effectLst/>
                <a:latin typeface="-apple-system"/>
              </a:rPr>
              <a:t>Серла</a:t>
            </a: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 изложенные в статье, он не против идеи существования искусственного интеллекта как такового. Основная его идея заключается в том, что для существования сознания не достаточно формальной программы, но необходим носитель обладающий свойствами, которые порождают </a:t>
            </a:r>
            <a:r>
              <a:rPr lang="ru-RU" b="0" i="0" dirty="0" err="1">
                <a:solidFill>
                  <a:srgbClr val="111111"/>
                </a:solidFill>
                <a:effectLst/>
                <a:latin typeface="-apple-system"/>
              </a:rPr>
              <a:t>интенциональность</a:t>
            </a: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, формальная же программа не несет смысл и не может служить носителем понимания или сознания. </a:t>
            </a:r>
          </a:p>
          <a:p>
            <a:endParaRPr lang="ru-RU" dirty="0">
              <a:solidFill>
                <a:srgbClr val="111111"/>
              </a:solidFill>
              <a:latin typeface="-apple-system"/>
            </a:endParaRPr>
          </a:p>
          <a:p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Таким образом </a:t>
            </a:r>
            <a:r>
              <a:rPr lang="ru-RU" b="0" i="0" dirty="0" err="1">
                <a:solidFill>
                  <a:srgbClr val="111111"/>
                </a:solidFill>
                <a:effectLst/>
                <a:latin typeface="-apple-system"/>
              </a:rPr>
              <a:t>Серл</a:t>
            </a: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 говорит, что </a:t>
            </a:r>
            <a:r>
              <a:rPr lang="ru-RU" b="0" i="0" dirty="0" err="1">
                <a:solidFill>
                  <a:srgbClr val="111111"/>
                </a:solidFill>
                <a:effectLst/>
                <a:latin typeface="-apple-system"/>
              </a:rPr>
              <a:t>интенциональность</a:t>
            </a: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 является необходимым свойством для возникновения мышления, и эта </a:t>
            </a:r>
            <a:r>
              <a:rPr lang="ru-RU" b="0" i="0" dirty="0" err="1">
                <a:solidFill>
                  <a:srgbClr val="111111"/>
                </a:solidFill>
                <a:effectLst/>
                <a:latin typeface="-apple-system"/>
              </a:rPr>
              <a:t>интенциональность</a:t>
            </a:r>
            <a:r>
              <a:rPr lang="ru-RU" b="0" i="0" dirty="0">
                <a:solidFill>
                  <a:srgbClr val="111111"/>
                </a:solidFill>
                <a:effectLst/>
                <a:latin typeface="-apple-system"/>
              </a:rPr>
              <a:t> является продуктом неких внутренне присущих свойств мозга. Классический компьютер не обладает такими свойствами, поэтому, независимо от того, какая программа будет написана, она не способна привести к появлению мышления, и, как следствие, к появлению сознания.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84385A1-7907-466F-B4A3-C69B0105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-68984"/>
            <a:ext cx="10515600" cy="1325563"/>
          </a:xfrm>
        </p:spPr>
        <p:txBody>
          <a:bodyPr rtlCol="0"/>
          <a:lstStyle/>
          <a:p>
            <a:pPr rtl="0"/>
            <a:r>
              <a:rPr lang="ru-RU" dirty="0"/>
              <a:t>Выводы </a:t>
            </a:r>
            <a:r>
              <a:rPr lang="ru-RU" dirty="0" err="1"/>
              <a:t>джона</a:t>
            </a:r>
            <a:r>
              <a:rPr lang="ru-RU" dirty="0"/>
              <a:t> </a:t>
            </a:r>
            <a:r>
              <a:rPr lang="ru-RU" dirty="0" err="1"/>
              <a:t>серла</a:t>
            </a:r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9A45E72-311B-492D-8FFD-649E1B03208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8</a:t>
            </a:fld>
            <a:endParaRPr lang="ru-RU" dirty="0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069D78F8-AE07-ED91-7EBB-4C53F14F2F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8" y="1515192"/>
            <a:ext cx="7072161" cy="35714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C97150D4-004C-3869-615A-1CAA58487FF1}"/>
              </a:ext>
            </a:extLst>
          </p:cNvPr>
          <p:cNvSpPr txBox="1"/>
          <p:nvPr/>
        </p:nvSpPr>
        <p:spPr>
          <a:xfrm>
            <a:off x="7520123" y="1173452"/>
            <a:ext cx="4322619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b="0" i="0" dirty="0">
                <a:solidFill>
                  <a:srgbClr val="111111"/>
                </a:solidFill>
                <a:effectLst/>
                <a:latin typeface="-apple-system"/>
              </a:rPr>
              <a:t>«Цель примера с китайской комнатой состояла в том, чтобы показать, что как только мы помещаем в систему нечто, действительно обладающее </a:t>
            </a:r>
            <a:r>
              <a:rPr lang="ru-RU" sz="2000" b="0" i="0" dirty="0" err="1">
                <a:solidFill>
                  <a:srgbClr val="111111"/>
                </a:solidFill>
                <a:effectLst/>
                <a:latin typeface="-apple-system"/>
              </a:rPr>
              <a:t>интенциональностью</a:t>
            </a:r>
            <a:r>
              <a:rPr lang="ru-RU" sz="2000" b="0" i="0" dirty="0">
                <a:solidFill>
                  <a:srgbClr val="111111"/>
                </a:solidFill>
                <a:effectLst/>
                <a:latin typeface="-apple-system"/>
              </a:rPr>
              <a:t> (человека), и программируем его формальной программой, то можно убедиться, что эта формальная программа не несет никакой дополнительной </a:t>
            </a:r>
            <a:r>
              <a:rPr lang="ru-RU" sz="2000" b="0" i="0" dirty="0" err="1">
                <a:solidFill>
                  <a:srgbClr val="111111"/>
                </a:solidFill>
                <a:effectLst/>
                <a:latin typeface="-apple-system"/>
              </a:rPr>
              <a:t>интенциональности</a:t>
            </a:r>
            <a:r>
              <a:rPr lang="ru-RU" sz="2000" b="0" i="0" dirty="0">
                <a:solidFill>
                  <a:srgbClr val="111111"/>
                </a:solidFill>
                <a:effectLst/>
                <a:latin typeface="-apple-system"/>
              </a:rPr>
              <a:t>. Она не прибавляет ничего, например, способность человека понимать китайский язык», - </a:t>
            </a:r>
            <a:r>
              <a:rPr lang="ru-RU" sz="2000" b="0" i="0" dirty="0" err="1">
                <a:solidFill>
                  <a:srgbClr val="111111"/>
                </a:solidFill>
                <a:effectLst/>
                <a:latin typeface="-apple-system"/>
              </a:rPr>
              <a:t>Д.Серл</a:t>
            </a: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204666079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Номер слайда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9</a:t>
            </a:fld>
            <a:endParaRPr lang="ru-RU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419D8F3-4577-F689-9CFE-E09367E6AAFF}"/>
              </a:ext>
            </a:extLst>
          </p:cNvPr>
          <p:cNvSpPr txBox="1"/>
          <p:nvPr/>
        </p:nvSpPr>
        <p:spPr>
          <a:xfrm>
            <a:off x="5597235" y="843677"/>
            <a:ext cx="5865092" cy="48936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400" b="0" i="0" dirty="0">
                <a:solidFill>
                  <a:srgbClr val="111111"/>
                </a:solidFill>
                <a:effectLst/>
                <a:latin typeface="-apple-system"/>
              </a:rPr>
              <a:t>Идеи, изложенные </a:t>
            </a:r>
            <a:r>
              <a:rPr lang="ru-RU" sz="2400" b="0" i="0" dirty="0" err="1">
                <a:solidFill>
                  <a:srgbClr val="111111"/>
                </a:solidFill>
                <a:effectLst/>
                <a:latin typeface="-apple-system"/>
              </a:rPr>
              <a:t>Серлом</a:t>
            </a:r>
            <a:r>
              <a:rPr lang="ru-RU" sz="2400" b="0" i="0" dirty="0">
                <a:solidFill>
                  <a:srgbClr val="111111"/>
                </a:solidFill>
                <a:effectLst/>
                <a:latin typeface="-apple-system"/>
              </a:rPr>
              <a:t>, вызвали немало споров. Тем не менее, эти споры так и не привели к окончательному выводу. Ни противники </a:t>
            </a:r>
            <a:r>
              <a:rPr lang="ru-RU" sz="2400" b="0" i="0" dirty="0" err="1">
                <a:solidFill>
                  <a:srgbClr val="111111"/>
                </a:solidFill>
                <a:effectLst/>
                <a:latin typeface="-apple-system"/>
              </a:rPr>
              <a:t>Серла</a:t>
            </a:r>
            <a:r>
              <a:rPr lang="ru-RU" sz="2400" b="0" i="0" dirty="0">
                <a:solidFill>
                  <a:srgbClr val="111111"/>
                </a:solidFill>
                <a:effectLst/>
                <a:latin typeface="-apple-system"/>
              </a:rPr>
              <a:t>, ни его сторонники, ни сам философ так и не пришли к решению важных вопросов, ответы на которые должны лежать в основании размышлений о сознании и ИИ:</a:t>
            </a:r>
          </a:p>
          <a:p>
            <a:r>
              <a:rPr lang="ru-RU" sz="2400" b="0" i="0" dirty="0">
                <a:solidFill>
                  <a:srgbClr val="111111"/>
                </a:solidFill>
                <a:effectLst/>
                <a:latin typeface="-apple-system"/>
              </a:rPr>
              <a:t> «Какие свойства мозга порождают </a:t>
            </a:r>
            <a:r>
              <a:rPr lang="ru-RU" sz="2400" b="0" i="0" dirty="0" err="1">
                <a:solidFill>
                  <a:srgbClr val="111111"/>
                </a:solidFill>
                <a:effectLst/>
                <a:latin typeface="-apple-system"/>
              </a:rPr>
              <a:t>интенциональность</a:t>
            </a:r>
            <a:r>
              <a:rPr lang="ru-RU" sz="2400" b="0" i="0" dirty="0">
                <a:solidFill>
                  <a:srgbClr val="111111"/>
                </a:solidFill>
                <a:effectLst/>
                <a:latin typeface="-apple-system"/>
              </a:rPr>
              <a:t>?»,</a:t>
            </a:r>
          </a:p>
          <a:p>
            <a:r>
              <a:rPr lang="ru-RU" sz="2400" b="0" i="0" dirty="0">
                <a:solidFill>
                  <a:srgbClr val="111111"/>
                </a:solidFill>
                <a:effectLst/>
                <a:latin typeface="-apple-system"/>
              </a:rPr>
              <a:t>«Что есть смысл? И как он возникает?», «Каков процесс формирующий понимание?».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509_TF16411248_Win32" id="{BEF4CE98-E483-4D23-A12E-0988C57CDA45}" vid="{4D9BF8FD-79D1-4D2D-810B-DD6924BDB5C9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{6EDFF779-13E8-4E73-8D02-3D272364D793}tf16411248_win32</Template>
  <TotalTime>44</TotalTime>
  <Words>746</Words>
  <Application>Microsoft Office PowerPoint</Application>
  <PresentationFormat>Широкоэкранный</PresentationFormat>
  <Paragraphs>46</Paragraphs>
  <Slides>10</Slides>
  <Notes>10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7" baseType="lpstr">
      <vt:lpstr>-apple-system</vt:lpstr>
      <vt:lpstr>Arial</vt:lpstr>
      <vt:lpstr>Avenir Next LT Pro Light</vt:lpstr>
      <vt:lpstr>Calibri</vt:lpstr>
      <vt:lpstr>Calibri Light</vt:lpstr>
      <vt:lpstr>Posterama</vt:lpstr>
      <vt:lpstr>Тема Office</vt:lpstr>
      <vt:lpstr>Эксперимент «Китайская комната»</vt:lpstr>
      <vt:lpstr>Презентация PowerPoint</vt:lpstr>
      <vt:lpstr>суть</vt:lpstr>
      <vt:lpstr>История появления</vt:lpstr>
      <vt:lpstr>В чем же заключался эксперимент?</vt:lpstr>
      <vt:lpstr>Эксперимент</vt:lpstr>
      <vt:lpstr>Выводы </vt:lpstr>
      <vt:lpstr>Выводы джона серла</vt:lpstr>
      <vt:lpstr>Презентация PowerPoint</vt:lpstr>
      <vt:lpstr>СПАСИБО за внимание!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Китайская комната</dc:title>
  <dc:creator>Dmitry Popov</dc:creator>
  <cp:lastModifiedBy>Солоненко</cp:lastModifiedBy>
  <cp:revision>3</cp:revision>
  <dcterms:created xsi:type="dcterms:W3CDTF">2023-05-04T23:56:53Z</dcterms:created>
  <dcterms:modified xsi:type="dcterms:W3CDTF">2023-06-13T20:31:03Z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