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60" r:id="rId5"/>
    <p:sldId id="261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35A1E-DBEF-EE47-9065-8E44D0E36673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C144-70B1-AE47-857B-381D36D146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726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0EC144-70B1-AE47-857B-381D36D146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320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9CA206-DFB7-DC07-85FE-DCE24DB5CD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D5589F-3689-3057-A71E-02DBB91FA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7B8E2C-C715-8CCB-DB1F-06E29A8A2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0C06B3-535E-E6FE-6977-E0358AF0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5F43D3-3979-8500-7B8E-A6D14E31B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76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F7514-7444-7E3C-904A-FB51C8A96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CA7A2A-1AE7-8D82-7F02-7416D046C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A52EB0-F5D4-8C57-3EC9-81F352285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76B859-7038-7143-5AC8-350EB547A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5FB3B-EEDC-6511-BCF5-075A8A44F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559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04CBF56-1EDE-805D-2985-70BF6615FE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DDE540-D201-B5A3-10D4-54374ABE5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9F8FB9-A84E-38EA-F69A-FC6F816B5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F74E21-3847-1751-1791-1C0AC9AC2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DA304D-953F-D8F5-784D-0712B1C83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241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9D0DE-A1C7-12EE-F64F-C1DC39E52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608DE9-1455-F454-EFF7-E59039821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46F271-D355-CF0F-DAD2-7515C79BF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E1C59-BF7B-AFC0-87B4-B20416406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794F75-7C4B-242C-F867-7EDE19498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562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AE9BB-AF80-23C6-65C0-4A674D4D3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FFFD29-9586-C601-656D-0058A5827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DB31F1-0BE0-C6C9-4033-2B7ADC002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7E74BF-7DB5-2B04-BB14-60D6BEAA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4A0126-5251-BC12-657A-0EA085AAB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9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535321-F80D-D6C3-8D3B-66FB4E1ED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E5DFA2-5E13-11DA-2D4F-5EE8089D5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3E7B2E-0D48-8A55-54CF-1B66FFDA2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E8CE83-D33B-5F65-C0FF-0AF23BD6D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F1980F-E0C6-4A07-D625-33E6D4B09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F1C6B0-F748-765B-1434-299A7EDE3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492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793D77-482A-23F7-0D97-4960EDA67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9A7BB3-2EF8-9F81-4F8F-C0735674F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83A64B-3712-4B50-3E6A-3D8AD4EB7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444E17-4782-38B6-4F7E-A2A758FCFB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5A905A-5D3F-64E5-00DB-D2DABAB15E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1181028-CF28-F9C8-B57A-BED7924EF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A2BFA99-8C2C-A8CD-FE90-FA5E65FA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A7648E7-7FFA-3DAB-FB25-20990C5CA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13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72A7DA-3397-5D68-E824-45E6BB822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45B790-3E6E-3BB6-02EC-6A40D215A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65DAB87-A356-1A4B-154E-81AA54434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4E5582A-0ED7-2F05-4498-D736D6DBC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26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9E9AE05-2EC3-EAB9-CF12-94955616D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B7B25B-8688-5EC9-AE8A-AC4C7C72A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BCCFD5-CFB2-145D-08E1-8FC9BB11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861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5B771F-4C62-A578-1EC5-DBDB031B6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6CED62-5BA7-4AFA-9EBD-E064D51C6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3C0A6D-1696-971A-29BD-019BEF140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C06286-5B37-2324-A0A6-66C6AE125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313C60-D3EF-9339-1BFD-E0C3F01CE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CC53DE-421A-07E1-E525-BA92FC1E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50F30-ED84-C96B-5B8D-477CE621B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B7982E-DB07-7B93-EC0A-D3D4F16D4F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DED95F-B398-1C6F-BF95-5A8D3865D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B1CB8F-F617-0CA9-0DBB-D10BA0C0E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41CE15-26FF-FDCC-CE17-03CC159DD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A9C3E2-DF60-60AB-86B1-D1D9EC594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0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8609E-A19D-AB20-2E6A-C5C7C09F5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364FD9-2F3C-CEF0-18AA-5D3077CB90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A30320-D5DE-92E9-EC7F-26B3446B3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A8248-61A0-1046-A039-839ECBABE78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BBD625-1991-3930-05A2-172476970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0BF173-E7B9-B904-A4FE-17797CAE97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11C60-C0F9-E04D-B8EA-F7D5765BB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9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7787CF1C-9F96-E9EC-4C91-3C65E425C7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2543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453C46-7594-A2DC-779B-DDC7BA6F2DC4}"/>
              </a:ext>
            </a:extLst>
          </p:cNvPr>
          <p:cNvSpPr txBox="1"/>
          <p:nvPr/>
        </p:nvSpPr>
        <p:spPr>
          <a:xfrm>
            <a:off x="6116569" y="855570"/>
            <a:ext cx="5675164" cy="588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-22860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i="1" strike="noStrike">
                <a:effectLst/>
              </a:rPr>
              <a:t>Дарвин Чарльз Роберт (1809 – 1882) – английский ученый, натуралист, путешественник, автор одного из первых исследований о происхождении человека «Происхождение видов». Первым разрабатывал теорию об эволюции видов, а также естественном и половом отборе.</a:t>
            </a:r>
          </a:p>
        </p:txBody>
      </p:sp>
    </p:spTree>
    <p:extLst>
      <p:ext uri="{BB962C8B-B14F-4D97-AF65-F5344CB8AC3E}">
        <p14:creationId xmlns:p14="http://schemas.microsoft.com/office/powerpoint/2010/main" val="950229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4DE335-1A35-6AE9-5A65-94731899587C}"/>
              </a:ext>
            </a:extLst>
          </p:cNvPr>
          <p:cNvSpPr txBox="1"/>
          <p:nvPr/>
        </p:nvSpPr>
        <p:spPr>
          <a:xfrm>
            <a:off x="2664493" y="663996"/>
            <a:ext cx="6863013" cy="57554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300" i="1" dirty="0">
                <a:latin typeface="UICTFontTextStyleBody"/>
              </a:rPr>
              <a:t>Семья.</a:t>
            </a:r>
            <a:endParaRPr lang="ru-RU" sz="2300" i="1" dirty="0">
              <a:latin typeface=".AppleSystemUIFont"/>
            </a:endParaRPr>
          </a:p>
          <a:p>
            <a:pPr algn="ctr"/>
            <a:r>
              <a:rPr lang="ru-RU" sz="2300" i="1" dirty="0">
                <a:latin typeface="UICTFontTextStyleBody"/>
              </a:rPr>
              <a:t>Дарвин был пятым из шести детей. Его отец, Роберт Дарвин, был успешным врачом, который занимался инвестированием в новые производственные предприятия, поскольку Англия стала первой промышленно развитой страной в мире. Мать Дарвина, Сюзанна, была дочерью известного производителя керамики и фарфора </a:t>
            </a:r>
            <a:r>
              <a:rPr lang="ru-RU" sz="2300" i="1" dirty="0" err="1">
                <a:latin typeface="UICTFontTextStyleBody"/>
              </a:rPr>
              <a:t>Джосайи</a:t>
            </a:r>
            <a:r>
              <a:rPr lang="ru-RU" sz="2300" i="1" dirty="0">
                <a:latin typeface="UICTFontTextStyleBody"/>
              </a:rPr>
              <a:t> </a:t>
            </a:r>
            <a:r>
              <a:rPr lang="ru-RU" sz="2300" i="1" dirty="0" err="1">
                <a:latin typeface="UICTFontTextStyleBody"/>
              </a:rPr>
              <a:t>Веджвуда</a:t>
            </a:r>
            <a:r>
              <a:rPr lang="ru-RU" sz="2300" i="1" dirty="0">
                <a:latin typeface="UICTFontTextStyleBody"/>
              </a:rPr>
              <a:t>. Она умерла, когда Дарвину было 8 лет, и его старшие сестры взяли на себя заботу о воспитании мальчика. Его семья была </a:t>
            </a:r>
            <a:r>
              <a:rPr lang="ru-RU" sz="2300" i="1" dirty="0" err="1">
                <a:latin typeface="UICTFontTextStyleBody"/>
              </a:rPr>
              <a:t>унитаристской</a:t>
            </a:r>
            <a:r>
              <a:rPr lang="ru-RU" sz="2300" i="1" dirty="0">
                <a:latin typeface="UICTFontTextStyleBody"/>
              </a:rPr>
              <a:t> и аболиционистской, в то время как обе эти религиозные группы принадлежали к меньшинствам. Дарвин считал себя религиозным человеком.</a:t>
            </a:r>
            <a:endParaRPr lang="ru-RU" sz="2300" i="1" dirty="0">
              <a:latin typeface=".AppleSystemUIFont"/>
            </a:endParaRPr>
          </a:p>
          <a:p>
            <a:pPr algn="ctr"/>
            <a:endParaRPr lang="ru-RU" sz="2300" i="1" dirty="0"/>
          </a:p>
        </p:txBody>
      </p:sp>
    </p:spTree>
    <p:extLst>
      <p:ext uri="{BB962C8B-B14F-4D97-AF65-F5344CB8AC3E}">
        <p14:creationId xmlns:p14="http://schemas.microsoft.com/office/powerpoint/2010/main" val="282263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8ED5A695-2F84-8978-521C-59FFA1395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31" y="470632"/>
            <a:ext cx="5089838" cy="59167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9024DF-DC1A-83F6-F9FF-6086912DC073}"/>
              </a:ext>
            </a:extLst>
          </p:cNvPr>
          <p:cNvSpPr txBox="1"/>
          <p:nvPr/>
        </p:nvSpPr>
        <p:spPr>
          <a:xfrm>
            <a:off x="5347369" y="470632"/>
            <a:ext cx="6096000" cy="3872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EE7D2D-F88E-4173-7AC3-FE28254F60F3}"/>
              </a:ext>
            </a:extLst>
          </p:cNvPr>
          <p:cNvSpPr txBox="1"/>
          <p:nvPr/>
        </p:nvSpPr>
        <p:spPr>
          <a:xfrm>
            <a:off x="6281806" y="1020648"/>
            <a:ext cx="5161563" cy="5170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Детские годы</a:t>
            </a:r>
          </a:p>
          <a:p>
            <a:pPr algn="ctr"/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Чарльз Дарвин родился 12 февраля 1809 года в городе </a:t>
            </a:r>
            <a:r>
              <a:rPr lang="ru-RU" sz="2200" i="1" dirty="0" err="1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Шрусбери</a:t>
            </a:r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графства </a:t>
            </a:r>
            <a:r>
              <a:rPr lang="ru-RU" sz="2200" i="1" dirty="0" err="1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Шропшир</a:t>
            </a:r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в Великобритании в семье врача. Начальное образование будущий ученый получил в обычной школе. Уже в те годы своей краткой биографии Дарвин увлекался коллекционированием и естественной историей. </a:t>
            </a:r>
          </a:p>
          <a:p>
            <a:pPr algn="ctr"/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В 1818 году Чарльза отдают в Школу </a:t>
            </a:r>
            <a:r>
              <a:rPr lang="ru-RU" sz="2200" i="1" dirty="0" err="1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Шрюсбери</a:t>
            </a:r>
            <a:r>
              <a:rPr lang="ru-RU" sz="2200" i="1" dirty="0">
                <a:ln w="0"/>
                <a:solidFill>
                  <a:schemeClr val="tx1">
                    <a:lumMod val="90000"/>
                    <a:lumOff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. Классические языки и словесность давались мальчику очень плохо, при этом значительную часть времени он посвящал охоте, сбору коллекции минералов и бабочек, химии.</a:t>
            </a:r>
          </a:p>
        </p:txBody>
      </p:sp>
    </p:spTree>
    <p:extLst>
      <p:ext uri="{BB962C8B-B14F-4D97-AF65-F5344CB8AC3E}">
        <p14:creationId xmlns:p14="http://schemas.microsoft.com/office/powerpoint/2010/main" val="2650131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946B6F-06F2-7A68-0564-7002E22BC54D}"/>
              </a:ext>
            </a:extLst>
          </p:cNvPr>
          <p:cNvSpPr txBox="1"/>
          <p:nvPr/>
        </p:nvSpPr>
        <p:spPr>
          <a:xfrm>
            <a:off x="5184942" y="2527968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2C358C-718E-1392-80DA-A20B993628D1}"/>
              </a:ext>
            </a:extLst>
          </p:cNvPr>
          <p:cNvSpPr txBox="1"/>
          <p:nvPr/>
        </p:nvSpPr>
        <p:spPr>
          <a:xfrm>
            <a:off x="0" y="832184"/>
            <a:ext cx="5184942" cy="5755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0" i="1" dirty="0">
                <a:effectLst/>
              </a:rPr>
              <a:t>Образование</a:t>
            </a:r>
            <a:endParaRPr lang="en-US" sz="2300" i="1" dirty="0">
              <a:effectLst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0" i="1" dirty="0">
                <a:effectLst/>
              </a:rPr>
              <a:t>В 1825 году Дарвин поступает в Эдинбургский университет, где изучает сначала медицину, а затем таксидермию, естественную историю. В это время Чарльз участвовал в экспедиции в Южную Америку, ассистировал Р. Э. Гранту, посещал лекции Р. Джемсона. В 1828 году Дарвин по настоянию отца поступил в колледж Христа Кембриджского университета для получения сана священника Англиканской церкви. В годы учебы Чарльз начал тесно общаться с профессором ботаники Д. С. Генслоу, увлекся трудами У. Пэйли, Гершеля, А. фон Гумбольта.</a:t>
            </a:r>
            <a:endParaRPr lang="en-US" sz="2300" i="1" dirty="0">
              <a:effectLst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2300" i="1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F36C1B59-A1FC-D815-692D-59BDE980A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906" y="1147928"/>
            <a:ext cx="6108944" cy="458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300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4">
            <a:extLst>
              <a:ext uri="{FF2B5EF4-FFF2-40B4-BE49-F238E27FC236}">
                <a16:creationId xmlns:a16="http://schemas.microsoft.com/office/drawing/2014/main" id="{1CDD8E39-EA14-4679-9655-1BFF5A7B63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E8E1FF97-5111-24BA-8BDE-2FF573042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3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560655" y="6858000"/>
                </a:lnTo>
                <a:lnTo>
                  <a:pt x="11572884" y="6759738"/>
                </a:lnTo>
                <a:cubicBezTo>
                  <a:pt x="11663744" y="6693104"/>
                  <a:pt x="11749315" y="6619456"/>
                  <a:pt x="11812292" y="6532282"/>
                </a:cubicBezTo>
                <a:cubicBezTo>
                  <a:pt x="11851232" y="6478675"/>
                  <a:pt x="11886807" y="6425068"/>
                  <a:pt x="11956995" y="6386992"/>
                </a:cubicBezTo>
                <a:cubicBezTo>
                  <a:pt x="11918054" y="6334888"/>
                  <a:pt x="11851232" y="6322863"/>
                  <a:pt x="11801234" y="6284788"/>
                </a:cubicBezTo>
                <a:cubicBezTo>
                  <a:pt x="11797390" y="6253224"/>
                  <a:pt x="11876711" y="6262743"/>
                  <a:pt x="11856520" y="6193604"/>
                </a:cubicBezTo>
                <a:cubicBezTo>
                  <a:pt x="11829119" y="6101419"/>
                  <a:pt x="11858923" y="5996209"/>
                  <a:pt x="11722875" y="5956630"/>
                </a:cubicBezTo>
                <a:cubicBezTo>
                  <a:pt x="11686819" y="5866950"/>
                  <a:pt x="11676724" y="5723664"/>
                  <a:pt x="11763258" y="5635988"/>
                </a:cubicBezTo>
                <a:cubicBezTo>
                  <a:pt x="11892094" y="5505226"/>
                  <a:pt x="11871424" y="5422059"/>
                  <a:pt x="11706050" y="5351418"/>
                </a:cubicBezTo>
                <a:cubicBezTo>
                  <a:pt x="11684896" y="5342400"/>
                  <a:pt x="11707491" y="4786287"/>
                  <a:pt x="11697876" y="4763241"/>
                </a:cubicBezTo>
                <a:cubicBezTo>
                  <a:pt x="11713260" y="4731677"/>
                  <a:pt x="11749315" y="4739192"/>
                  <a:pt x="11776236" y="4730675"/>
                </a:cubicBezTo>
                <a:cubicBezTo>
                  <a:pt x="11894018" y="4694603"/>
                  <a:pt x="11897864" y="4694603"/>
                  <a:pt x="11868540" y="4584884"/>
                </a:cubicBezTo>
                <a:cubicBezTo>
                  <a:pt x="11859884" y="4551817"/>
                  <a:pt x="11880076" y="4538289"/>
                  <a:pt x="11898825" y="4517749"/>
                </a:cubicBezTo>
                <a:cubicBezTo>
                  <a:pt x="11969013" y="4441095"/>
                  <a:pt x="11969494" y="4440094"/>
                  <a:pt x="11897864" y="4375464"/>
                </a:cubicBezTo>
                <a:cubicBezTo>
                  <a:pt x="11877192" y="4356928"/>
                  <a:pt x="11863252" y="4336887"/>
                  <a:pt x="11854116" y="4311838"/>
                </a:cubicBezTo>
                <a:cubicBezTo>
                  <a:pt x="11837290" y="4266245"/>
                  <a:pt x="11837771" y="4228169"/>
                  <a:pt x="11901709" y="4203620"/>
                </a:cubicBezTo>
                <a:cubicBezTo>
                  <a:pt x="11946418" y="4186086"/>
                  <a:pt x="11971897" y="4166044"/>
                  <a:pt x="11974782" y="4114442"/>
                </a:cubicBezTo>
                <a:cubicBezTo>
                  <a:pt x="11976706" y="4071355"/>
                  <a:pt x="11981993" y="4043299"/>
                  <a:pt x="11932476" y="4024762"/>
                </a:cubicBezTo>
                <a:cubicBezTo>
                  <a:pt x="11892576" y="4009732"/>
                  <a:pt x="11881038" y="3977668"/>
                  <a:pt x="11885365" y="3939592"/>
                </a:cubicBezTo>
                <a:cubicBezTo>
                  <a:pt x="11895460" y="3846405"/>
                  <a:pt x="11841137" y="3791796"/>
                  <a:pt x="11751719" y="3749211"/>
                </a:cubicBezTo>
                <a:cubicBezTo>
                  <a:pt x="11666628" y="3708629"/>
                  <a:pt x="11592115" y="3654019"/>
                  <a:pt x="11513754" y="3604420"/>
                </a:cubicBezTo>
                <a:cubicBezTo>
                  <a:pt x="11426740" y="3549310"/>
                  <a:pt x="11325786" y="3516243"/>
                  <a:pt x="11220504" y="3488188"/>
                </a:cubicBezTo>
                <a:cubicBezTo>
                  <a:pt x="11239734" y="3448108"/>
                  <a:pt x="11306076" y="3470653"/>
                  <a:pt x="11312805" y="3414541"/>
                </a:cubicBezTo>
                <a:cubicBezTo>
                  <a:pt x="11148394" y="3366945"/>
                  <a:pt x="10991193" y="3295301"/>
                  <a:pt x="10805146" y="3277767"/>
                </a:cubicBezTo>
                <a:cubicBezTo>
                  <a:pt x="10955618" y="3286784"/>
                  <a:pt x="11092147" y="3222154"/>
                  <a:pt x="11234926" y="3203117"/>
                </a:cubicBezTo>
                <a:cubicBezTo>
                  <a:pt x="11248386" y="3171554"/>
                  <a:pt x="11217140" y="3179569"/>
                  <a:pt x="11204640" y="3174060"/>
                </a:cubicBezTo>
                <a:cubicBezTo>
                  <a:pt x="11192140" y="3168047"/>
                  <a:pt x="11176757" y="3166042"/>
                  <a:pt x="11174834" y="3143498"/>
                </a:cubicBezTo>
                <a:cubicBezTo>
                  <a:pt x="11243580" y="3110932"/>
                  <a:pt x="11329632" y="3132475"/>
                  <a:pt x="11400780" y="3099410"/>
                </a:cubicBezTo>
                <a:cubicBezTo>
                  <a:pt x="11384916" y="3051314"/>
                  <a:pt x="11323382" y="3080371"/>
                  <a:pt x="11297902" y="3041793"/>
                </a:cubicBezTo>
                <a:cubicBezTo>
                  <a:pt x="11364246" y="3034780"/>
                  <a:pt x="11425779" y="3031774"/>
                  <a:pt x="11485870" y="3021253"/>
                </a:cubicBezTo>
                <a:cubicBezTo>
                  <a:pt x="11532984" y="3013236"/>
                  <a:pt x="11545964" y="2972154"/>
                  <a:pt x="11513754" y="2944098"/>
                </a:cubicBezTo>
                <a:cubicBezTo>
                  <a:pt x="11484909" y="2919049"/>
                  <a:pt x="11442604" y="2917044"/>
                  <a:pt x="11405107" y="2906523"/>
                </a:cubicBezTo>
                <a:cubicBezTo>
                  <a:pt x="11137817" y="2833377"/>
                  <a:pt x="10857066" y="2809829"/>
                  <a:pt x="10572950" y="2803317"/>
                </a:cubicBezTo>
                <a:cubicBezTo>
                  <a:pt x="10117210" y="2792795"/>
                  <a:pt x="9660028" y="2793297"/>
                  <a:pt x="9205250" y="2778767"/>
                </a:cubicBezTo>
                <a:cubicBezTo>
                  <a:pt x="8996489" y="2772379"/>
                  <a:pt x="8788540" y="2761765"/>
                  <a:pt x="8579578" y="2759181"/>
                </a:cubicBezTo>
                <a:cubicBezTo>
                  <a:pt x="8509922" y="2758320"/>
                  <a:pt x="8440155" y="2758352"/>
                  <a:pt x="8370208" y="2759730"/>
                </a:cubicBezTo>
                <a:cubicBezTo>
                  <a:pt x="8070708" y="2765742"/>
                  <a:pt x="7771690" y="2764238"/>
                  <a:pt x="7470748" y="2819849"/>
                </a:cubicBezTo>
                <a:cubicBezTo>
                  <a:pt x="7316911" y="2848407"/>
                  <a:pt x="7156825" y="2838887"/>
                  <a:pt x="7001547" y="2861432"/>
                </a:cubicBezTo>
                <a:cubicBezTo>
                  <a:pt x="6765024" y="2896002"/>
                  <a:pt x="6528501" y="2936583"/>
                  <a:pt x="6295343" y="2988688"/>
                </a:cubicBezTo>
                <a:cubicBezTo>
                  <a:pt x="6222271" y="3005220"/>
                  <a:pt x="6131892" y="3015241"/>
                  <a:pt x="6075166" y="3078367"/>
                </a:cubicBezTo>
                <a:cubicBezTo>
                  <a:pt x="5985266" y="3038288"/>
                  <a:pt x="5929502" y="3113938"/>
                  <a:pt x="5859314" y="3139490"/>
                </a:cubicBezTo>
                <a:cubicBezTo>
                  <a:pt x="5831912" y="3149510"/>
                  <a:pt x="5795857" y="3163538"/>
                  <a:pt x="5800183" y="3195101"/>
                </a:cubicBezTo>
                <a:cubicBezTo>
                  <a:pt x="5804030" y="3234680"/>
                  <a:pt x="5844410" y="3260231"/>
                  <a:pt x="5882870" y="3252215"/>
                </a:cubicBezTo>
                <a:cubicBezTo>
                  <a:pt x="6002574" y="3227164"/>
                  <a:pt x="6109777" y="3283277"/>
                  <a:pt x="6232848" y="3274760"/>
                </a:cubicBezTo>
                <a:cubicBezTo>
                  <a:pt x="6125643" y="3298808"/>
                  <a:pt x="6018918" y="3323358"/>
                  <a:pt x="5911715" y="3347407"/>
                </a:cubicBezTo>
                <a:cubicBezTo>
                  <a:pt x="6070839" y="3366444"/>
                  <a:pt x="6227559" y="3332376"/>
                  <a:pt x="6384279" y="3312836"/>
                </a:cubicBezTo>
                <a:cubicBezTo>
                  <a:pt x="6434757" y="3306824"/>
                  <a:pt x="6513117" y="3260732"/>
                  <a:pt x="6526097" y="3325362"/>
                </a:cubicBezTo>
                <a:cubicBezTo>
                  <a:pt x="6534750" y="3368448"/>
                  <a:pt x="6450622" y="3371454"/>
                  <a:pt x="6403028" y="3383478"/>
                </a:cubicBezTo>
                <a:cubicBezTo>
                  <a:pt x="6192945" y="3435081"/>
                  <a:pt x="5979497" y="3465141"/>
                  <a:pt x="5767013" y="3500713"/>
                </a:cubicBezTo>
                <a:cubicBezTo>
                  <a:pt x="5746822" y="3504220"/>
                  <a:pt x="5720381" y="3501214"/>
                  <a:pt x="5706920" y="3511233"/>
                </a:cubicBezTo>
                <a:cubicBezTo>
                  <a:pt x="5598272" y="3591895"/>
                  <a:pt x="5460782" y="3618449"/>
                  <a:pt x="5310793" y="3677066"/>
                </a:cubicBezTo>
                <a:cubicBezTo>
                  <a:pt x="5405498" y="3704622"/>
                  <a:pt x="5469435" y="3648007"/>
                  <a:pt x="5548276" y="3660533"/>
                </a:cubicBezTo>
                <a:cubicBezTo>
                  <a:pt x="5467993" y="3721154"/>
                  <a:pt x="5374730" y="3732677"/>
                  <a:pt x="5293005" y="3765743"/>
                </a:cubicBezTo>
                <a:cubicBezTo>
                  <a:pt x="5234355" y="3789291"/>
                  <a:pt x="5016580" y="3862938"/>
                  <a:pt x="4983410" y="3883981"/>
                </a:cubicBezTo>
                <a:cubicBezTo>
                  <a:pt x="4883416" y="3949110"/>
                  <a:pt x="4756501" y="3979672"/>
                  <a:pt x="4674775" y="4068850"/>
                </a:cubicBezTo>
                <a:cubicBezTo>
                  <a:pt x="4617087" y="4131477"/>
                  <a:pt x="4520939" y="4119952"/>
                  <a:pt x="4453155" y="4163539"/>
                </a:cubicBezTo>
                <a:cubicBezTo>
                  <a:pt x="4429119" y="4204622"/>
                  <a:pt x="4475751" y="4215143"/>
                  <a:pt x="4492095" y="4237188"/>
                </a:cubicBezTo>
                <a:cubicBezTo>
                  <a:pt x="4513728" y="4266746"/>
                  <a:pt x="4475269" y="4283280"/>
                  <a:pt x="4464213" y="4318851"/>
                </a:cubicBezTo>
                <a:cubicBezTo>
                  <a:pt x="4591608" y="4278771"/>
                  <a:pt x="4713234" y="4255223"/>
                  <a:pt x="4857456" y="4241696"/>
                </a:cubicBezTo>
                <a:cubicBezTo>
                  <a:pt x="4809862" y="4299311"/>
                  <a:pt x="4752174" y="4274261"/>
                  <a:pt x="4713234" y="4295303"/>
                </a:cubicBezTo>
                <a:cubicBezTo>
                  <a:pt x="4687756" y="4308830"/>
                  <a:pt x="4648816" y="4314843"/>
                  <a:pt x="4656026" y="4348410"/>
                </a:cubicBezTo>
                <a:cubicBezTo>
                  <a:pt x="4661795" y="4374963"/>
                  <a:pt x="4694486" y="4371456"/>
                  <a:pt x="4718523" y="4368951"/>
                </a:cubicBezTo>
                <a:cubicBezTo>
                  <a:pt x="4810825" y="4359433"/>
                  <a:pt x="4900722" y="4356425"/>
                  <a:pt x="4989178" y="4420054"/>
                </a:cubicBezTo>
                <a:cubicBezTo>
                  <a:pt x="4764193" y="4512739"/>
                  <a:pt x="4505557" y="4473661"/>
                  <a:pt x="4304127" y="4609933"/>
                </a:cubicBezTo>
                <a:cubicBezTo>
                  <a:pt x="4332491" y="4652018"/>
                  <a:pt x="4372871" y="4629473"/>
                  <a:pt x="4402677" y="4624463"/>
                </a:cubicBezTo>
                <a:cubicBezTo>
                  <a:pt x="4598338" y="4590394"/>
                  <a:pt x="5297331" y="4651016"/>
                  <a:pt x="5398287" y="4608430"/>
                </a:cubicBezTo>
                <a:cubicBezTo>
                  <a:pt x="5460301" y="4582379"/>
                  <a:pt x="5525682" y="4569853"/>
                  <a:pt x="5592504" y="4585886"/>
                </a:cubicBezTo>
                <a:cubicBezTo>
                  <a:pt x="5656923" y="4601416"/>
                  <a:pt x="5640578" y="4819353"/>
                  <a:pt x="5411266" y="4964142"/>
                </a:cubicBezTo>
                <a:cubicBezTo>
                  <a:pt x="5378575" y="4984684"/>
                  <a:pt x="5524721" y="5014244"/>
                  <a:pt x="5480493" y="5031277"/>
                </a:cubicBezTo>
                <a:cubicBezTo>
                  <a:pt x="5445880" y="5044804"/>
                  <a:pt x="5276179" y="5037289"/>
                  <a:pt x="5233393" y="5047810"/>
                </a:cubicBezTo>
                <a:cubicBezTo>
                  <a:pt x="5216567" y="5052318"/>
                  <a:pt x="4701216" y="5221157"/>
                  <a:pt x="4750251" y="5256728"/>
                </a:cubicBezTo>
                <a:cubicBezTo>
                  <a:pt x="4896877" y="5363441"/>
                  <a:pt x="5388190" y="5558833"/>
                  <a:pt x="4508440" y="5624965"/>
                </a:cubicBezTo>
                <a:cubicBezTo>
                  <a:pt x="4536323" y="5663542"/>
                  <a:pt x="4613241" y="5638994"/>
                  <a:pt x="4602665" y="5706629"/>
                </a:cubicBezTo>
                <a:cubicBezTo>
                  <a:pt x="4485845" y="5743202"/>
                  <a:pt x="4350758" y="5741198"/>
                  <a:pt x="4215189" y="5797811"/>
                </a:cubicBezTo>
                <a:cubicBezTo>
                  <a:pt x="4276245" y="5838893"/>
                  <a:pt x="4346432" y="5813844"/>
                  <a:pt x="4407966" y="5826870"/>
                </a:cubicBezTo>
                <a:cubicBezTo>
                  <a:pt x="4373353" y="5878473"/>
                  <a:pt x="4313741" y="5870457"/>
                  <a:pt x="4265186" y="5881478"/>
                </a:cubicBezTo>
                <a:cubicBezTo>
                  <a:pt x="4220479" y="5892001"/>
                  <a:pt x="4125774" y="5981680"/>
                  <a:pt x="4145964" y="5977170"/>
                </a:cubicBezTo>
                <a:cubicBezTo>
                  <a:pt x="4332971" y="5937091"/>
                  <a:pt x="4522862" y="5948113"/>
                  <a:pt x="4710350" y="5909035"/>
                </a:cubicBezTo>
                <a:cubicBezTo>
                  <a:pt x="4772366" y="5896009"/>
                  <a:pt x="4842554" y="5870958"/>
                  <a:pt x="4870916" y="5949616"/>
                </a:cubicBezTo>
                <a:cubicBezTo>
                  <a:pt x="4879571" y="5972663"/>
                  <a:pt x="4873320" y="5980177"/>
                  <a:pt x="4960333" y="5949115"/>
                </a:cubicBezTo>
                <a:cubicBezTo>
                  <a:pt x="4994466" y="5937091"/>
                  <a:pt x="5039656" y="5924065"/>
                  <a:pt x="5073788" y="5953623"/>
                </a:cubicBezTo>
                <a:cubicBezTo>
                  <a:pt x="5052154" y="5990698"/>
                  <a:pt x="5010331" y="5979675"/>
                  <a:pt x="4979084" y="5990197"/>
                </a:cubicBezTo>
                <a:cubicBezTo>
                  <a:pt x="4896397" y="6017250"/>
                  <a:pt x="5180513" y="6120457"/>
                  <a:pt x="5100228" y="6151519"/>
                </a:cubicBezTo>
                <a:cubicBezTo>
                  <a:pt x="4935817" y="6215148"/>
                  <a:pt x="4832938" y="6196611"/>
                  <a:pt x="4666602" y="6266250"/>
                </a:cubicBezTo>
                <a:cubicBezTo>
                  <a:pt x="4723331" y="6264746"/>
                  <a:pt x="4706024" y="6288795"/>
                  <a:pt x="4762750" y="6288795"/>
                </a:cubicBezTo>
                <a:cubicBezTo>
                  <a:pt x="4788229" y="6288795"/>
                  <a:pt x="4815151" y="6294807"/>
                  <a:pt x="4815151" y="6322363"/>
                </a:cubicBezTo>
                <a:cubicBezTo>
                  <a:pt x="4815151" y="6348414"/>
                  <a:pt x="4516613" y="6491199"/>
                  <a:pt x="4558918" y="6504727"/>
                </a:cubicBezTo>
                <a:cubicBezTo>
                  <a:pt x="4674295" y="6541299"/>
                  <a:pt x="4970431" y="6429075"/>
                  <a:pt x="4899280" y="6480679"/>
                </a:cubicBezTo>
                <a:cubicBezTo>
                  <a:pt x="4791114" y="6559337"/>
                  <a:pt x="4774769" y="6574868"/>
                  <a:pt x="4692563" y="6586391"/>
                </a:cubicBezTo>
                <a:cubicBezTo>
                  <a:pt x="4621894" y="6596411"/>
                  <a:pt x="4373353" y="6816352"/>
                  <a:pt x="4303645" y="6834888"/>
                </a:cubicBezTo>
                <a:cubicBezTo>
                  <a:pt x="4288262" y="6838896"/>
                  <a:pt x="4291687" y="6845065"/>
                  <a:pt x="4307829" y="6852361"/>
                </a:cubicBezTo>
                <a:lnTo>
                  <a:pt x="432378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1E0EAE-6E9B-3792-643D-785B2F094F27}"/>
              </a:ext>
            </a:extLst>
          </p:cNvPr>
          <p:cNvSpPr txBox="1"/>
          <p:nvPr/>
        </p:nvSpPr>
        <p:spPr>
          <a:xfrm>
            <a:off x="5567762" y="3094790"/>
            <a:ext cx="5795396" cy="2285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i="1">
                <a:effectLst/>
              </a:rPr>
              <a:t>Кругосветное путешествие.</a:t>
            </a:r>
            <a:endParaRPr lang="en-US" i="1">
              <a:effectLst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i="1">
                <a:effectLst/>
              </a:rPr>
              <a:t>При содействии друзей Чарльз Дарвин </a:t>
            </a:r>
            <a:r>
              <a:rPr lang="en-US" b="0" i="1">
                <a:effectLst/>
              </a:rPr>
              <a:t>отправляется в кругосветное путешествие на судне капитана Р. Фицроя «Бигль». Во время экспедиции Чарльз собрал огромную коллекцию морских животных,вел заметки.</a:t>
            </a:r>
            <a:endParaRPr lang="en-US" i="1">
              <a:effectLst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i="1">
                <a:effectLst/>
              </a:rPr>
              <a:t>Вернувшись в 1836 году Лондон, Дарвин с 1838 года работал секретарем Лондонского геологического общества. В 1839 году была опубликована книга ученого, написанная по заметкам кругосветной экспедиции – «Путешествие натуралиста вокруг света на корабле «Бигль».</a:t>
            </a:r>
            <a:endParaRPr lang="en-US" i="1">
              <a:effectLst/>
            </a:endParaRP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3017815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8BD651-8116-5F35-F7F2-4358EB456044}"/>
              </a:ext>
            </a:extLst>
          </p:cNvPr>
          <p:cNvSpPr txBox="1"/>
          <p:nvPr/>
        </p:nvSpPr>
        <p:spPr>
          <a:xfrm>
            <a:off x="-18717" y="0"/>
            <a:ext cx="611471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0" i="1" dirty="0">
                <a:effectLst/>
                <a:latin typeface="UICTFontTextStyleBody"/>
              </a:rPr>
              <a:t>Достижения в науке.</a:t>
            </a:r>
            <a:endParaRPr lang="ru-RU" i="1" dirty="0">
              <a:effectLst/>
              <a:latin typeface=".AppleSystemUIFont"/>
            </a:endParaRPr>
          </a:p>
          <a:p>
            <a:pPr algn="ctr"/>
            <a:r>
              <a:rPr lang="ru-RU" b="0" i="1" dirty="0">
                <a:effectLst/>
                <a:latin typeface="UICTFontTextStyleBody"/>
              </a:rPr>
              <a:t>В 1842 году биолог Дарвин написал первый очерк о происхождении видов. Более десяти лет ученый работал над своим фундаментальным трудом и только в 1858 году представил теорию научному обществу. </a:t>
            </a:r>
            <a:endParaRPr lang="ru-RU" i="1" dirty="0">
              <a:effectLst/>
              <a:latin typeface=".AppleSystemUIFont"/>
            </a:endParaRPr>
          </a:p>
          <a:p>
            <a:pPr algn="ctr"/>
            <a:r>
              <a:rPr lang="ru-RU" b="0" i="1" dirty="0">
                <a:effectLst/>
                <a:latin typeface="UICTFontTextStyleBody"/>
              </a:rPr>
              <a:t>В 1859 году работа «Происхождение видов путём естественного отбора, или Сохранение </a:t>
            </a:r>
            <a:r>
              <a:rPr lang="ru-RU" b="0" i="1" dirty="0" err="1">
                <a:effectLst/>
                <a:latin typeface="UICTFontTextStyleBody"/>
              </a:rPr>
              <a:t>благоприятствуемых</a:t>
            </a:r>
            <a:r>
              <a:rPr lang="ru-RU" b="0" i="1" dirty="0">
                <a:effectLst/>
                <a:latin typeface="UICTFontTextStyleBody"/>
              </a:rPr>
              <a:t> пород в борьбе за жизнь» вышла отдельным изданием.</a:t>
            </a:r>
            <a:endParaRPr lang="ru-RU" i="1" dirty="0">
              <a:effectLst/>
              <a:latin typeface=".AppleSystemUIFont"/>
            </a:endParaRPr>
          </a:p>
          <a:p>
            <a:pPr algn="ctr"/>
            <a:r>
              <a:rPr lang="ru-RU" b="0" i="1" dirty="0">
                <a:effectLst/>
                <a:latin typeface="UICTFontTextStyleBody"/>
              </a:rPr>
              <a:t>В 1868 году был опубликован второй значительный труд Дарвина – «Изменение животных и растений в домашнем состоянии». В 1871 году увидела свет работа ученого «Происхождение человека и половой отбор». В 1872 году вышел труд «Выражение эмоций у человека и животных». </a:t>
            </a:r>
            <a:endParaRPr lang="ru-RU" i="1" dirty="0">
              <a:effectLst/>
              <a:latin typeface=".AppleSystemUIFont"/>
            </a:endParaRPr>
          </a:p>
          <a:p>
            <a:pPr algn="ctr"/>
            <a:r>
              <a:rPr lang="ru-RU" b="0" i="1" dirty="0">
                <a:effectLst/>
                <a:latin typeface="UICTFontTextStyleBody"/>
              </a:rPr>
              <a:t>Работы Дарвина на тему эволюции живых организмов оказали огромное влияние на историю человеческой мысли, ознаменовали начало новой эпохи в развитии биологии и других дисциплин.</a:t>
            </a:r>
            <a:endParaRPr lang="ru-RU" i="1" dirty="0">
              <a:effectLst/>
              <a:latin typeface=".AppleSystemUIFont"/>
            </a:endParaRPr>
          </a:p>
          <a:p>
            <a:pPr algn="ctr"/>
            <a:endParaRPr lang="ru-RU" i="1" dirty="0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2014CE57-99E4-F534-8A46-5BDDFF5BF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38499"/>
            <a:ext cx="5657693" cy="398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5BE1D1-FED2-4BB2-DF6F-4D836F5BD11B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1">
                <a:effectLst/>
              </a:rPr>
              <a:t>Смерть.</a:t>
            </a:r>
            <a:endParaRPr lang="en-US" sz="2200" i="1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0" i="1">
                <a:effectLst/>
              </a:rPr>
              <a:t>Умер Чарльз Дарвин 19 апреля 1882 года в городе Дауне. Похоронили великого ученого в Вестминстерском аббатстве.</a:t>
            </a:r>
            <a:endParaRPr lang="en-US" sz="2200" i="1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i="1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BC292068-223E-83E9-64B1-1F693F0978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r="15273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51362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4270F0-E346-C3B1-FDE4-E14F6E395B84}"/>
              </a:ext>
            </a:extLst>
          </p:cNvPr>
          <p:cNvSpPr txBox="1"/>
          <p:nvPr/>
        </p:nvSpPr>
        <p:spPr>
          <a:xfrm>
            <a:off x="0" y="153737"/>
            <a:ext cx="121920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dirty="0">
                <a:effectLst/>
                <a:latin typeface="UICTFontTextStyleBody"/>
              </a:rPr>
              <a:t>Интересные факты о Чарльз Дарвине 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1. Ещё в юности Чарльз Дарвин ассистировал отцу на проводимых тем операциях. Отец его был хирургом.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2. Учился Чарльз Дарвин очень посредственно, не добиваясь хороших результатов по предметам, которые его не интересовали. Учителя считали, что он вообще ни на что не годится.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3.Чарльз Дарвин был членом экстравагантного клуба, члены которого занимались тем, что старались попробовать как можно больше видов пищи растительного и животного происхождения. Во время одной из своих экспедиций Дарвин, вероятно, побил все рекорды, добравшись до доступной кулинарной экзотики у чужих берегов.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4.Учёный был женат на своей кузине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5. В детстве и в юности Дарвин был убежденным христианином и хотел стать теологом. Но кругосветное путешествие и наблюдение за морскими животными вызвало в нем сомнения в истинности религии. Дарвин совсем разочаровался в религии, когда его дети умерли в раннем детстве.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6. В честь Дарвина были названы несколько видов животных, а также гора, австралийский город и кратеры на Марсе и на Луне.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7. В интернете существует премия Дарвина, которую присуждают людям, которые умерли или стали бесплодными очень глупым способом. Суть премии в том, что награждаемый не передал дальше свои гены и тем самым улучшил генофонд.</a:t>
            </a:r>
            <a:endParaRPr lang="ru-RU" sz="2000" i="1" dirty="0">
              <a:effectLst/>
              <a:latin typeface=".AppleSystemUIFont"/>
            </a:endParaRPr>
          </a:p>
          <a:p>
            <a:r>
              <a:rPr lang="ru-RU" sz="2000" b="0" i="1" dirty="0">
                <a:effectLst/>
                <a:latin typeface="UICTFontTextStyleBody"/>
              </a:rPr>
              <a:t>8. На протяжении всей жизни учёный ратовал на отмену рабства в США </a:t>
            </a:r>
            <a:endParaRPr lang="ru-RU" sz="2000" i="1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2207005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Microsoft Office PowerPoint</Application>
  <PresentationFormat>Широкоэкранный</PresentationFormat>
  <Paragraphs>28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.AppleSystemUIFont</vt:lpstr>
      <vt:lpstr>Arial</vt:lpstr>
      <vt:lpstr>Calibri</vt:lpstr>
      <vt:lpstr>Calibri Light</vt:lpstr>
      <vt:lpstr>UICTFontTextStyleBody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Лапина Елизавета Андреевна</dc:creator>
  <cp:lastModifiedBy>Солоненко</cp:lastModifiedBy>
  <cp:revision>8</cp:revision>
  <dcterms:created xsi:type="dcterms:W3CDTF">2023-04-21T18:40:48Z</dcterms:created>
  <dcterms:modified xsi:type="dcterms:W3CDTF">2023-06-13T20:26:10Z</dcterms:modified>
</cp:coreProperties>
</file>