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96" y="5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6096000" y="0"/>
                </a:moveTo>
                <a:lnTo>
                  <a:pt x="0" y="0"/>
                </a:lnTo>
                <a:lnTo>
                  <a:pt x="0" y="6858000"/>
                </a:lnTo>
                <a:lnTo>
                  <a:pt x="6096000" y="6858000"/>
                </a:lnTo>
                <a:lnTo>
                  <a:pt x="6096000" y="0"/>
                </a:lnTo>
                <a:close/>
              </a:path>
            </a:pathLst>
          </a:custGeom>
          <a:solidFill>
            <a:srgbClr val="D1DBD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10225" y="0"/>
            <a:ext cx="6500876" cy="6738918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6096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6096000" y="0"/>
                </a:moveTo>
                <a:lnTo>
                  <a:pt x="0" y="0"/>
                </a:lnTo>
                <a:lnTo>
                  <a:pt x="0" y="6858000"/>
                </a:lnTo>
                <a:lnTo>
                  <a:pt x="6096000" y="6858000"/>
                </a:lnTo>
                <a:lnTo>
                  <a:pt x="6096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49445" y="1244218"/>
            <a:ext cx="3293109" cy="392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5252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5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95999" cy="310515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19750" y="0"/>
            <a:ext cx="6572250" cy="6857998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6096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6096000" y="0"/>
                </a:moveTo>
                <a:lnTo>
                  <a:pt x="0" y="0"/>
                </a:lnTo>
                <a:lnTo>
                  <a:pt x="0" y="6858000"/>
                </a:lnTo>
                <a:lnTo>
                  <a:pt x="6096000" y="6858000"/>
                </a:lnTo>
                <a:lnTo>
                  <a:pt x="6096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5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868794" y="2715005"/>
            <a:ext cx="4082415" cy="3469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00" b="0" i="0">
                <a:solidFill>
                  <a:srgbClr val="25252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5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5198" y="0"/>
            <a:ext cx="11364427" cy="6820107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1144250" cy="6858000"/>
          </a:xfrm>
          <a:custGeom>
            <a:avLst/>
            <a:gdLst/>
            <a:ahLst/>
            <a:cxnLst/>
            <a:rect l="l" t="t" r="r" b="b"/>
            <a:pathLst>
              <a:path w="11144250" h="6858000">
                <a:moveTo>
                  <a:pt x="11144250" y="0"/>
                </a:moveTo>
                <a:lnTo>
                  <a:pt x="0" y="0"/>
                </a:lnTo>
                <a:lnTo>
                  <a:pt x="0" y="6858000"/>
                </a:lnTo>
                <a:lnTo>
                  <a:pt x="11144250" y="6858000"/>
                </a:lnTo>
                <a:lnTo>
                  <a:pt x="111442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72605" y="1169098"/>
            <a:ext cx="3789679" cy="1102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5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2747" y="2817177"/>
            <a:ext cx="11406505" cy="3966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63943" y="3151822"/>
            <a:ext cx="3463290" cy="222758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85"/>
              </a:spcBef>
            </a:pPr>
            <a:r>
              <a:rPr sz="4800" spc="15" dirty="0">
                <a:solidFill>
                  <a:srgbClr val="252525"/>
                </a:solidFill>
                <a:latin typeface="Calibri"/>
                <a:cs typeface="Calibri"/>
              </a:rPr>
              <a:t>Философия</a:t>
            </a:r>
            <a:r>
              <a:rPr sz="4800" spc="-21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4800" dirty="0">
                <a:solidFill>
                  <a:srgbClr val="252525"/>
                </a:solidFill>
                <a:latin typeface="Calibri"/>
                <a:cs typeface="Calibri"/>
              </a:rPr>
              <a:t>и </a:t>
            </a:r>
            <a:r>
              <a:rPr sz="4800" spc="-107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4800" dirty="0">
                <a:solidFill>
                  <a:srgbClr val="252525"/>
                </a:solidFill>
                <a:latin typeface="Calibri"/>
                <a:cs typeface="Calibri"/>
              </a:rPr>
              <a:t>физиология </a:t>
            </a:r>
            <a:r>
              <a:rPr sz="4800" spc="5" dirty="0">
                <a:solidFill>
                  <a:srgbClr val="252525"/>
                </a:solidFill>
                <a:latin typeface="Calibri"/>
                <a:cs typeface="Calibri"/>
              </a:rPr>
              <a:t> И</a:t>
            </a:r>
            <a:r>
              <a:rPr sz="4800" spc="5" dirty="0">
                <a:solidFill>
                  <a:srgbClr val="252525"/>
                </a:solidFill>
                <a:latin typeface="Arial MT"/>
                <a:cs typeface="Arial MT"/>
              </a:rPr>
              <a:t>.</a:t>
            </a:r>
            <a:r>
              <a:rPr sz="4800" spc="5" dirty="0">
                <a:solidFill>
                  <a:srgbClr val="252525"/>
                </a:solidFill>
                <a:latin typeface="Calibri"/>
                <a:cs typeface="Calibri"/>
              </a:rPr>
              <a:t>В</a:t>
            </a:r>
            <a:r>
              <a:rPr sz="4800" spc="5" dirty="0">
                <a:solidFill>
                  <a:srgbClr val="252525"/>
                </a:solidFill>
                <a:latin typeface="Arial MT"/>
                <a:cs typeface="Arial MT"/>
              </a:rPr>
              <a:t>.</a:t>
            </a:r>
            <a:r>
              <a:rPr sz="4800" spc="5" dirty="0">
                <a:solidFill>
                  <a:srgbClr val="252525"/>
                </a:solidFill>
                <a:latin typeface="Calibri"/>
                <a:cs typeface="Calibri"/>
              </a:rPr>
              <a:t>Павлова</a:t>
            </a:r>
            <a:endParaRPr sz="48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0"/>
            <a:ext cx="11687175" cy="6858000"/>
            <a:chOff x="0" y="0"/>
            <a:chExt cx="11687175" cy="685800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095999" cy="685799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668125" y="990600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40">
                  <a:moveTo>
                    <a:pt x="0" y="0"/>
                  </a:moveTo>
                  <a:lnTo>
                    <a:pt x="0" y="599059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72605" y="858774"/>
            <a:ext cx="2182495" cy="194310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 marR="5080">
              <a:lnSpc>
                <a:spcPct val="91600"/>
              </a:lnSpc>
              <a:spcBef>
                <a:spcPts val="465"/>
              </a:spcBef>
            </a:pPr>
            <a:r>
              <a:rPr sz="3350" spc="-5" dirty="0"/>
              <a:t>Основные </a:t>
            </a:r>
            <a:r>
              <a:rPr sz="3350" dirty="0"/>
              <a:t> </a:t>
            </a:r>
            <a:r>
              <a:rPr sz="3350" spc="10" dirty="0"/>
              <a:t>принципы </a:t>
            </a:r>
            <a:r>
              <a:rPr sz="3350" spc="15" dirty="0"/>
              <a:t> </a:t>
            </a:r>
            <a:r>
              <a:rPr sz="3350" spc="-35" dirty="0"/>
              <a:t>павловской </a:t>
            </a:r>
            <a:r>
              <a:rPr sz="3350" spc="-30" dirty="0"/>
              <a:t> </a:t>
            </a:r>
            <a:r>
              <a:rPr sz="3350" dirty="0"/>
              <a:t>ф</a:t>
            </a:r>
            <a:r>
              <a:rPr sz="3350" spc="5" dirty="0"/>
              <a:t>изи</a:t>
            </a:r>
            <a:r>
              <a:rPr sz="3350" spc="-95" dirty="0"/>
              <a:t>о</a:t>
            </a:r>
            <a:r>
              <a:rPr sz="3350" spc="-20" dirty="0"/>
              <a:t>л</a:t>
            </a:r>
            <a:r>
              <a:rPr sz="3350" spc="-30" dirty="0"/>
              <a:t>ог</a:t>
            </a:r>
            <a:r>
              <a:rPr sz="3350" spc="10" dirty="0"/>
              <a:t>ии</a:t>
            </a:r>
            <a:endParaRPr sz="3350"/>
          </a:p>
        </p:txBody>
      </p:sp>
      <p:grpSp>
        <p:nvGrpSpPr>
          <p:cNvPr id="3" name="object 3"/>
          <p:cNvGrpSpPr/>
          <p:nvPr/>
        </p:nvGrpSpPr>
        <p:grpSpPr>
          <a:xfrm>
            <a:off x="0" y="58"/>
            <a:ext cx="11687175" cy="6858000"/>
            <a:chOff x="0" y="58"/>
            <a:chExt cx="11687175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8"/>
              <a:ext cx="6372224" cy="685787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668125" y="5638799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39">
                  <a:moveTo>
                    <a:pt x="0" y="0"/>
                  </a:moveTo>
                  <a:lnTo>
                    <a:pt x="0" y="599071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849491" y="3046539"/>
            <a:ext cx="4340860" cy="334454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298450" indent="-286385">
              <a:lnSpc>
                <a:spcPct val="100000"/>
              </a:lnSpc>
              <a:spcBef>
                <a:spcPts val="290"/>
              </a:spcBef>
              <a:buFont typeface="Symbol"/>
              <a:buChar char="□"/>
              <a:tabLst>
                <a:tab pos="298450" algn="l"/>
                <a:tab pos="299085" algn="l"/>
              </a:tabLst>
            </a:pP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г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ни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з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12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333333"/>
                </a:solidFill>
                <a:latin typeface="Times New Roman"/>
                <a:cs typeface="Times New Roman"/>
              </a:rPr>
              <a:t>—</a:t>
            </a:r>
            <a:r>
              <a:rPr sz="1400" spc="-5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ин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,</a:t>
            </a:r>
            <a:r>
              <a:rPr sz="1400" spc="-3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ц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-30" dirty="0">
                <a:solidFill>
                  <a:srgbClr val="333333"/>
                </a:solidFill>
                <a:latin typeface="Times New Roman"/>
                <a:cs typeface="Times New Roman"/>
              </a:rPr>
              <a:t>л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:</a:t>
            </a:r>
            <a:endParaRPr sz="1400">
              <a:latin typeface="Times New Roman"/>
              <a:cs typeface="Times New Roman"/>
            </a:endParaRPr>
          </a:p>
          <a:p>
            <a:pPr marL="298450" marR="9525">
              <a:lnSpc>
                <a:spcPct val="109500"/>
              </a:lnSpc>
              <a:spcBef>
                <a:spcPts val="35"/>
              </a:spcBef>
            </a:pP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Ж</a:t>
            </a:r>
            <a:r>
              <a:rPr sz="1400" spc="-10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й</a:t>
            </a:r>
            <a:r>
              <a:rPr sz="1400" spc="-14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ор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г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ни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з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1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-30" dirty="0">
                <a:solidFill>
                  <a:srgbClr val="333333"/>
                </a:solidFill>
                <a:latin typeface="Times New Roman"/>
                <a:cs typeface="Times New Roman"/>
              </a:rPr>
              <a:t>л</a:t>
            </a:r>
            <a:r>
              <a:rPr sz="1400" spc="25" dirty="0">
                <a:solidFill>
                  <a:srgbClr val="333333"/>
                </a:solidFill>
                <a:latin typeface="Times New Roman"/>
                <a:cs typeface="Times New Roman"/>
              </a:rPr>
              <a:t>я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-15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б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й</a:t>
            </a:r>
            <a:r>
              <a:rPr sz="1400" spc="-14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ин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-8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ц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-30" dirty="0">
                <a:solidFill>
                  <a:srgbClr val="333333"/>
                </a:solidFill>
                <a:latin typeface="Times New Roman"/>
                <a:cs typeface="Times New Roman"/>
              </a:rPr>
              <a:t>л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,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 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котором 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деятельность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клеток, </a:t>
            </a:r>
            <a:r>
              <a:rPr sz="1400" spc="-10" dirty="0">
                <a:solidFill>
                  <a:srgbClr val="333333"/>
                </a:solidFill>
                <a:latin typeface="Times New Roman"/>
                <a:cs typeface="Times New Roman"/>
              </a:rPr>
              <a:t>тканей, 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органов, 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физиологических</a:t>
            </a:r>
            <a:r>
              <a:rPr sz="1400" spc="-16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систем</a:t>
            </a:r>
            <a:r>
              <a:rPr sz="1400" spc="-1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согласована</a:t>
            </a:r>
            <a:r>
              <a:rPr sz="1400" spc="-16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endParaRPr sz="1400">
              <a:latin typeface="Times New Roman"/>
              <a:cs typeface="Times New Roman"/>
            </a:endParaRPr>
          </a:p>
          <a:p>
            <a:pPr marL="298450" marR="652780">
              <a:lnSpc>
                <a:spcPct val="111700"/>
              </a:lnSpc>
              <a:spcBef>
                <a:spcPts val="5"/>
              </a:spcBef>
            </a:pP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связана.</a:t>
            </a:r>
            <a:r>
              <a:rPr sz="1400" spc="-1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Организм</a:t>
            </a:r>
            <a:r>
              <a:rPr sz="1400" spc="-1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333333"/>
                </a:solidFill>
                <a:latin typeface="Times New Roman"/>
                <a:cs typeface="Times New Roman"/>
              </a:rPr>
              <a:t>обладает</a:t>
            </a:r>
            <a:r>
              <a:rPr sz="1400" spc="-15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способностью</a:t>
            </a:r>
            <a:r>
              <a:rPr sz="1400" spc="-14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к </a:t>
            </a:r>
            <a:r>
              <a:rPr sz="1400" spc="-33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333333"/>
                </a:solidFill>
                <a:latin typeface="Times New Roman"/>
                <a:cs typeface="Times New Roman"/>
              </a:rPr>
              <a:t>саморегуляции</a:t>
            </a:r>
            <a:r>
              <a:rPr sz="1400" spc="-7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функций.</a:t>
            </a:r>
            <a:endParaRPr sz="1400">
              <a:latin typeface="Times New Roman"/>
              <a:cs typeface="Times New Roman"/>
            </a:endParaRPr>
          </a:p>
          <a:p>
            <a:pPr marL="298450" indent="-286385">
              <a:lnSpc>
                <a:spcPct val="100000"/>
              </a:lnSpc>
              <a:spcBef>
                <a:spcPts val="1170"/>
              </a:spcBef>
              <a:buFont typeface="Symbol"/>
              <a:buChar char="□"/>
              <a:tabLst>
                <a:tab pos="298450" algn="l"/>
                <a:tab pos="299085" algn="l"/>
              </a:tabLst>
            </a:pPr>
            <a:r>
              <a:rPr sz="1400" spc="-3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ин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-9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ор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г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ни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з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ма</a:t>
            </a:r>
            <a:r>
              <a:rPr sz="1400" spc="-16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-6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25" dirty="0">
                <a:solidFill>
                  <a:srgbClr val="333333"/>
                </a:solidFill>
                <a:latin typeface="Times New Roman"/>
                <a:cs typeface="Times New Roman"/>
              </a:rPr>
              <a:t>ы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.</a:t>
            </a:r>
            <a:endParaRPr sz="1400">
              <a:latin typeface="Times New Roman"/>
              <a:cs typeface="Times New Roman"/>
            </a:endParaRPr>
          </a:p>
          <a:p>
            <a:pPr marL="298450" marR="5080">
              <a:lnSpc>
                <a:spcPts val="1880"/>
              </a:lnSpc>
              <a:spcBef>
                <a:spcPts val="20"/>
              </a:spcBef>
            </a:pP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г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ни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з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1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105" dirty="0">
                <a:solidFill>
                  <a:srgbClr val="333333"/>
                </a:solidFill>
                <a:latin typeface="Times New Roman"/>
                <a:cs typeface="Times New Roman"/>
              </a:rPr>
              <a:t>х</a:t>
            </a:r>
            <a:r>
              <a:rPr sz="1400" spc="-3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я</a:t>
            </a:r>
            <a:r>
              <a:rPr sz="1400" spc="-3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-5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25" dirty="0">
                <a:solidFill>
                  <a:srgbClr val="333333"/>
                </a:solidFill>
                <a:latin typeface="Times New Roman"/>
                <a:cs typeface="Times New Roman"/>
              </a:rPr>
              <a:t>я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нн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1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з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35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й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-14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с 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окружающей</a:t>
            </a:r>
            <a:r>
              <a:rPr sz="1400" spc="-6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средой.</a:t>
            </a:r>
            <a:r>
              <a:rPr sz="1400" spc="-1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Между</a:t>
            </a:r>
            <a:r>
              <a:rPr sz="1400" spc="-9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333333"/>
                </a:solidFill>
                <a:latin typeface="Times New Roman"/>
                <a:cs typeface="Times New Roman"/>
              </a:rPr>
              <a:t>внешней</a:t>
            </a:r>
            <a:r>
              <a:rPr sz="1400" spc="8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333333"/>
                </a:solidFill>
                <a:latin typeface="Times New Roman"/>
                <a:cs typeface="Times New Roman"/>
              </a:rPr>
              <a:t>средой</a:t>
            </a:r>
            <a:r>
              <a:rPr sz="1400" spc="-14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endParaRPr sz="1400">
              <a:latin typeface="Times New Roman"/>
              <a:cs typeface="Times New Roman"/>
            </a:endParaRPr>
          </a:p>
          <a:p>
            <a:pPr marL="298450" marR="69215">
              <a:lnSpc>
                <a:spcPts val="1800"/>
              </a:lnSpc>
              <a:spcBef>
                <a:spcPts val="60"/>
              </a:spcBef>
            </a:pP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ор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г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ни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з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204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ро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-105" dirty="0">
                <a:solidFill>
                  <a:srgbClr val="333333"/>
                </a:solidFill>
                <a:latin typeface="Times New Roman"/>
                <a:cs typeface="Times New Roman"/>
              </a:rPr>
              <a:t>х</a:t>
            </a:r>
            <a:r>
              <a:rPr sz="1400" spc="-3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-15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-50" dirty="0">
                <a:solidFill>
                  <a:srgbClr val="333333"/>
                </a:solidFill>
                <a:latin typeface="Times New Roman"/>
                <a:cs typeface="Times New Roman"/>
              </a:rPr>
              <a:t>я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нн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ы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й</a:t>
            </a:r>
            <a:r>
              <a:rPr sz="1400" spc="-14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б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н</a:t>
            </a:r>
            <a:r>
              <a:rPr sz="1400" spc="-9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-30" dirty="0">
                <a:solidFill>
                  <a:srgbClr val="333333"/>
                </a:solidFill>
                <a:latin typeface="Times New Roman"/>
                <a:cs typeface="Times New Roman"/>
              </a:rPr>
              <a:t>щ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  и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эн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г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ии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.</a:t>
            </a:r>
            <a:r>
              <a:rPr sz="1400" spc="-1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л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я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ы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ж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ни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я</a:t>
            </a:r>
            <a:r>
              <a:rPr sz="1400" spc="-1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ор</a:t>
            </a:r>
            <a:r>
              <a:rPr sz="1400" spc="20" dirty="0">
                <a:solidFill>
                  <a:srgbClr val="333333"/>
                </a:solidFill>
                <a:latin typeface="Times New Roman"/>
                <a:cs typeface="Times New Roman"/>
              </a:rPr>
              <a:t>г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ни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з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1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-30" dirty="0">
                <a:solidFill>
                  <a:srgbClr val="333333"/>
                </a:solidFill>
                <a:latin typeface="Times New Roman"/>
                <a:cs typeface="Times New Roman"/>
              </a:rPr>
              <a:t>л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ж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н</a:t>
            </a:r>
            <a:endParaRPr sz="1400">
              <a:latin typeface="Times New Roman"/>
              <a:cs typeface="Times New Roman"/>
            </a:endParaRPr>
          </a:p>
          <a:p>
            <a:pPr marL="298450">
              <a:lnSpc>
                <a:spcPct val="100000"/>
              </a:lnSpc>
              <a:spcBef>
                <a:spcPts val="120"/>
              </a:spcBef>
            </a:pP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25" dirty="0">
                <a:solidFill>
                  <a:srgbClr val="333333"/>
                </a:solidFill>
                <a:latin typeface="Times New Roman"/>
                <a:cs typeface="Times New Roman"/>
              </a:rPr>
              <a:t>я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нн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400" spc="-9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ро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-15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ь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я</a:t>
            </a:r>
            <a:r>
              <a:rPr sz="1400" spc="-1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к</a:t>
            </a:r>
            <a:r>
              <a:rPr sz="1400" spc="-14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-35" dirty="0">
                <a:solidFill>
                  <a:srgbClr val="333333"/>
                </a:solidFill>
                <a:latin typeface="Times New Roman"/>
                <a:cs typeface="Times New Roman"/>
              </a:rPr>
              <a:t>ш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й </a:t>
            </a:r>
            <a:r>
              <a:rPr sz="1400" spc="5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400" spc="45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30" dirty="0">
                <a:solidFill>
                  <a:srgbClr val="333333"/>
                </a:solidFill>
                <a:latin typeface="Times New Roman"/>
                <a:cs typeface="Times New Roman"/>
              </a:rPr>
              <a:t>д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.</a:t>
            </a:r>
            <a:endParaRPr sz="1400">
              <a:latin typeface="Times New Roman"/>
              <a:cs typeface="Times New Roman"/>
            </a:endParaRPr>
          </a:p>
          <a:p>
            <a:pPr marL="298450" indent="-286385">
              <a:lnSpc>
                <a:spcPct val="100000"/>
              </a:lnSpc>
              <a:spcBef>
                <a:spcPts val="1175"/>
              </a:spcBef>
              <a:buFont typeface="Symbol"/>
              <a:buChar char="□"/>
              <a:tabLst>
                <a:tab pos="298450" algn="l"/>
                <a:tab pos="299085" algn="l"/>
              </a:tabLst>
            </a:pPr>
            <a:r>
              <a:rPr sz="1400" spc="-45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инци</a:t>
            </a:r>
            <a:r>
              <a:rPr sz="1400" spc="10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400" spc="-6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н</a:t>
            </a:r>
            <a:r>
              <a:rPr sz="1400" spc="-25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400" spc="-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400" spc="40" dirty="0">
                <a:solidFill>
                  <a:srgbClr val="333333"/>
                </a:solidFill>
                <a:latin typeface="Times New Roman"/>
                <a:cs typeface="Times New Roman"/>
              </a:rPr>
              <a:t>з</a:t>
            </a:r>
            <a:r>
              <a:rPr sz="1400" spc="15" dirty="0">
                <a:solidFill>
                  <a:srgbClr val="333333"/>
                </a:solidFill>
                <a:latin typeface="Times New Roman"/>
                <a:cs typeface="Times New Roman"/>
              </a:rPr>
              <a:t>м</a:t>
            </a:r>
            <a:r>
              <a:rPr sz="1400" spc="-30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400" spc="5" dirty="0">
                <a:solidFill>
                  <a:srgbClr val="333333"/>
                </a:solidFill>
                <a:latin typeface="Times New Roman"/>
                <a:cs typeface="Times New Roman"/>
              </a:rPr>
              <a:t>.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2829560"/>
            <a:chOff x="0" y="0"/>
            <a:chExt cx="12192000" cy="28295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6178" y="0"/>
              <a:ext cx="11630117" cy="282948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2724150"/>
            </a:xfrm>
            <a:custGeom>
              <a:avLst/>
              <a:gdLst/>
              <a:ahLst/>
              <a:cxnLst/>
              <a:rect l="l" t="t" r="r" b="b"/>
              <a:pathLst>
                <a:path w="12192000" h="2724150">
                  <a:moveTo>
                    <a:pt x="12192000" y="0"/>
                  </a:moveTo>
                  <a:lnTo>
                    <a:pt x="0" y="0"/>
                  </a:lnTo>
                  <a:lnTo>
                    <a:pt x="0" y="2724150"/>
                  </a:lnTo>
                  <a:lnTo>
                    <a:pt x="12192000" y="272415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41057" y="1232217"/>
            <a:ext cx="706374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5" dirty="0">
                <a:latin typeface="Calibri"/>
                <a:cs typeface="Calibri"/>
              </a:rPr>
              <a:t>Интересные</a:t>
            </a:r>
            <a:r>
              <a:rPr sz="4400" spc="-210" dirty="0">
                <a:latin typeface="Calibri"/>
                <a:cs typeface="Calibri"/>
              </a:rPr>
              <a:t> </a:t>
            </a:r>
            <a:r>
              <a:rPr sz="4400" spc="5" dirty="0">
                <a:latin typeface="Calibri"/>
                <a:cs typeface="Calibri"/>
              </a:rPr>
              <a:t>факты</a:t>
            </a:r>
            <a:r>
              <a:rPr sz="4400" spc="-50" dirty="0">
                <a:latin typeface="Calibri"/>
                <a:cs typeface="Calibri"/>
              </a:rPr>
              <a:t> </a:t>
            </a:r>
            <a:r>
              <a:rPr sz="4400" spc="15" dirty="0">
                <a:latin typeface="Calibri"/>
                <a:cs typeface="Calibri"/>
              </a:rPr>
              <a:t>о</a:t>
            </a:r>
            <a:r>
              <a:rPr sz="4400" spc="-55" dirty="0">
                <a:latin typeface="Calibri"/>
                <a:cs typeface="Calibri"/>
              </a:rPr>
              <a:t> </a:t>
            </a:r>
            <a:r>
              <a:rPr sz="4400" spc="-10" dirty="0">
                <a:latin typeface="Calibri"/>
                <a:cs typeface="Calibri"/>
              </a:rPr>
              <a:t>Павлове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1057" y="3007931"/>
            <a:ext cx="4688840" cy="27235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20320">
              <a:lnSpc>
                <a:spcPct val="99900"/>
              </a:lnSpc>
              <a:spcBef>
                <a:spcPts val="130"/>
              </a:spcBef>
              <a:buSzPct val="92857"/>
              <a:buFont typeface="Arial MT"/>
              <a:buChar char="•"/>
              <a:tabLst>
                <a:tab pos="80010" algn="l"/>
              </a:tabLst>
            </a:pP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специальном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постановлении,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подписанном Лениным,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отмечались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«исключительные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научные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заслуги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академика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Павлова,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имеющие</a:t>
            </a:r>
            <a:r>
              <a:rPr sz="14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30" dirty="0">
                <a:solidFill>
                  <a:srgbClr val="252525"/>
                </a:solidFill>
                <a:latin typeface="Times New Roman"/>
                <a:cs typeface="Times New Roman"/>
              </a:rPr>
              <a:t>огромное</a:t>
            </a:r>
            <a:r>
              <a:rPr sz="1400" spc="-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значение</a:t>
            </a:r>
            <a:r>
              <a:rPr sz="1400" spc="-1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для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трудящихся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всего </a:t>
            </a:r>
            <a:r>
              <a:rPr sz="1400" spc="-3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»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35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-50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ла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-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э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му</a:t>
            </a:r>
            <a:r>
              <a:rPr sz="1400" spc="-1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30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-18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,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30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400" spc="-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и 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ор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40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ал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ь</a:t>
            </a:r>
            <a:r>
              <a:rPr sz="1400" spc="-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«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400" spc="-1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ш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400" spc="-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ро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400" spc="-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оз</a:t>
            </a:r>
            <a:r>
              <a:rPr sz="1400" spc="30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ь</a:t>
            </a:r>
            <a:r>
              <a:rPr sz="1400" spc="-1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30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ле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е 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благоприятные условия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для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обеспечения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научной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работы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академика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Павлова</a:t>
            </a:r>
            <a:r>
              <a:rPr sz="1400" spc="-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его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сотрудников».</a:t>
            </a:r>
            <a:endParaRPr sz="1400">
              <a:latin typeface="Times New Roman"/>
              <a:cs typeface="Times New Roman"/>
            </a:endParaRPr>
          </a:p>
          <a:p>
            <a:pPr marL="12700" marR="5080">
              <a:lnSpc>
                <a:spcPct val="100600"/>
              </a:lnSpc>
              <a:spcBef>
                <a:spcPts val="1010"/>
              </a:spcBef>
              <a:buSzPct val="92857"/>
              <a:buFont typeface="Arial MT"/>
              <a:buChar char="•"/>
              <a:tabLst>
                <a:tab pos="80010" algn="l"/>
              </a:tabLst>
            </a:pP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Наиболее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благоприятные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условия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заключались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быстром </a:t>
            </a:r>
            <a:r>
              <a:rPr sz="140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400" spc="-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ш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-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ро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«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ш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40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400" spc="30" dirty="0">
                <a:solidFill>
                  <a:srgbClr val="252525"/>
                </a:solidFill>
                <a:latin typeface="Times New Roman"/>
                <a:cs typeface="Times New Roman"/>
              </a:rPr>
              <a:t>я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»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,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400" spc="-1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ор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ци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и 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физиологической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лаборатории бывшей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Петербургской 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АН, </a:t>
            </a:r>
            <a:r>
              <a:rPr sz="140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400" spc="-2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нн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400" spc="-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60" dirty="0">
                <a:solidFill>
                  <a:srgbClr val="252525"/>
                </a:solidFill>
                <a:latin typeface="Times New Roman"/>
                <a:cs typeface="Times New Roman"/>
              </a:rPr>
              <a:t>Ф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400" spc="-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ин</a:t>
            </a:r>
            <a:r>
              <a:rPr sz="1400" spc="5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400" spc="-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4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30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и  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наук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СССР,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позже</a:t>
            </a:r>
            <a:r>
              <a:rPr sz="1400" spc="-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названный</a:t>
            </a:r>
            <a:r>
              <a:rPr sz="1400" spc="-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именем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Павлова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38875" y="3228975"/>
            <a:ext cx="4905375" cy="30099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11668125" y="5638800"/>
            <a:ext cx="0" cy="599440"/>
          </a:xfrm>
          <a:custGeom>
            <a:avLst/>
            <a:gdLst/>
            <a:ahLst/>
            <a:cxnLst/>
            <a:rect l="l" t="t" r="r" b="b"/>
            <a:pathLst>
              <a:path h="599439">
                <a:moveTo>
                  <a:pt x="0" y="0"/>
                </a:moveTo>
                <a:lnTo>
                  <a:pt x="0" y="599071"/>
                </a:lnTo>
              </a:path>
            </a:pathLst>
          </a:custGeom>
          <a:ln w="38100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72605" y="848360"/>
            <a:ext cx="2945130" cy="191198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ct val="90300"/>
              </a:lnSpc>
              <a:spcBef>
                <a:spcPts val="640"/>
              </a:spcBef>
            </a:pPr>
            <a:r>
              <a:rPr sz="4400" spc="15" dirty="0">
                <a:latin typeface="Calibri"/>
                <a:cs typeface="Calibri"/>
              </a:rPr>
              <a:t>И</a:t>
            </a:r>
            <a:r>
              <a:rPr sz="4400" spc="50" dirty="0">
                <a:latin typeface="Calibri"/>
                <a:cs typeface="Calibri"/>
              </a:rPr>
              <a:t>н</a:t>
            </a:r>
            <a:r>
              <a:rPr sz="4400" spc="-55" dirty="0">
                <a:latin typeface="Calibri"/>
                <a:cs typeface="Calibri"/>
              </a:rPr>
              <a:t>т</a:t>
            </a:r>
            <a:r>
              <a:rPr sz="4400" spc="-15" dirty="0">
                <a:latin typeface="Calibri"/>
                <a:cs typeface="Calibri"/>
              </a:rPr>
              <a:t>е</a:t>
            </a:r>
            <a:r>
              <a:rPr sz="4400" spc="10" dirty="0">
                <a:latin typeface="Calibri"/>
                <a:cs typeface="Calibri"/>
              </a:rPr>
              <a:t>р</a:t>
            </a:r>
            <a:r>
              <a:rPr sz="4400" spc="-20" dirty="0">
                <a:latin typeface="Calibri"/>
                <a:cs typeface="Calibri"/>
              </a:rPr>
              <a:t>е</a:t>
            </a:r>
            <a:r>
              <a:rPr sz="4400" spc="10" dirty="0">
                <a:latin typeface="Calibri"/>
                <a:cs typeface="Calibri"/>
              </a:rPr>
              <a:t>с</a:t>
            </a:r>
            <a:r>
              <a:rPr sz="4400" spc="45" dirty="0">
                <a:latin typeface="Calibri"/>
                <a:cs typeface="Calibri"/>
              </a:rPr>
              <a:t>н</a:t>
            </a:r>
            <a:r>
              <a:rPr sz="4400" spc="-5" dirty="0">
                <a:latin typeface="Calibri"/>
                <a:cs typeface="Calibri"/>
              </a:rPr>
              <a:t>ы</a:t>
            </a:r>
            <a:r>
              <a:rPr sz="4400" spc="5" dirty="0">
                <a:latin typeface="Calibri"/>
                <a:cs typeface="Calibri"/>
              </a:rPr>
              <a:t>е  факты </a:t>
            </a:r>
            <a:r>
              <a:rPr sz="4400" spc="15" dirty="0">
                <a:latin typeface="Calibri"/>
                <a:cs typeface="Calibri"/>
              </a:rPr>
              <a:t>о </a:t>
            </a:r>
            <a:r>
              <a:rPr sz="4400" spc="20" dirty="0">
                <a:latin typeface="Calibri"/>
                <a:cs typeface="Calibri"/>
              </a:rPr>
              <a:t> </a:t>
            </a:r>
            <a:r>
              <a:rPr sz="4400" spc="-5" dirty="0">
                <a:latin typeface="Calibri"/>
                <a:cs typeface="Calibri"/>
              </a:rPr>
              <a:t>Павлове</a:t>
            </a:r>
            <a:endParaRPr sz="44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1687175" cy="6858000"/>
            <a:chOff x="0" y="0"/>
            <a:chExt cx="11687175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372224" cy="685799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668125" y="5638800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39">
                  <a:moveTo>
                    <a:pt x="0" y="0"/>
                  </a:moveTo>
                  <a:lnTo>
                    <a:pt x="0" y="599071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872605" y="3279711"/>
            <a:ext cx="3815715" cy="26930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46990">
              <a:lnSpc>
                <a:spcPct val="105500"/>
              </a:lnSpc>
              <a:spcBef>
                <a:spcPts val="65"/>
              </a:spcBef>
            </a:pP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На</a:t>
            </a:r>
            <a:r>
              <a:rPr sz="95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обратной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стороне</a:t>
            </a:r>
            <a:r>
              <a:rPr sz="95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Луны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рядом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кратером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Жюля</a:t>
            </a:r>
            <a:r>
              <a:rPr sz="950" spc="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Верна</a:t>
            </a:r>
            <a:r>
              <a:rPr sz="95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находится </a:t>
            </a:r>
            <a:r>
              <a:rPr sz="950" spc="-2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кратер Павлова.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А между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орбитами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Марса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Юпитера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кружится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астероид 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(1007)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Павловия,</a:t>
            </a:r>
            <a:r>
              <a:rPr sz="950" spc="1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тоже</a:t>
            </a:r>
            <a:r>
              <a:rPr sz="950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названный</a:t>
            </a:r>
            <a:r>
              <a:rPr sz="950" spc="1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честь</a:t>
            </a:r>
            <a:r>
              <a:rPr sz="950" spc="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физиолога.</a:t>
            </a:r>
            <a:endParaRPr sz="950">
              <a:latin typeface="Times New Roman"/>
              <a:cs typeface="Times New Roman"/>
            </a:endParaRPr>
          </a:p>
          <a:p>
            <a:pPr marL="12700" marR="85725">
              <a:lnSpc>
                <a:spcPct val="105400"/>
              </a:lnSpc>
              <a:spcBef>
                <a:spcPts val="975"/>
              </a:spcBef>
            </a:pP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ил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ю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7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ию</a:t>
            </a:r>
            <a:r>
              <a:rPr sz="950" spc="-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ци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950" spc="-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по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5" dirty="0">
                <a:solidFill>
                  <a:srgbClr val="252525"/>
                </a:solidFill>
                <a:latin typeface="Times New Roman"/>
                <a:cs typeface="Times New Roman"/>
              </a:rPr>
              <a:t>ф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ии 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пищеварительного</a:t>
            </a:r>
            <a:r>
              <a:rPr sz="950" spc="2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тракта</a:t>
            </a:r>
            <a:r>
              <a:rPr sz="950" spc="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1904</a:t>
            </a:r>
            <a:r>
              <a:rPr sz="950" spc="1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году,</a:t>
            </a:r>
            <a:r>
              <a:rPr sz="950" spc="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спустя</a:t>
            </a:r>
            <a:r>
              <a:rPr sz="950" spc="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восемь</a:t>
            </a:r>
            <a:r>
              <a:rPr sz="95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лет</a:t>
            </a:r>
            <a:r>
              <a:rPr sz="950" spc="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после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смерти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её</a:t>
            </a:r>
            <a:r>
              <a:rPr sz="95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основателя.</a:t>
            </a:r>
            <a:r>
              <a:rPr sz="950" spc="1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Но</a:t>
            </a:r>
            <a:r>
              <a:rPr sz="950" spc="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нобелевской</a:t>
            </a:r>
            <a:r>
              <a:rPr sz="950" spc="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речи</a:t>
            </a:r>
            <a:r>
              <a:rPr sz="950" spc="-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лауреат</a:t>
            </a:r>
            <a:r>
              <a:rPr sz="950" spc="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рассказал,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что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их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пути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уже</a:t>
            </a:r>
            <a:r>
              <a:rPr sz="95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пересекались.</a:t>
            </a:r>
            <a:endParaRPr sz="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950" i="1" spc="5" dirty="0">
                <a:solidFill>
                  <a:srgbClr val="252525"/>
                </a:solidFill>
                <a:latin typeface="Times New Roman"/>
                <a:cs typeface="Times New Roman"/>
              </a:rPr>
              <a:t>Десятью</a:t>
            </a:r>
            <a:r>
              <a:rPr sz="950" i="1" spc="1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35" dirty="0">
                <a:solidFill>
                  <a:srgbClr val="252525"/>
                </a:solidFill>
                <a:latin typeface="Times New Roman"/>
                <a:cs typeface="Times New Roman"/>
              </a:rPr>
              <a:t>годами</a:t>
            </a:r>
            <a:r>
              <a:rPr sz="950" i="1" spc="-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20" dirty="0">
                <a:solidFill>
                  <a:srgbClr val="252525"/>
                </a:solidFill>
                <a:latin typeface="Times New Roman"/>
                <a:cs typeface="Times New Roman"/>
              </a:rPr>
              <a:t>раньше</a:t>
            </a:r>
            <a:r>
              <a:rPr sz="950" i="1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20" dirty="0">
                <a:solidFill>
                  <a:srgbClr val="252525"/>
                </a:solidFill>
                <a:latin typeface="Times New Roman"/>
                <a:cs typeface="Times New Roman"/>
              </a:rPr>
              <a:t>Нобель</a:t>
            </a:r>
            <a:r>
              <a:rPr sz="950" i="1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30" dirty="0">
                <a:solidFill>
                  <a:srgbClr val="252525"/>
                </a:solidFill>
                <a:latin typeface="Times New Roman"/>
                <a:cs typeface="Times New Roman"/>
              </a:rPr>
              <a:t>отправил</a:t>
            </a:r>
            <a:r>
              <a:rPr sz="950" i="1" spc="-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25" dirty="0">
                <a:solidFill>
                  <a:srgbClr val="252525"/>
                </a:solidFill>
                <a:latin typeface="Times New Roman"/>
                <a:cs typeface="Times New Roman"/>
              </a:rPr>
              <a:t>Павлову</a:t>
            </a:r>
            <a:r>
              <a:rPr sz="950" i="1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i="1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35" dirty="0">
                <a:solidFill>
                  <a:srgbClr val="252525"/>
                </a:solidFill>
                <a:latin typeface="Times New Roman"/>
                <a:cs typeface="Times New Roman"/>
              </a:rPr>
              <a:t>его</a:t>
            </a:r>
            <a:r>
              <a:rPr sz="950" i="1" spc="-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30" dirty="0">
                <a:solidFill>
                  <a:srgbClr val="252525"/>
                </a:solidFill>
                <a:latin typeface="Times New Roman"/>
                <a:cs typeface="Times New Roman"/>
              </a:rPr>
              <a:t>коллеге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950" i="1" spc="35" dirty="0">
                <a:solidFill>
                  <a:srgbClr val="252525"/>
                </a:solidFill>
                <a:latin typeface="Times New Roman"/>
                <a:cs typeface="Times New Roman"/>
              </a:rPr>
              <a:t>Марцеллию</a:t>
            </a:r>
            <a:r>
              <a:rPr sz="950" i="1" spc="-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10" dirty="0">
                <a:solidFill>
                  <a:srgbClr val="252525"/>
                </a:solidFill>
                <a:latin typeface="Times New Roman"/>
                <a:cs typeface="Times New Roman"/>
              </a:rPr>
              <a:t>Ненцкому</a:t>
            </a:r>
            <a:r>
              <a:rPr sz="950" i="1" spc="1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20" dirty="0">
                <a:solidFill>
                  <a:srgbClr val="252525"/>
                </a:solidFill>
                <a:latin typeface="Times New Roman"/>
                <a:cs typeface="Times New Roman"/>
              </a:rPr>
              <a:t>крупную</a:t>
            </a:r>
            <a:r>
              <a:rPr sz="950" i="1" spc="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5" dirty="0">
                <a:solidFill>
                  <a:srgbClr val="252525"/>
                </a:solidFill>
                <a:latin typeface="Times New Roman"/>
                <a:cs typeface="Times New Roman"/>
              </a:rPr>
              <a:t>сумму</a:t>
            </a:r>
            <a:r>
              <a:rPr sz="950" i="1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-5" dirty="0">
                <a:solidFill>
                  <a:srgbClr val="252525"/>
                </a:solidFill>
                <a:latin typeface="Times New Roman"/>
                <a:cs typeface="Times New Roman"/>
              </a:rPr>
              <a:t>на</a:t>
            </a:r>
            <a:r>
              <a:rPr sz="950" i="1" spc="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35" dirty="0">
                <a:solidFill>
                  <a:srgbClr val="252525"/>
                </a:solidFill>
                <a:latin typeface="Times New Roman"/>
                <a:cs typeface="Times New Roman"/>
              </a:rPr>
              <a:t>поддержку</a:t>
            </a:r>
            <a:r>
              <a:rPr sz="950" i="1" spc="-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25" dirty="0">
                <a:solidFill>
                  <a:srgbClr val="252525"/>
                </a:solidFill>
                <a:latin typeface="Times New Roman"/>
                <a:cs typeface="Times New Roman"/>
              </a:rPr>
              <a:t>их</a:t>
            </a:r>
            <a:r>
              <a:rPr sz="950" i="1" spc="-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i="1" spc="35" dirty="0">
                <a:solidFill>
                  <a:srgbClr val="252525"/>
                </a:solidFill>
                <a:latin typeface="Times New Roman"/>
                <a:cs typeface="Times New Roman"/>
              </a:rPr>
              <a:t>лабораторий.</a:t>
            </a:r>
            <a:endParaRPr sz="950">
              <a:latin typeface="Times New Roman"/>
              <a:cs typeface="Times New Roman"/>
            </a:endParaRPr>
          </a:p>
          <a:p>
            <a:pPr marL="12700" marR="163195">
              <a:lnSpc>
                <a:spcPct val="105400"/>
              </a:lnSpc>
              <a:spcBef>
                <a:spcPts val="975"/>
              </a:spcBef>
            </a:pP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«</a:t>
            </a:r>
            <a:r>
              <a:rPr sz="950" spc="5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ь</a:t>
            </a:r>
            <a:r>
              <a:rPr sz="950" spc="55" dirty="0">
                <a:solidFill>
                  <a:srgbClr val="252525"/>
                </a:solidFill>
                <a:latin typeface="Times New Roman"/>
                <a:cs typeface="Times New Roman"/>
              </a:rPr>
              <a:t>ф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950" spc="-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ь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ро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я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жи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950" spc="-4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95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5" dirty="0">
                <a:solidFill>
                  <a:srgbClr val="252525"/>
                </a:solidFill>
                <a:latin typeface="Times New Roman"/>
                <a:cs typeface="Times New Roman"/>
              </a:rPr>
              <a:t>ф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ес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им 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экспериментам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 предложил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нам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от себя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несколько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очень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поучительных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проектов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опытов,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которые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затрагивали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высочайшие </a:t>
            </a:r>
            <a:r>
              <a:rPr sz="950" spc="-2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задачи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физиологии,</a:t>
            </a:r>
            <a:r>
              <a:rPr sz="950" spc="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вопрос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постарении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умирании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ор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950" spc="7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»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им</a:t>
            </a:r>
            <a:r>
              <a:rPr sz="950" spc="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7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,</a:t>
            </a:r>
            <a:r>
              <a:rPr sz="950" spc="-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7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жно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-4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spc="-4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ь,</a:t>
            </a:r>
            <a:r>
              <a:rPr sz="950" spc="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950" spc="-4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ил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-3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ю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950" spc="7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ю</a:t>
            </a:r>
            <a:r>
              <a:rPr sz="950" spc="-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40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ж</a:t>
            </a:r>
            <a:r>
              <a:rPr sz="950" spc="-40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endParaRPr sz="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24275" y="0"/>
            <a:ext cx="6468110" cy="6858000"/>
            <a:chOff x="5724275" y="0"/>
            <a:chExt cx="646811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24275" y="0"/>
              <a:ext cx="6272775" cy="662518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095999" y="0"/>
              <a:ext cx="6096000" cy="6858000"/>
            </a:xfrm>
            <a:custGeom>
              <a:avLst/>
              <a:gdLst/>
              <a:ahLst/>
              <a:cxnLst/>
              <a:rect l="l" t="t" r="r" b="b"/>
              <a:pathLst>
                <a:path w="6096000" h="6858000">
                  <a:moveTo>
                    <a:pt x="6096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000" y="6858000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8374" y="0"/>
              <a:ext cx="6143625" cy="36576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095999" y="0"/>
              <a:ext cx="6096000" cy="3429000"/>
            </a:xfrm>
            <a:custGeom>
              <a:avLst/>
              <a:gdLst/>
              <a:ahLst/>
              <a:cxnLst/>
              <a:rect l="l" t="t" r="r" b="b"/>
              <a:pathLst>
                <a:path w="6096000" h="3429000">
                  <a:moveTo>
                    <a:pt x="6096000" y="0"/>
                  </a:moveTo>
                  <a:lnTo>
                    <a:pt x="0" y="0"/>
                  </a:lnTo>
                  <a:lnTo>
                    <a:pt x="0" y="3429000"/>
                  </a:lnTo>
                  <a:lnTo>
                    <a:pt x="6096000" y="3429000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659244" y="897255"/>
            <a:ext cx="2881630" cy="149225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80"/>
              </a:spcBef>
            </a:pPr>
            <a:r>
              <a:rPr sz="4800" dirty="0">
                <a:latin typeface="Calibri"/>
                <a:cs typeface="Calibri"/>
              </a:rPr>
              <a:t>Спасибо</a:t>
            </a:r>
            <a:r>
              <a:rPr sz="4800" spc="-105" dirty="0">
                <a:latin typeface="Calibri"/>
                <a:cs typeface="Calibri"/>
              </a:rPr>
              <a:t> </a:t>
            </a:r>
            <a:r>
              <a:rPr sz="4800" spc="-5" dirty="0">
                <a:latin typeface="Calibri"/>
                <a:cs typeface="Calibri"/>
              </a:rPr>
              <a:t>за </a:t>
            </a:r>
            <a:r>
              <a:rPr sz="4800" spc="-1070" dirty="0">
                <a:latin typeface="Calibri"/>
                <a:cs typeface="Calibri"/>
              </a:rPr>
              <a:t> </a:t>
            </a:r>
            <a:r>
              <a:rPr sz="4800" spc="10" dirty="0">
                <a:latin typeface="Calibri"/>
                <a:cs typeface="Calibri"/>
              </a:rPr>
              <a:t>внимание</a:t>
            </a:r>
            <a:r>
              <a:rPr sz="4800" spc="10" dirty="0">
                <a:latin typeface="Arial MT"/>
                <a:cs typeface="Arial MT"/>
              </a:rPr>
              <a:t>!</a:t>
            </a:r>
            <a:endParaRPr sz="4800">
              <a:latin typeface="Arial MT"/>
              <a:cs typeface="Arial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33375" y="1276350"/>
            <a:ext cx="11353800" cy="4961890"/>
            <a:chOff x="333375" y="1276350"/>
            <a:chExt cx="11353800" cy="496189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3375" y="1276350"/>
              <a:ext cx="5410200" cy="430530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668125" y="5638800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39">
                  <a:moveTo>
                    <a:pt x="0" y="0"/>
                  </a:moveTo>
                  <a:lnTo>
                    <a:pt x="0" y="599071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68794" y="1026794"/>
            <a:ext cx="3859529" cy="1780539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marR="5080">
              <a:lnSpc>
                <a:spcPts val="4430"/>
              </a:lnSpc>
              <a:spcBef>
                <a:spcPts val="685"/>
              </a:spcBef>
            </a:pPr>
            <a:r>
              <a:rPr sz="4100" b="1" spc="15" dirty="0">
                <a:latin typeface="Calibri"/>
                <a:cs typeface="Calibri"/>
              </a:rPr>
              <a:t>Павлов </a:t>
            </a:r>
            <a:r>
              <a:rPr sz="4100" b="1" spc="10" dirty="0">
                <a:latin typeface="Calibri"/>
                <a:cs typeface="Calibri"/>
              </a:rPr>
              <a:t>Иван </a:t>
            </a:r>
            <a:r>
              <a:rPr sz="4100" b="1" spc="15" dirty="0">
                <a:latin typeface="Calibri"/>
                <a:cs typeface="Calibri"/>
              </a:rPr>
              <a:t> </a:t>
            </a:r>
            <a:r>
              <a:rPr sz="4100" b="1" spc="20" dirty="0">
                <a:latin typeface="Calibri"/>
                <a:cs typeface="Calibri"/>
              </a:rPr>
              <a:t>Петрович</a:t>
            </a:r>
            <a:r>
              <a:rPr sz="4100" b="1" spc="-145" dirty="0">
                <a:latin typeface="Calibri"/>
                <a:cs typeface="Calibri"/>
              </a:rPr>
              <a:t> </a:t>
            </a:r>
            <a:r>
              <a:rPr sz="4100" b="1" spc="50" dirty="0">
                <a:latin typeface="Arial"/>
                <a:cs typeface="Arial"/>
              </a:rPr>
              <a:t>(1849</a:t>
            </a:r>
            <a:r>
              <a:rPr sz="4100" spc="50" dirty="0">
                <a:latin typeface="Arial MT"/>
                <a:cs typeface="Arial MT"/>
              </a:rPr>
              <a:t>-</a:t>
            </a:r>
            <a:endParaRPr sz="4100">
              <a:latin typeface="Arial MT"/>
              <a:cs typeface="Arial MT"/>
            </a:endParaRPr>
          </a:p>
          <a:p>
            <a:pPr marL="12700">
              <a:lnSpc>
                <a:spcPts val="4365"/>
              </a:lnSpc>
            </a:pPr>
            <a:r>
              <a:rPr sz="4100" b="1" spc="40" dirty="0">
                <a:latin typeface="Arial"/>
                <a:cs typeface="Arial"/>
              </a:rPr>
              <a:t>1936)</a:t>
            </a:r>
            <a:r>
              <a:rPr sz="4100" b="1" spc="-254" dirty="0">
                <a:latin typeface="Arial"/>
                <a:cs typeface="Arial"/>
              </a:rPr>
              <a:t> </a:t>
            </a:r>
            <a:r>
              <a:rPr sz="4100" spc="70" dirty="0">
                <a:latin typeface="Arial MT"/>
                <a:cs typeface="Arial MT"/>
              </a:rPr>
              <a:t>-</a:t>
            </a:r>
            <a:endParaRPr sz="410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 marR="1108075">
              <a:lnSpc>
                <a:spcPct val="90100"/>
              </a:lnSpc>
              <a:spcBef>
                <a:spcPts val="615"/>
              </a:spcBef>
            </a:pPr>
            <a:r>
              <a:rPr spc="-20" dirty="0"/>
              <a:t>в</a:t>
            </a:r>
            <a:r>
              <a:rPr spc="35" dirty="0"/>
              <a:t>ыд</a:t>
            </a:r>
            <a:r>
              <a:rPr spc="-20" dirty="0"/>
              <a:t>а</a:t>
            </a:r>
            <a:r>
              <a:rPr spc="35" dirty="0"/>
              <a:t>ю</a:t>
            </a:r>
            <a:r>
              <a:rPr dirty="0"/>
              <a:t>щ</a:t>
            </a:r>
            <a:r>
              <a:rPr spc="25" dirty="0"/>
              <a:t>ий</a:t>
            </a:r>
            <a:r>
              <a:rPr spc="-10" dirty="0"/>
              <a:t>с</a:t>
            </a:r>
            <a:r>
              <a:rPr spc="5" dirty="0"/>
              <a:t>я  ученый </a:t>
            </a:r>
            <a:r>
              <a:rPr spc="70" dirty="0">
                <a:latin typeface="Arial MT"/>
                <a:cs typeface="Arial MT"/>
              </a:rPr>
              <a:t>- </a:t>
            </a:r>
            <a:r>
              <a:rPr spc="75" dirty="0">
                <a:latin typeface="Arial MT"/>
                <a:cs typeface="Arial MT"/>
              </a:rPr>
              <a:t> </a:t>
            </a:r>
            <a:r>
              <a:rPr spc="5" dirty="0"/>
              <a:t>физиолог</a:t>
            </a:r>
            <a:r>
              <a:rPr spc="5" dirty="0">
                <a:latin typeface="Arial MT"/>
                <a:cs typeface="Arial MT"/>
              </a:rPr>
              <a:t>,</a:t>
            </a:r>
          </a:p>
          <a:p>
            <a:pPr marL="12700" marR="5080">
              <a:lnSpc>
                <a:spcPts val="4430"/>
              </a:lnSpc>
              <a:spcBef>
                <a:spcPts val="65"/>
              </a:spcBef>
            </a:pPr>
            <a:r>
              <a:rPr spc="-5" dirty="0"/>
              <a:t>внесший</a:t>
            </a:r>
            <a:r>
              <a:rPr spc="-125" dirty="0"/>
              <a:t> </a:t>
            </a:r>
            <a:r>
              <a:rPr spc="-5" dirty="0"/>
              <a:t>большой </a:t>
            </a:r>
            <a:r>
              <a:rPr spc="-910" dirty="0"/>
              <a:t> </a:t>
            </a:r>
            <a:r>
              <a:rPr spc="5" dirty="0"/>
              <a:t>вклад </a:t>
            </a:r>
            <a:r>
              <a:rPr spc="10" dirty="0"/>
              <a:t>в </a:t>
            </a:r>
            <a:r>
              <a:rPr spc="5" dirty="0"/>
              <a:t>развитие </a:t>
            </a:r>
            <a:r>
              <a:rPr spc="10" dirty="0"/>
              <a:t> философии</a:t>
            </a:r>
            <a:r>
              <a:rPr spc="10" dirty="0">
                <a:latin typeface="Arial MT"/>
                <a:cs typeface="Arial MT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2895" y="3194748"/>
            <a:ext cx="5746750" cy="360997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121920">
              <a:lnSpc>
                <a:spcPct val="102800"/>
              </a:lnSpc>
              <a:spcBef>
                <a:spcPts val="80"/>
              </a:spcBef>
            </a:pPr>
            <a:r>
              <a:rPr sz="1400" spc="-35" dirty="0">
                <a:solidFill>
                  <a:srgbClr val="252525"/>
                </a:solidFill>
                <a:latin typeface="Segoe UI"/>
                <a:cs typeface="Segoe UI"/>
              </a:rPr>
              <a:t>Р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-20" dirty="0">
                <a:solidFill>
                  <a:srgbClr val="252525"/>
                </a:solidFill>
                <a:latin typeface="Segoe UI"/>
                <a:cs typeface="Segoe UI"/>
              </a:rPr>
              <a:t>д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ил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с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я</a:t>
            </a:r>
            <a:r>
              <a:rPr sz="1400" spc="-5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в</a:t>
            </a:r>
            <a:r>
              <a:rPr sz="1400" spc="-1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с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е</a:t>
            </a:r>
            <a:r>
              <a:rPr sz="1400" spc="-10" dirty="0">
                <a:solidFill>
                  <a:srgbClr val="252525"/>
                </a:solidFill>
                <a:latin typeface="Segoe UI"/>
                <a:cs typeface="Segoe UI"/>
              </a:rPr>
              <a:t>м</a:t>
            </a:r>
            <a:r>
              <a:rPr sz="1400" spc="35" dirty="0">
                <a:solidFill>
                  <a:srgbClr val="252525"/>
                </a:solidFill>
                <a:latin typeface="Segoe UI"/>
                <a:cs typeface="Segoe UI"/>
              </a:rPr>
              <a:t>ь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е</a:t>
            </a:r>
            <a:r>
              <a:rPr sz="1400" spc="-15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р</a:t>
            </a:r>
            <a:r>
              <a:rPr sz="1400" spc="40" dirty="0">
                <a:solidFill>
                  <a:srgbClr val="252525"/>
                </a:solidFill>
                <a:latin typeface="Segoe UI"/>
                <a:cs typeface="Segoe UI"/>
              </a:rPr>
              <a:t>я</a:t>
            </a:r>
            <a:r>
              <a:rPr sz="1400" spc="-30" dirty="0">
                <a:solidFill>
                  <a:srgbClr val="252525"/>
                </a:solidFill>
                <a:latin typeface="Segoe UI"/>
                <a:cs typeface="Segoe UI"/>
              </a:rPr>
              <a:t>з</a:t>
            </a:r>
            <a:r>
              <a:rPr sz="1400" spc="30" dirty="0">
                <a:solidFill>
                  <a:srgbClr val="252525"/>
                </a:solidFill>
                <a:latin typeface="Segoe UI"/>
                <a:cs typeface="Segoe UI"/>
              </a:rPr>
              <a:t>а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н</a:t>
            </a:r>
            <a:r>
              <a:rPr sz="1400" spc="25" dirty="0">
                <a:solidFill>
                  <a:srgbClr val="252525"/>
                </a:solidFill>
                <a:latin typeface="Segoe UI"/>
                <a:cs typeface="Segoe UI"/>
              </a:rPr>
              <a:t>с</a:t>
            </a:r>
            <a:r>
              <a:rPr sz="1400" spc="-25" dirty="0">
                <a:solidFill>
                  <a:srgbClr val="252525"/>
                </a:solidFill>
                <a:latin typeface="Segoe UI"/>
                <a:cs typeface="Segoe UI"/>
              </a:rPr>
              <a:t>к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-15" dirty="0">
                <a:solidFill>
                  <a:srgbClr val="252525"/>
                </a:solidFill>
                <a:latin typeface="Segoe UI"/>
                <a:cs typeface="Segoe UI"/>
              </a:rPr>
              <a:t>г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-10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с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в</a:t>
            </a:r>
            <a:r>
              <a:rPr sz="1400" spc="40" dirty="0">
                <a:solidFill>
                  <a:srgbClr val="252525"/>
                </a:solidFill>
                <a:latin typeface="Segoe UI"/>
                <a:cs typeface="Segoe UI"/>
              </a:rPr>
              <a:t>ящ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ен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ни</a:t>
            </a:r>
            <a:r>
              <a:rPr sz="1400" spc="-30" dirty="0">
                <a:solidFill>
                  <a:srgbClr val="252525"/>
                </a:solidFill>
                <a:latin typeface="Segoe UI"/>
                <a:cs typeface="Segoe UI"/>
              </a:rPr>
              <a:t>к</a:t>
            </a:r>
            <a:r>
              <a:rPr sz="1400" spc="30" dirty="0">
                <a:solidFill>
                  <a:srgbClr val="252525"/>
                </a:solidFill>
                <a:latin typeface="Segoe UI"/>
                <a:cs typeface="Segoe UI"/>
              </a:rPr>
              <a:t>а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.</a:t>
            </a:r>
            <a:r>
              <a:rPr sz="1400" spc="-17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45" dirty="0">
                <a:solidFill>
                  <a:srgbClr val="252525"/>
                </a:solidFill>
                <a:latin typeface="Segoe UI"/>
                <a:cs typeface="Segoe UI"/>
              </a:rPr>
              <a:t>П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с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ле</a:t>
            </a:r>
            <a:r>
              <a:rPr sz="1400" spc="-16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-20" dirty="0">
                <a:solidFill>
                  <a:srgbClr val="252525"/>
                </a:solidFill>
                <a:latin typeface="Segoe UI"/>
                <a:cs typeface="Segoe UI"/>
              </a:rPr>
              <a:t>д</a:t>
            </a:r>
            <a:r>
              <a:rPr sz="1400" spc="-10" dirty="0">
                <a:solidFill>
                  <a:srgbClr val="252525"/>
                </a:solidFill>
                <a:latin typeface="Segoe UI"/>
                <a:cs typeface="Segoe UI"/>
              </a:rPr>
              <a:t>у</a:t>
            </a:r>
            <a:r>
              <a:rPr sz="1400" spc="25" dirty="0">
                <a:solidFill>
                  <a:srgbClr val="252525"/>
                </a:solidFill>
                <a:latin typeface="Segoe UI"/>
                <a:cs typeface="Segoe UI"/>
              </a:rPr>
              <a:t>х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ов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н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-15" dirty="0">
                <a:solidFill>
                  <a:srgbClr val="252525"/>
                </a:solidFill>
                <a:latin typeface="Segoe UI"/>
                <a:cs typeface="Segoe UI"/>
              </a:rPr>
              <a:t>г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-2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Segoe UI"/>
                <a:cs typeface="Segoe UI"/>
              </a:rPr>
              <a:t>у</a:t>
            </a:r>
            <a:r>
              <a:rPr sz="1400" spc="30" dirty="0">
                <a:solidFill>
                  <a:srgbClr val="252525"/>
                </a:solidFill>
                <a:latin typeface="Segoe UI"/>
                <a:cs typeface="Segoe UI"/>
              </a:rPr>
              <a:t>ч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ил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и</a:t>
            </a:r>
            <a:r>
              <a:rPr sz="1400" spc="40" dirty="0">
                <a:solidFill>
                  <a:srgbClr val="252525"/>
                </a:solidFill>
                <a:latin typeface="Segoe UI"/>
                <a:cs typeface="Segoe UI"/>
              </a:rPr>
              <a:t>щ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а  он</a:t>
            </a:r>
            <a:r>
              <a:rPr sz="1400" spc="-1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поступил</a:t>
            </a:r>
            <a:r>
              <a:rPr sz="1400" spc="-9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в</a:t>
            </a:r>
            <a:r>
              <a:rPr sz="1400" spc="-1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семинарию,</a:t>
            </a:r>
            <a:r>
              <a:rPr sz="1400" spc="-9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но,</a:t>
            </a:r>
            <a:r>
              <a:rPr sz="1400" spc="-1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вопреки</a:t>
            </a:r>
            <a:r>
              <a:rPr sz="1400" spc="-1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желаниям</a:t>
            </a:r>
            <a:r>
              <a:rPr sz="1400" spc="-19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отца,</a:t>
            </a:r>
            <a:endParaRPr sz="1400">
              <a:latin typeface="Segoe UI"/>
              <a:cs typeface="Segoe UI"/>
            </a:endParaRPr>
          </a:p>
          <a:p>
            <a:pPr marL="12700" marR="441325">
              <a:lnSpc>
                <a:spcPts val="1650"/>
              </a:lnSpc>
              <a:spcBef>
                <a:spcPts val="50"/>
              </a:spcBef>
            </a:pP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священнослужителем</a:t>
            </a:r>
            <a:r>
              <a:rPr sz="1400" spc="-19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не</a:t>
            </a:r>
            <a:r>
              <a:rPr sz="1400" spc="-8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стал.</a:t>
            </a:r>
            <a:r>
              <a:rPr sz="1400" spc="-9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В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Segoe UI"/>
                <a:cs typeface="Segoe UI"/>
              </a:rPr>
              <a:t>1870</a:t>
            </a:r>
            <a:r>
              <a:rPr sz="1400" spc="-2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Павлов</a:t>
            </a:r>
            <a:r>
              <a:rPr sz="1400" spc="-16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наткнулся</a:t>
            </a:r>
            <a:r>
              <a:rPr sz="1400" spc="-12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на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Segoe UI"/>
                <a:cs typeface="Segoe UI"/>
              </a:rPr>
              <a:t>книгу </a:t>
            </a:r>
            <a:r>
              <a:rPr sz="1400" spc="-37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Ивана</a:t>
            </a:r>
            <a:r>
              <a:rPr sz="1400" spc="-6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Сеченова</a:t>
            </a:r>
            <a:r>
              <a:rPr sz="1400" spc="-13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«Рефлексы</a:t>
            </a:r>
            <a:r>
              <a:rPr sz="1400" spc="-19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головного</a:t>
            </a:r>
            <a:r>
              <a:rPr sz="1400" spc="-10" dirty="0">
                <a:solidFill>
                  <a:srgbClr val="252525"/>
                </a:solidFill>
                <a:latin typeface="Segoe UI"/>
                <a:cs typeface="Segoe UI"/>
              </a:rPr>
              <a:t> мозга»,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заинтересовался</a:t>
            </a:r>
            <a:endParaRPr sz="1400">
              <a:latin typeface="Segoe UI"/>
              <a:cs typeface="Segoe UI"/>
            </a:endParaRPr>
          </a:p>
          <a:p>
            <a:pPr marL="12700" marR="1164590">
              <a:lnSpc>
                <a:spcPts val="1650"/>
              </a:lnSpc>
              <a:spcBef>
                <a:spcPts val="80"/>
              </a:spcBef>
            </a:pP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физиологией</a:t>
            </a:r>
            <a:r>
              <a:rPr sz="1400" spc="-8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и</a:t>
            </a:r>
            <a:r>
              <a:rPr sz="1400" spc="-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поступил</a:t>
            </a:r>
            <a:r>
              <a:rPr sz="1400" spc="-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в</a:t>
            </a:r>
            <a:r>
              <a:rPr sz="1400" spc="-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Петербургский</a:t>
            </a:r>
            <a:r>
              <a:rPr sz="1400" spc="-16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университет. </a:t>
            </a:r>
            <a:r>
              <a:rPr sz="1400" spc="-37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30" dirty="0">
                <a:solidFill>
                  <a:srgbClr val="252525"/>
                </a:solidFill>
                <a:latin typeface="Segoe UI"/>
                <a:cs typeface="Segoe UI"/>
              </a:rPr>
              <a:t>С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п</a:t>
            </a:r>
            <a:r>
              <a:rPr sz="1400" spc="15" dirty="0">
                <a:solidFill>
                  <a:srgbClr val="252525"/>
                </a:solidFill>
                <a:latin typeface="Segoe UI"/>
                <a:cs typeface="Segoe UI"/>
              </a:rPr>
              <a:t>е</a:t>
            </a:r>
            <a:r>
              <a:rPr sz="1400" spc="-20" dirty="0">
                <a:solidFill>
                  <a:srgbClr val="252525"/>
                </a:solidFill>
                <a:latin typeface="Segoe UI"/>
                <a:cs typeface="Segoe UI"/>
              </a:rPr>
              <a:t>ц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и</a:t>
            </a:r>
            <a:r>
              <a:rPr sz="1400" spc="25" dirty="0">
                <a:solidFill>
                  <a:srgbClr val="252525"/>
                </a:solidFill>
                <a:latin typeface="Segoe UI"/>
                <a:cs typeface="Segoe UI"/>
              </a:rPr>
              <a:t>а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л</a:t>
            </a:r>
            <a:r>
              <a:rPr sz="1400" spc="40" dirty="0">
                <a:solidFill>
                  <a:srgbClr val="252525"/>
                </a:solidFill>
                <a:latin typeface="Segoe UI"/>
                <a:cs typeface="Segoe UI"/>
              </a:rPr>
              <a:t>ь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н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25" dirty="0">
                <a:solidFill>
                  <a:srgbClr val="252525"/>
                </a:solidFill>
                <a:latin typeface="Segoe UI"/>
                <a:cs typeface="Segoe UI"/>
              </a:rPr>
              <a:t>с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т</a:t>
            </a:r>
            <a:r>
              <a:rPr sz="1400" spc="-35" dirty="0">
                <a:solidFill>
                  <a:srgbClr val="252525"/>
                </a:solidFill>
                <a:latin typeface="Segoe UI"/>
                <a:cs typeface="Segoe UI"/>
              </a:rPr>
              <a:t>ь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ю</a:t>
            </a:r>
            <a:r>
              <a:rPr sz="1400" spc="-19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45" dirty="0">
                <a:solidFill>
                  <a:srgbClr val="252525"/>
                </a:solidFill>
                <a:latin typeface="Segoe UI"/>
                <a:cs typeface="Segoe UI"/>
              </a:rPr>
              <a:t>П</a:t>
            </a:r>
            <a:r>
              <a:rPr sz="1400" spc="30" dirty="0">
                <a:solidFill>
                  <a:srgbClr val="252525"/>
                </a:solidFill>
                <a:latin typeface="Segoe UI"/>
                <a:cs typeface="Segoe UI"/>
              </a:rPr>
              <a:t>а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в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л</a:t>
            </a:r>
            <a:r>
              <a:rPr sz="1400" spc="-5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в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а</a:t>
            </a:r>
            <a:r>
              <a:rPr sz="1400" spc="-14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Segoe UI"/>
                <a:cs typeface="Segoe UI"/>
              </a:rPr>
              <a:t>с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т</a:t>
            </a:r>
            <a:r>
              <a:rPr sz="1400" spc="30" dirty="0">
                <a:solidFill>
                  <a:srgbClr val="252525"/>
                </a:solidFill>
                <a:latin typeface="Segoe UI"/>
                <a:cs typeface="Segoe UI"/>
              </a:rPr>
              <a:t>а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ла</a:t>
            </a:r>
            <a:r>
              <a:rPr sz="1400" spc="-140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ф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и</a:t>
            </a:r>
            <a:r>
              <a:rPr sz="1400" spc="-30" dirty="0">
                <a:solidFill>
                  <a:srgbClr val="252525"/>
                </a:solidFill>
                <a:latin typeface="Segoe UI"/>
                <a:cs typeface="Segoe UI"/>
              </a:rPr>
              <a:t>з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и</a:t>
            </a:r>
            <a:r>
              <a:rPr sz="1400" spc="-5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л</a:t>
            </a:r>
            <a:r>
              <a:rPr sz="1400" spc="-5" dirty="0">
                <a:solidFill>
                  <a:srgbClr val="252525"/>
                </a:solidFill>
                <a:latin typeface="Segoe UI"/>
                <a:cs typeface="Segoe UI"/>
              </a:rPr>
              <a:t>о</a:t>
            </a:r>
            <a:r>
              <a:rPr sz="1400" spc="-20" dirty="0">
                <a:solidFill>
                  <a:srgbClr val="252525"/>
                </a:solidFill>
                <a:latin typeface="Segoe UI"/>
                <a:cs typeface="Segoe UI"/>
              </a:rPr>
              <a:t>г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и</a:t>
            </a:r>
            <a:r>
              <a:rPr sz="1400" spc="10" dirty="0">
                <a:solidFill>
                  <a:srgbClr val="252525"/>
                </a:solidFill>
                <a:latin typeface="Segoe UI"/>
                <a:cs typeface="Segoe UI"/>
              </a:rPr>
              <a:t>я</a:t>
            </a:r>
            <a:r>
              <a:rPr sz="1400" spc="-55" dirty="0">
                <a:solidFill>
                  <a:srgbClr val="252525"/>
                </a:solidFill>
                <a:latin typeface="Segoe UI"/>
                <a:cs typeface="Segoe UI"/>
              </a:rPr>
              <a:t> 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ж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и</a:t>
            </a:r>
            <a:r>
              <a:rPr sz="1400" dirty="0">
                <a:solidFill>
                  <a:srgbClr val="252525"/>
                </a:solidFill>
                <a:latin typeface="Segoe UI"/>
                <a:cs typeface="Segoe UI"/>
              </a:rPr>
              <a:t>во</a:t>
            </a:r>
            <a:r>
              <a:rPr sz="1400" spc="20" dirty="0">
                <a:solidFill>
                  <a:srgbClr val="252525"/>
                </a:solidFill>
                <a:latin typeface="Segoe UI"/>
                <a:cs typeface="Segoe UI"/>
              </a:rPr>
              <a:t>т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н</a:t>
            </a:r>
            <a:r>
              <a:rPr sz="1400" spc="-20" dirty="0">
                <a:solidFill>
                  <a:srgbClr val="252525"/>
                </a:solidFill>
                <a:latin typeface="Segoe UI"/>
                <a:cs typeface="Segoe UI"/>
              </a:rPr>
              <a:t>ы</a:t>
            </a:r>
            <a:r>
              <a:rPr sz="1400" spc="30" dirty="0">
                <a:solidFill>
                  <a:srgbClr val="252525"/>
                </a:solidFill>
                <a:latin typeface="Segoe UI"/>
                <a:cs typeface="Segoe UI"/>
              </a:rPr>
              <a:t>х</a:t>
            </a:r>
            <a:r>
              <a:rPr sz="1400" spc="5" dirty="0">
                <a:solidFill>
                  <a:srgbClr val="252525"/>
                </a:solidFill>
                <a:latin typeface="Segoe UI"/>
                <a:cs typeface="Segoe UI"/>
              </a:rPr>
              <a:t>.</a:t>
            </a:r>
            <a:endParaRPr sz="14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50">
              <a:latin typeface="Segoe UI"/>
              <a:cs typeface="Segoe UI"/>
            </a:endParaRPr>
          </a:p>
          <a:p>
            <a:pPr marL="12700" marR="108585">
              <a:lnSpc>
                <a:spcPct val="99900"/>
              </a:lnSpc>
            </a:pPr>
            <a:r>
              <a:rPr sz="1400" spc="15" dirty="0">
                <a:solidFill>
                  <a:srgbClr val="252525"/>
                </a:solidFill>
                <a:latin typeface="Calibri"/>
                <a:cs typeface="Calibri"/>
              </a:rPr>
              <a:t>На </a:t>
            </a:r>
            <a:r>
              <a:rPr sz="1400" spc="5" dirty="0">
                <a:solidFill>
                  <a:srgbClr val="252525"/>
                </a:solidFill>
                <a:latin typeface="Calibri"/>
                <a:cs typeface="Calibri"/>
              </a:rPr>
              <a:t>первом </a:t>
            </a:r>
            <a:r>
              <a:rPr sz="1400" spc="15" dirty="0">
                <a:solidFill>
                  <a:srgbClr val="252525"/>
                </a:solidFill>
                <a:latin typeface="Calibri"/>
                <a:cs typeface="Calibri"/>
              </a:rPr>
              <a:t>курсе </a:t>
            </a:r>
            <a:r>
              <a:rPr sz="1400" spc="-5" dirty="0">
                <a:solidFill>
                  <a:srgbClr val="252525"/>
                </a:solidFill>
                <a:latin typeface="Calibri"/>
                <a:cs typeface="Calibri"/>
              </a:rPr>
              <a:t>преподавателем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неорганической химии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Павлова </a:t>
            </a:r>
            <a:r>
              <a:rPr sz="1400" spc="15" dirty="0">
                <a:solidFill>
                  <a:srgbClr val="252525"/>
                </a:solidFill>
                <a:latin typeface="Calibri"/>
                <a:cs typeface="Calibri"/>
              </a:rPr>
              <a:t>был </a:t>
            </a:r>
            <a:r>
              <a:rPr sz="1400" spc="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Дмитрий </a:t>
            </a:r>
            <a:r>
              <a:rPr sz="1400" spc="-5" dirty="0">
                <a:solidFill>
                  <a:srgbClr val="252525"/>
                </a:solidFill>
                <a:latin typeface="Calibri"/>
                <a:cs typeface="Calibri"/>
              </a:rPr>
              <a:t>Менделеев,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который за </a:t>
            </a:r>
            <a:r>
              <a:rPr sz="1400" spc="-5" dirty="0">
                <a:solidFill>
                  <a:srgbClr val="252525"/>
                </a:solidFill>
                <a:latin typeface="Calibri"/>
                <a:cs typeface="Calibri"/>
              </a:rPr>
              <a:t>год </a:t>
            </a:r>
            <a:r>
              <a:rPr sz="1400" spc="25" dirty="0">
                <a:solidFill>
                  <a:srgbClr val="252525"/>
                </a:solidFill>
                <a:latin typeface="Calibri"/>
                <a:cs typeface="Calibri"/>
              </a:rPr>
              <a:t>до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этого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опубликовал </a:t>
            </a:r>
            <a:r>
              <a:rPr sz="1400" spc="5" dirty="0">
                <a:solidFill>
                  <a:srgbClr val="252525"/>
                </a:solidFill>
                <a:latin typeface="Calibri"/>
                <a:cs typeface="Calibri"/>
              </a:rPr>
              <a:t>свою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периодическую</a:t>
            </a:r>
            <a:r>
              <a:rPr sz="1400" spc="-7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таблицу.</a:t>
            </a:r>
            <a:r>
              <a:rPr sz="1400" spc="-7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Calibri"/>
                <a:cs typeface="Calibri"/>
              </a:rPr>
              <a:t>А</a:t>
            </a:r>
            <a:r>
              <a:rPr sz="1400" spc="-9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Calibri"/>
                <a:cs typeface="Calibri"/>
              </a:rPr>
              <a:t>младший</a:t>
            </a:r>
            <a:r>
              <a:rPr sz="1400" spc="-11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Calibri"/>
                <a:cs typeface="Calibri"/>
              </a:rPr>
              <a:t>брат</a:t>
            </a:r>
            <a:r>
              <a:rPr sz="1400" spc="-3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Павлова</a:t>
            </a:r>
            <a:r>
              <a:rPr sz="1400" spc="-9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работал</a:t>
            </a:r>
            <a:r>
              <a:rPr sz="1400" spc="-7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у</a:t>
            </a:r>
            <a:r>
              <a:rPr sz="1400" spc="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Calibri"/>
                <a:cs typeface="Calibri"/>
              </a:rPr>
              <a:t>Менделеева </a:t>
            </a:r>
            <a:r>
              <a:rPr sz="1400" spc="-30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Calibri"/>
                <a:cs typeface="Calibri"/>
              </a:rPr>
              <a:t>ассистентом.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sz="1400" spc="15" dirty="0">
                <a:solidFill>
                  <a:srgbClr val="252525"/>
                </a:solidFill>
                <a:latin typeface="Calibri"/>
                <a:cs typeface="Calibri"/>
              </a:rPr>
              <a:t>В</a:t>
            </a:r>
            <a:r>
              <a:rPr sz="1400" spc="-4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деревню</a:t>
            </a:r>
            <a:r>
              <a:rPr sz="1400" spc="1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Calibri"/>
                <a:cs typeface="Calibri"/>
              </a:rPr>
              <a:t>Колтуши,</a:t>
            </a:r>
            <a:r>
              <a:rPr sz="1400" spc="-7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Calibri"/>
                <a:cs typeface="Calibri"/>
              </a:rPr>
              <a:t>где</a:t>
            </a:r>
            <a:r>
              <a:rPr sz="1400" spc="-12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жил</a:t>
            </a:r>
            <a:r>
              <a:rPr sz="1400" spc="-7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Павлов,</a:t>
            </a:r>
            <a:r>
              <a:rPr sz="1400" spc="-7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заглядывали</a:t>
            </a:r>
            <a:r>
              <a:rPr sz="1400" spc="-11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Calibri"/>
                <a:cs typeface="Calibri"/>
              </a:rPr>
              <a:t>многие</a:t>
            </a:r>
            <a:r>
              <a:rPr sz="1400" spc="-12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именитые</a:t>
            </a:r>
            <a:r>
              <a:rPr sz="1400" spc="-5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cs typeface="Calibri"/>
              </a:rPr>
              <a:t>гости.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50"/>
              </a:spcBef>
            </a:pPr>
            <a:r>
              <a:rPr sz="1400" b="1" i="1" spc="15" dirty="0">
                <a:solidFill>
                  <a:srgbClr val="252525"/>
                </a:solidFill>
                <a:latin typeface="Calibri"/>
                <a:cs typeface="Calibri"/>
              </a:rPr>
              <a:t>В</a:t>
            </a:r>
            <a:r>
              <a:rPr sz="1400" b="1" i="1" spc="1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25" dirty="0">
                <a:solidFill>
                  <a:srgbClr val="252525"/>
                </a:solidFill>
                <a:latin typeface="Calibri"/>
                <a:cs typeface="Calibri"/>
              </a:rPr>
              <a:t>1934</a:t>
            </a:r>
            <a:r>
              <a:rPr sz="1400" b="1" i="1" spc="-6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10" dirty="0">
                <a:solidFill>
                  <a:srgbClr val="252525"/>
                </a:solidFill>
                <a:latin typeface="Calibri"/>
                <a:cs typeface="Calibri"/>
              </a:rPr>
              <a:t>у</a:t>
            </a:r>
            <a:r>
              <a:rPr sz="1400" b="1" i="1" spc="-8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252525"/>
                </a:solidFill>
                <a:latin typeface="Calibri"/>
                <a:cs typeface="Calibri"/>
              </a:rPr>
              <a:t>Павлова</a:t>
            </a:r>
            <a:r>
              <a:rPr sz="1400" b="1" i="1" spc="-9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5" dirty="0">
                <a:solidFill>
                  <a:srgbClr val="252525"/>
                </a:solidFill>
                <a:latin typeface="Calibri"/>
                <a:cs typeface="Calibri"/>
              </a:rPr>
              <a:t>гостили</a:t>
            </a:r>
            <a:r>
              <a:rPr sz="1400" b="1" i="1" spc="-9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-5" dirty="0">
                <a:solidFill>
                  <a:srgbClr val="252525"/>
                </a:solidFill>
                <a:latin typeface="Calibri"/>
                <a:cs typeface="Calibri"/>
              </a:rPr>
              <a:t>нобелевский</a:t>
            </a:r>
            <a:r>
              <a:rPr sz="1400" b="1" i="1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5" dirty="0">
                <a:solidFill>
                  <a:srgbClr val="252525"/>
                </a:solidFill>
                <a:latin typeface="Calibri"/>
                <a:cs typeface="Calibri"/>
              </a:rPr>
              <a:t>лауреат</a:t>
            </a:r>
            <a:r>
              <a:rPr sz="1400" b="1" i="1" spc="-3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5" dirty="0">
                <a:solidFill>
                  <a:srgbClr val="252525"/>
                </a:solidFill>
                <a:latin typeface="Calibri"/>
                <a:cs typeface="Calibri"/>
              </a:rPr>
              <a:t>Нильс</a:t>
            </a:r>
            <a:r>
              <a:rPr sz="1400" b="1" i="1" spc="-8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20" dirty="0">
                <a:solidFill>
                  <a:srgbClr val="252525"/>
                </a:solidFill>
                <a:latin typeface="Calibri"/>
                <a:cs typeface="Calibri"/>
              </a:rPr>
              <a:t>Бор</a:t>
            </a:r>
            <a:r>
              <a:rPr sz="1400" b="1" i="1" spc="-9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10" dirty="0">
                <a:solidFill>
                  <a:srgbClr val="252525"/>
                </a:solidFill>
                <a:latin typeface="Calibri"/>
                <a:cs typeface="Calibri"/>
              </a:rPr>
              <a:t>с</a:t>
            </a:r>
            <a:r>
              <a:rPr sz="1400" b="1" i="1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10" dirty="0">
                <a:solidFill>
                  <a:srgbClr val="252525"/>
                </a:solidFill>
                <a:latin typeface="Calibri"/>
                <a:cs typeface="Calibri"/>
              </a:rPr>
              <a:t>супругой</a:t>
            </a:r>
            <a:r>
              <a:rPr sz="1400" b="1" i="1" spc="-9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10" dirty="0">
                <a:solidFill>
                  <a:srgbClr val="252525"/>
                </a:solidFill>
                <a:latin typeface="Calibri"/>
                <a:cs typeface="Calibri"/>
              </a:rPr>
              <a:t>и</a:t>
            </a:r>
            <a:endParaRPr sz="1400">
              <a:latin typeface="Calibri"/>
              <a:cs typeface="Calibri"/>
            </a:endParaRPr>
          </a:p>
          <a:p>
            <a:pPr marL="12700" marR="541655">
              <a:lnSpc>
                <a:spcPts val="1650"/>
              </a:lnSpc>
              <a:spcBef>
                <a:spcPts val="125"/>
              </a:spcBef>
            </a:pPr>
            <a:r>
              <a:rPr sz="1400" b="1" i="1" spc="5" dirty="0">
                <a:solidFill>
                  <a:srgbClr val="252525"/>
                </a:solidFill>
                <a:latin typeface="Calibri"/>
                <a:cs typeface="Calibri"/>
              </a:rPr>
              <a:t>фантаст</a:t>
            </a:r>
            <a:r>
              <a:rPr sz="1400" b="1" i="1" spc="-114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-20" dirty="0">
                <a:solidFill>
                  <a:srgbClr val="252525"/>
                </a:solidFill>
                <a:latin typeface="Calibri"/>
                <a:cs typeface="Calibri"/>
              </a:rPr>
              <a:t>Герберт</a:t>
            </a:r>
            <a:r>
              <a:rPr sz="1400" b="1" i="1" spc="4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-15" dirty="0">
                <a:solidFill>
                  <a:srgbClr val="252525"/>
                </a:solidFill>
                <a:latin typeface="Calibri"/>
                <a:cs typeface="Calibri"/>
              </a:rPr>
              <a:t>Уэллс</a:t>
            </a:r>
            <a:r>
              <a:rPr sz="1400" b="1" i="1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10" dirty="0">
                <a:solidFill>
                  <a:srgbClr val="252525"/>
                </a:solidFill>
                <a:latin typeface="Calibri"/>
                <a:cs typeface="Calibri"/>
              </a:rPr>
              <a:t>с</a:t>
            </a:r>
            <a:r>
              <a:rPr sz="1400" b="1" i="1" spc="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15" dirty="0">
                <a:solidFill>
                  <a:srgbClr val="252525"/>
                </a:solidFill>
                <a:latin typeface="Calibri"/>
                <a:cs typeface="Calibri"/>
              </a:rPr>
              <a:t>сыном,</a:t>
            </a:r>
            <a:r>
              <a:rPr sz="1400" b="1" i="1" spc="-8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5" dirty="0">
                <a:solidFill>
                  <a:srgbClr val="252525"/>
                </a:solidFill>
                <a:latin typeface="Calibri"/>
                <a:cs typeface="Calibri"/>
              </a:rPr>
              <a:t>зоологом</a:t>
            </a:r>
            <a:r>
              <a:rPr sz="1400" b="1" i="1" spc="-6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252525"/>
                </a:solidFill>
                <a:latin typeface="Calibri"/>
                <a:cs typeface="Calibri"/>
              </a:rPr>
              <a:t>Джорджем</a:t>
            </a:r>
            <a:r>
              <a:rPr sz="1400" b="1" i="1" spc="-5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spc="10" dirty="0">
                <a:solidFill>
                  <a:srgbClr val="252525"/>
                </a:solidFill>
                <a:latin typeface="Calibri"/>
                <a:cs typeface="Calibri"/>
              </a:rPr>
              <a:t>Филипом </a:t>
            </a:r>
            <a:r>
              <a:rPr sz="1400" b="1" i="1" spc="-305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252525"/>
                </a:solidFill>
                <a:latin typeface="Calibri"/>
                <a:cs typeface="Calibri"/>
              </a:rPr>
              <a:t>Уэллсом.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668125" y="5638800"/>
            <a:ext cx="0" cy="599440"/>
          </a:xfrm>
          <a:custGeom>
            <a:avLst/>
            <a:gdLst/>
            <a:ahLst/>
            <a:cxnLst/>
            <a:rect l="l" t="t" r="r" b="b"/>
            <a:pathLst>
              <a:path h="599439">
                <a:moveTo>
                  <a:pt x="0" y="0"/>
                </a:moveTo>
                <a:lnTo>
                  <a:pt x="0" y="599071"/>
                </a:lnTo>
              </a:path>
            </a:pathLst>
          </a:custGeom>
          <a:ln w="38100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2276475"/>
              <a:ext cx="5343525" cy="4581525"/>
            </a:xfrm>
            <a:custGeom>
              <a:avLst/>
              <a:gdLst/>
              <a:ahLst/>
              <a:cxnLst/>
              <a:rect l="l" t="t" r="r" b="b"/>
              <a:pathLst>
                <a:path w="5343525" h="4581525">
                  <a:moveTo>
                    <a:pt x="5343525" y="0"/>
                  </a:moveTo>
                  <a:lnTo>
                    <a:pt x="0" y="0"/>
                  </a:lnTo>
                  <a:lnTo>
                    <a:pt x="0" y="4581525"/>
                  </a:lnTo>
                  <a:lnTo>
                    <a:pt x="5343525" y="4581525"/>
                  </a:lnTo>
                  <a:lnTo>
                    <a:pt x="5343525" y="0"/>
                  </a:lnTo>
                  <a:close/>
                </a:path>
              </a:pathLst>
            </a:custGeom>
            <a:solidFill>
              <a:srgbClr val="EBEFE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725" y="2295524"/>
              <a:ext cx="5353050" cy="45624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2900" y="0"/>
              <a:ext cx="11496675" cy="24384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0"/>
              <a:ext cx="12192000" cy="2286000"/>
            </a:xfrm>
            <a:custGeom>
              <a:avLst/>
              <a:gdLst/>
              <a:ahLst/>
              <a:cxnLst/>
              <a:rect l="l" t="t" r="r" b="b"/>
              <a:pathLst>
                <a:path w="12192000" h="2286000">
                  <a:moveTo>
                    <a:pt x="12192000" y="0"/>
                  </a:moveTo>
                  <a:lnTo>
                    <a:pt x="0" y="0"/>
                  </a:lnTo>
                  <a:lnTo>
                    <a:pt x="0" y="2286000"/>
                  </a:lnTo>
                  <a:lnTo>
                    <a:pt x="12192000" y="22860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41057" y="1055369"/>
            <a:ext cx="529971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10" dirty="0">
                <a:latin typeface="Calibri"/>
                <a:cs typeface="Calibri"/>
              </a:rPr>
              <a:t>Философские</a:t>
            </a:r>
            <a:r>
              <a:rPr sz="4400" spc="-200" dirty="0">
                <a:latin typeface="Calibri"/>
                <a:cs typeface="Calibri"/>
              </a:rPr>
              <a:t> </a:t>
            </a:r>
            <a:r>
              <a:rPr sz="4400" spc="-20" dirty="0">
                <a:latin typeface="Calibri"/>
                <a:cs typeface="Calibri"/>
              </a:rPr>
              <a:t>взгляды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69685" y="2041207"/>
            <a:ext cx="6018530" cy="48596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88900">
              <a:lnSpc>
                <a:spcPct val="100299"/>
              </a:lnSpc>
              <a:spcBef>
                <a:spcPts val="120"/>
              </a:spcBef>
            </a:pP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своих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научных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исследованиях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Павлов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постоянно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использовал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понятие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связи.</a:t>
            </a:r>
            <a:r>
              <a:rPr sz="1400" spc="-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Особым</a:t>
            </a:r>
            <a:r>
              <a:rPr sz="1400" spc="-1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видом</a:t>
            </a:r>
            <a:r>
              <a:rPr sz="1400" spc="-1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связи</a:t>
            </a:r>
            <a:r>
              <a:rPr sz="1400" spc="-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являются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рефлексы.</a:t>
            </a:r>
            <a:r>
              <a:rPr sz="1400" spc="-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Одним</a:t>
            </a:r>
            <a:r>
              <a:rPr sz="1400" spc="-1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из</a:t>
            </a:r>
            <a:r>
              <a:rPr sz="1400" spc="-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предшественников </a:t>
            </a:r>
            <a:r>
              <a:rPr sz="1400" spc="-3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рефлекторной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теории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Ивана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Петровича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был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великий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франзуский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филосов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ученый </a:t>
            </a:r>
            <a:r>
              <a:rPr sz="1400" spc="-25" dirty="0">
                <a:solidFill>
                  <a:srgbClr val="252525"/>
                </a:solidFill>
                <a:latin typeface="Times New Roman"/>
                <a:cs typeface="Times New Roman"/>
              </a:rPr>
              <a:t>XVII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века 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Декарт.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Высоко оценивая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роль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Декарта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истории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физиологии,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Павлов</a:t>
            </a:r>
            <a:r>
              <a:rPr sz="14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развивал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материалистическое</a:t>
            </a:r>
            <a:r>
              <a:rPr sz="14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понимание</a:t>
            </a:r>
            <a:r>
              <a:rPr sz="14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рефлексов.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Он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рассматривал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рефлексы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как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формы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связи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организма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среды.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Постоянную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связь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внешнего</a:t>
            </a:r>
            <a:r>
              <a:rPr sz="1400" spc="-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воздействия</a:t>
            </a:r>
            <a:r>
              <a:rPr sz="1400" spc="-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ответной</a:t>
            </a:r>
            <a:r>
              <a:rPr sz="1400" spc="-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деятельностью</a:t>
            </a:r>
            <a:r>
              <a:rPr sz="1400" spc="-1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организма</a:t>
            </a:r>
            <a:r>
              <a:rPr sz="1400" spc="-1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он</a:t>
            </a:r>
            <a:r>
              <a:rPr sz="1400" spc="-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называл </a:t>
            </a:r>
            <a:r>
              <a:rPr sz="1400" spc="-3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безусловным</a:t>
            </a:r>
            <a:r>
              <a:rPr sz="1400" spc="-1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рефлексом,</a:t>
            </a:r>
            <a:r>
              <a:rPr sz="1400" spc="-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400" spc="-1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временную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связь</a:t>
            </a:r>
            <a:r>
              <a:rPr sz="1400" spc="-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–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условным</a:t>
            </a:r>
            <a:r>
              <a:rPr sz="1400" spc="-1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рефлексом.</a:t>
            </a:r>
            <a:endParaRPr sz="1400">
              <a:latin typeface="Times New Roman"/>
              <a:cs typeface="Times New Roman"/>
            </a:endParaRPr>
          </a:p>
          <a:p>
            <a:pPr marL="12700" marR="515620">
              <a:lnSpc>
                <a:spcPts val="1650"/>
              </a:lnSpc>
              <a:spcBef>
                <a:spcPts val="1105"/>
              </a:spcBef>
            </a:pP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Он</a:t>
            </a:r>
            <a:r>
              <a:rPr sz="1400" spc="-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подчеркивал,</a:t>
            </a:r>
            <a:r>
              <a:rPr sz="1400" spc="-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что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прочный</a:t>
            </a:r>
            <a:r>
              <a:rPr sz="1400" spc="-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условный</a:t>
            </a:r>
            <a:r>
              <a:rPr sz="1400" spc="-1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рефлекс</a:t>
            </a:r>
            <a:r>
              <a:rPr sz="1400" spc="-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получается</a:t>
            </a:r>
            <a:r>
              <a:rPr sz="140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только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при </a:t>
            </a:r>
            <a:r>
              <a:rPr sz="1400" spc="-3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постоянном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предшествовании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внешнего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воздействия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безусловному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раздражителю.</a:t>
            </a:r>
            <a:r>
              <a:rPr sz="1400" spc="-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Из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своих</a:t>
            </a:r>
            <a:r>
              <a:rPr sz="1400" spc="-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опытов</a:t>
            </a:r>
            <a:r>
              <a:rPr sz="1400" spc="-1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он</a:t>
            </a:r>
            <a:r>
              <a:rPr sz="1400" spc="-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сделал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вывод,</a:t>
            </a:r>
            <a:r>
              <a:rPr sz="1400" spc="-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что</a:t>
            </a:r>
            <a:r>
              <a:rPr sz="1400" spc="-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время</a:t>
            </a:r>
            <a:r>
              <a:rPr sz="1400" spc="-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является</a:t>
            </a:r>
            <a:endParaRPr sz="1400">
              <a:latin typeface="Times New Roman"/>
              <a:cs typeface="Times New Roman"/>
            </a:endParaRPr>
          </a:p>
          <a:p>
            <a:pPr marL="12700" marR="115570">
              <a:lnSpc>
                <a:spcPts val="1650"/>
              </a:lnSpc>
              <a:spcBef>
                <a:spcPts val="80"/>
              </a:spcBef>
            </a:pP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«совершенно</a:t>
            </a:r>
            <a:r>
              <a:rPr sz="1400" spc="-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реальным</a:t>
            </a:r>
            <a:r>
              <a:rPr sz="1400" spc="-1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раздражителем»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что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это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открывает</a:t>
            </a:r>
            <a:r>
              <a:rPr sz="1400" spc="-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путь</a:t>
            </a:r>
            <a:r>
              <a:rPr sz="140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400" spc="-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решению </a:t>
            </a:r>
            <a:r>
              <a:rPr sz="1400" spc="-3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проблемы</a:t>
            </a:r>
            <a:r>
              <a:rPr sz="1400" spc="-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времени</a:t>
            </a:r>
            <a:r>
              <a:rPr sz="1400" spc="-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4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философии.</a:t>
            </a:r>
            <a:r>
              <a:rPr sz="1400" spc="-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Вопрос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сущности</a:t>
            </a:r>
            <a:r>
              <a:rPr sz="14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вемени,</a:t>
            </a:r>
            <a:r>
              <a:rPr sz="140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40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том,</a:t>
            </a:r>
            <a:endParaRPr sz="1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существует ли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оно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объективно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или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является 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лишь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формой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человеческого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восприятия, 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глубоко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интересовал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теперь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интересуеи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многих философов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ученых.</a:t>
            </a:r>
            <a:r>
              <a:rPr sz="1400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Опытами</a:t>
            </a:r>
            <a:r>
              <a:rPr sz="1400" spc="-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Павлова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его</a:t>
            </a:r>
            <a:r>
              <a:rPr sz="1400" spc="-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сотрудников</a:t>
            </a:r>
            <a:r>
              <a:rPr sz="1400" spc="-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показано,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что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можно</a:t>
            </a:r>
            <a:r>
              <a:rPr sz="1400" spc="-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выработать </a:t>
            </a:r>
            <a:r>
              <a:rPr sz="1400" spc="-3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условный</a:t>
            </a:r>
            <a:r>
              <a:rPr sz="1400" spc="-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рефлекс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не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только</a:t>
            </a:r>
            <a:r>
              <a:rPr sz="1400" spc="-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на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обычное</a:t>
            </a:r>
            <a:r>
              <a:rPr sz="1400" spc="-1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материальное</a:t>
            </a:r>
            <a:r>
              <a:rPr sz="14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воздействие</a:t>
            </a:r>
            <a:r>
              <a:rPr sz="1400" spc="-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(свет,</a:t>
            </a:r>
            <a:r>
              <a:rPr sz="14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звук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-45" dirty="0">
                <a:solidFill>
                  <a:srgbClr val="252525"/>
                </a:solidFill>
                <a:latin typeface="Times New Roman"/>
                <a:cs typeface="Times New Roman"/>
              </a:rPr>
              <a:t>т.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д.),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но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на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время.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Это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убедительно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свидетельствует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о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неразрывной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связи </a:t>
            </a:r>
            <a:r>
              <a:rPr sz="1400" spc="-3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времени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материей.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Время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не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привносится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мир человеческим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или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 сверхчеловеческим</a:t>
            </a:r>
            <a:r>
              <a:rPr sz="1400" spc="-1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сознанием,</a:t>
            </a:r>
            <a:r>
              <a:rPr sz="1400" spc="-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не</a:t>
            </a:r>
            <a:r>
              <a:rPr sz="1400" spc="-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является</a:t>
            </a:r>
            <a:r>
              <a:rPr sz="140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только</a:t>
            </a:r>
            <a:r>
              <a:rPr sz="14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srgbClr val="252525"/>
                </a:solidFill>
                <a:latin typeface="Times New Roman"/>
                <a:cs typeface="Times New Roman"/>
              </a:rPr>
              <a:t>формой</a:t>
            </a:r>
            <a:r>
              <a:rPr sz="1400" spc="-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нашего</a:t>
            </a:r>
            <a:r>
              <a:rPr sz="14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созерцания, </a:t>
            </a:r>
            <a:r>
              <a:rPr sz="1400" spc="-3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но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существует </a:t>
            </a:r>
            <a:r>
              <a:rPr sz="1400" spc="-5" dirty="0">
                <a:solidFill>
                  <a:srgbClr val="252525"/>
                </a:solidFill>
                <a:latin typeface="Times New Roman"/>
                <a:cs typeface="Times New Roman"/>
              </a:rPr>
              <a:t>изначально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spc="5" dirty="0">
                <a:solidFill>
                  <a:srgbClr val="252525"/>
                </a:solidFill>
                <a:latin typeface="Times New Roman"/>
                <a:cs typeface="Times New Roman"/>
              </a:rPr>
              <a:t>неустранимо, </a:t>
            </a:r>
            <a:r>
              <a:rPr sz="1400" spc="-10" dirty="0">
                <a:solidFill>
                  <a:srgbClr val="252525"/>
                </a:solidFill>
                <a:latin typeface="Times New Roman"/>
                <a:cs typeface="Times New Roman"/>
              </a:rPr>
              <a:t>как </a:t>
            </a:r>
            <a:r>
              <a:rPr sz="140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материя. </a:t>
            </a:r>
            <a:r>
              <a:rPr sz="1400" spc="-15" dirty="0">
                <a:solidFill>
                  <a:srgbClr val="252525"/>
                </a:solidFill>
                <a:latin typeface="Times New Roman"/>
                <a:cs typeface="Times New Roman"/>
              </a:rPr>
              <a:t>Тем </a:t>
            </a:r>
            <a:r>
              <a:rPr sz="1400" spc="15" dirty="0">
                <a:solidFill>
                  <a:srgbClr val="252525"/>
                </a:solidFill>
                <a:latin typeface="Times New Roman"/>
                <a:cs typeface="Times New Roman"/>
              </a:rPr>
              <a:t>самым </a:t>
            </a:r>
            <a:r>
              <a:rPr sz="140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подтверждается</a:t>
            </a:r>
            <a:r>
              <a:rPr sz="1400" spc="-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материалистическое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понимание</a:t>
            </a:r>
            <a:r>
              <a:rPr sz="14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252525"/>
                </a:solidFill>
                <a:latin typeface="Times New Roman"/>
                <a:cs typeface="Times New Roman"/>
              </a:rPr>
              <a:t>времени.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1668125" y="5638800"/>
            <a:ext cx="0" cy="599440"/>
          </a:xfrm>
          <a:custGeom>
            <a:avLst/>
            <a:gdLst/>
            <a:ahLst/>
            <a:cxnLst/>
            <a:rect l="l" t="t" r="r" b="b"/>
            <a:pathLst>
              <a:path h="599439">
                <a:moveTo>
                  <a:pt x="0" y="0"/>
                </a:moveTo>
                <a:lnTo>
                  <a:pt x="0" y="599071"/>
                </a:lnTo>
              </a:path>
            </a:pathLst>
          </a:custGeom>
          <a:ln w="38100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>
              <a:lnSpc>
                <a:spcPct val="93600"/>
              </a:lnSpc>
              <a:spcBef>
                <a:spcPts val="270"/>
              </a:spcBef>
            </a:pPr>
            <a:r>
              <a:rPr spc="20" dirty="0"/>
              <a:t>«Постоянную</a:t>
            </a:r>
            <a:r>
              <a:rPr dirty="0"/>
              <a:t> </a:t>
            </a:r>
            <a:r>
              <a:rPr spc="15" dirty="0"/>
              <a:t>связь</a:t>
            </a:r>
            <a:r>
              <a:rPr spc="-45" dirty="0"/>
              <a:t> </a:t>
            </a:r>
            <a:r>
              <a:rPr spc="-15" dirty="0"/>
              <a:t>внешнего</a:t>
            </a:r>
            <a:r>
              <a:rPr spc="235" dirty="0"/>
              <a:t> </a:t>
            </a:r>
            <a:r>
              <a:rPr spc="-5" dirty="0"/>
              <a:t>агента </a:t>
            </a:r>
            <a:r>
              <a:rPr spc="-445" dirty="0"/>
              <a:t> </a:t>
            </a:r>
            <a:r>
              <a:rPr spc="10" dirty="0"/>
              <a:t>с</a:t>
            </a:r>
            <a:r>
              <a:rPr spc="-30" dirty="0"/>
              <a:t> </a:t>
            </a:r>
            <a:r>
              <a:rPr spc="15" dirty="0"/>
              <a:t>ответной</a:t>
            </a:r>
            <a:r>
              <a:rPr spc="25" dirty="0"/>
              <a:t> </a:t>
            </a:r>
            <a:r>
              <a:rPr spc="-5" dirty="0"/>
              <a:t>на</a:t>
            </a:r>
            <a:r>
              <a:rPr spc="50" dirty="0"/>
              <a:t> </a:t>
            </a:r>
            <a:r>
              <a:rPr spc="-25" dirty="0"/>
              <a:t>него</a:t>
            </a:r>
            <a:r>
              <a:rPr spc="90" dirty="0"/>
              <a:t> </a:t>
            </a:r>
            <a:r>
              <a:rPr spc="10" dirty="0"/>
              <a:t>деятельностью </a:t>
            </a:r>
            <a:r>
              <a:rPr spc="15" dirty="0"/>
              <a:t> </a:t>
            </a:r>
            <a:r>
              <a:rPr spc="5" dirty="0"/>
              <a:t>организма</a:t>
            </a:r>
            <a:r>
              <a:rPr spc="45" dirty="0"/>
              <a:t> </a:t>
            </a:r>
            <a:r>
              <a:rPr spc="-10" dirty="0"/>
              <a:t>законно</a:t>
            </a:r>
            <a:r>
              <a:rPr spc="95" dirty="0"/>
              <a:t> </a:t>
            </a:r>
            <a:r>
              <a:rPr dirty="0"/>
              <a:t>называть </a:t>
            </a:r>
            <a:r>
              <a:rPr spc="5" dirty="0"/>
              <a:t> безусловным</a:t>
            </a:r>
            <a:r>
              <a:rPr spc="65" dirty="0"/>
              <a:t> </a:t>
            </a:r>
            <a:r>
              <a:rPr spc="-10" dirty="0"/>
              <a:t>рефлексом,</a:t>
            </a:r>
            <a:r>
              <a:rPr spc="190" dirty="0"/>
              <a:t> </a:t>
            </a:r>
            <a:r>
              <a:rPr spc="10" dirty="0"/>
              <a:t>временную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72605" y="2208149"/>
            <a:ext cx="2454275" cy="3124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850" spc="10" dirty="0">
                <a:solidFill>
                  <a:srgbClr val="252525"/>
                </a:solidFill>
                <a:latin typeface="Times New Roman"/>
                <a:cs typeface="Times New Roman"/>
              </a:rPr>
              <a:t>- </a:t>
            </a:r>
            <a:r>
              <a:rPr sz="1850" spc="15" dirty="0">
                <a:solidFill>
                  <a:srgbClr val="252525"/>
                </a:solidFill>
                <a:latin typeface="Times New Roman"/>
                <a:cs typeface="Times New Roman"/>
              </a:rPr>
              <a:t>условным</a:t>
            </a:r>
            <a:r>
              <a:rPr sz="1850" spc="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50" spc="-5" dirty="0">
                <a:solidFill>
                  <a:srgbClr val="252525"/>
                </a:solidFill>
                <a:latin typeface="Times New Roman"/>
                <a:cs typeface="Times New Roman"/>
              </a:rPr>
              <a:t>рефлексом»</a:t>
            </a:r>
            <a:endParaRPr sz="185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1687175" cy="6858000"/>
            <a:chOff x="0" y="0"/>
            <a:chExt cx="11687175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372224" cy="685799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1668125" y="5638800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39">
                  <a:moveTo>
                    <a:pt x="0" y="0"/>
                  </a:moveTo>
                  <a:lnTo>
                    <a:pt x="0" y="599071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872605" y="3181286"/>
            <a:ext cx="3758565" cy="2851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35280">
              <a:lnSpc>
                <a:spcPct val="100099"/>
              </a:lnSpc>
              <a:spcBef>
                <a:spcPts val="100"/>
              </a:spcBef>
            </a:pP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лов</a:t>
            </a:r>
            <a:r>
              <a:rPr sz="1200" spc="-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х</a:t>
            </a:r>
            <a:r>
              <a:rPr sz="1200" spc="1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ь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200" spc="15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х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х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. 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Первая сигнальная система 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присуща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человеку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10" dirty="0">
                <a:solidFill>
                  <a:srgbClr val="252525"/>
                </a:solidFill>
                <a:latin typeface="Times New Roman"/>
                <a:cs typeface="Times New Roman"/>
              </a:rPr>
              <a:t>животным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 представлена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органами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чувств.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Вторая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сигнальная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система</a:t>
            </a:r>
            <a:r>
              <a:rPr sz="12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присуща</a:t>
            </a:r>
            <a:r>
              <a:rPr sz="12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только</a:t>
            </a:r>
            <a:r>
              <a:rPr sz="120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человеку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 и</a:t>
            </a:r>
            <a:r>
              <a:rPr sz="1200" spc="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есть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35" dirty="0">
                <a:solidFill>
                  <a:srgbClr val="252525"/>
                </a:solidFill>
                <a:latin typeface="Times New Roman"/>
                <a:cs typeface="Times New Roman"/>
              </a:rPr>
              <a:t>результат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реакции 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его </a:t>
            </a:r>
            <a:r>
              <a:rPr sz="1200" spc="10" dirty="0">
                <a:solidFill>
                  <a:srgbClr val="252525"/>
                </a:solidFill>
                <a:latin typeface="Times New Roman"/>
                <a:cs typeface="Times New Roman"/>
              </a:rPr>
              <a:t>на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услышанное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слово или </a:t>
            </a:r>
            <a:r>
              <a:rPr sz="120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20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  <a:p>
            <a:pPr marL="12700" marR="195580">
              <a:lnSpc>
                <a:spcPts val="1430"/>
              </a:lnSpc>
              <a:spcBef>
                <a:spcPts val="1095"/>
              </a:spcBef>
            </a:pP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Все</a:t>
            </a:r>
            <a:r>
              <a:rPr sz="12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вопросы</a:t>
            </a:r>
            <a:r>
              <a:rPr sz="1200" spc="-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жизнедеятельности</a:t>
            </a:r>
            <a:r>
              <a:rPr sz="1200" spc="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человека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 объективно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обоснованы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взаимосвязаны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между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собой, считал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Павлов.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ct val="100400"/>
              </a:lnSpc>
              <a:spcBef>
                <a:spcPts val="980"/>
              </a:spcBef>
            </a:pP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Павлов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писал:</a:t>
            </a:r>
            <a:r>
              <a:rPr sz="120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«Психическая</a:t>
            </a:r>
            <a:r>
              <a:rPr sz="1200" spc="2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деятельность</a:t>
            </a:r>
            <a:r>
              <a:rPr sz="1200" spc="1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есть</a:t>
            </a:r>
            <a:r>
              <a:rPr sz="120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35" dirty="0">
                <a:solidFill>
                  <a:srgbClr val="252525"/>
                </a:solidFill>
                <a:latin typeface="Times New Roman"/>
                <a:cs typeface="Times New Roman"/>
              </a:rPr>
              <a:t>результат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физиологической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деятельности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определенных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масс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оло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вн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»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r>
              <a:rPr sz="1200" spc="1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35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200" spc="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са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200" spc="15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ло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, </a:t>
            </a:r>
            <a:r>
              <a:rPr sz="1200" spc="-6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2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2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, 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свои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эксперименты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проводил 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так,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что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у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него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психическое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всегда</a:t>
            </a:r>
            <a:r>
              <a:rPr sz="120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находится</a:t>
            </a:r>
            <a:r>
              <a:rPr sz="120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тесной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связи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телесным.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24762" y="2476838"/>
              <a:ext cx="6267236" cy="438116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134100" y="2724150"/>
              <a:ext cx="6057900" cy="4133850"/>
            </a:xfrm>
            <a:custGeom>
              <a:avLst/>
              <a:gdLst/>
              <a:ahLst/>
              <a:cxnLst/>
              <a:rect l="l" t="t" r="r" b="b"/>
              <a:pathLst>
                <a:path w="6057900" h="4133850">
                  <a:moveTo>
                    <a:pt x="6057900" y="0"/>
                  </a:moveTo>
                  <a:lnTo>
                    <a:pt x="0" y="0"/>
                  </a:lnTo>
                  <a:lnTo>
                    <a:pt x="0" y="4133850"/>
                  </a:lnTo>
                  <a:lnTo>
                    <a:pt x="6057900" y="4133850"/>
                  </a:lnTo>
                  <a:lnTo>
                    <a:pt x="60579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9075" y="0"/>
              <a:ext cx="11744325" cy="288607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0"/>
              <a:ext cx="12192000" cy="2724150"/>
            </a:xfrm>
            <a:custGeom>
              <a:avLst/>
              <a:gdLst/>
              <a:ahLst/>
              <a:cxnLst/>
              <a:rect l="l" t="t" r="r" b="b"/>
              <a:pathLst>
                <a:path w="12192000" h="2724150">
                  <a:moveTo>
                    <a:pt x="12192000" y="0"/>
                  </a:moveTo>
                  <a:lnTo>
                    <a:pt x="0" y="0"/>
                  </a:lnTo>
                  <a:lnTo>
                    <a:pt x="0" y="2724150"/>
                  </a:lnTo>
                  <a:lnTo>
                    <a:pt x="12192000" y="272415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41057" y="1232217"/>
            <a:ext cx="522859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10" dirty="0"/>
              <a:t>Работы</a:t>
            </a:r>
            <a:r>
              <a:rPr sz="4400" spc="-60" dirty="0"/>
              <a:t> </a:t>
            </a:r>
            <a:r>
              <a:rPr sz="4400" spc="-10" dirty="0"/>
              <a:t>И.</a:t>
            </a:r>
            <a:r>
              <a:rPr sz="4400" spc="5" dirty="0"/>
              <a:t> </a:t>
            </a:r>
            <a:r>
              <a:rPr sz="4400" spc="-10" dirty="0"/>
              <a:t>П.</a:t>
            </a:r>
            <a:r>
              <a:rPr sz="4400" spc="-60" dirty="0"/>
              <a:t> </a:t>
            </a:r>
            <a:r>
              <a:rPr sz="4400" spc="-25" dirty="0"/>
              <a:t>Павлова</a:t>
            </a:r>
            <a:endParaRPr sz="4400"/>
          </a:p>
        </p:txBody>
      </p:sp>
      <p:sp>
        <p:nvSpPr>
          <p:cNvPr id="8" name="object 8"/>
          <p:cNvSpPr txBox="1"/>
          <p:nvPr/>
        </p:nvSpPr>
        <p:spPr>
          <a:xfrm>
            <a:off x="392747" y="2817177"/>
            <a:ext cx="5591810" cy="396684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272415">
              <a:lnSpc>
                <a:spcPct val="104299"/>
              </a:lnSpc>
              <a:spcBef>
                <a:spcPts val="40"/>
              </a:spcBef>
            </a:pP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Конец</a:t>
            </a:r>
            <a:r>
              <a:rPr sz="1200" spc="-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XIX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начало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XX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столетия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ознаменовались</a:t>
            </a:r>
            <a:r>
              <a:rPr sz="1200" spc="-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крупнейшими</a:t>
            </a:r>
            <a:r>
              <a:rPr sz="1200" spc="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достижениями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области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физиологии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пищеварения.</a:t>
            </a:r>
            <a:endParaRPr sz="1200">
              <a:latin typeface="Times New Roman"/>
              <a:cs typeface="Times New Roman"/>
            </a:endParaRPr>
          </a:p>
          <a:p>
            <a:pPr marL="12700" marR="321945" indent="38100">
              <a:lnSpc>
                <a:spcPct val="101699"/>
              </a:lnSpc>
              <a:spcBef>
                <a:spcPts val="940"/>
              </a:spcBef>
            </a:pP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Благодаря разработке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нового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метода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исследования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пищеварительных процессов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Иваном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Петровичем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Павловым и 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его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 учениками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были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изучены </a:t>
            </a:r>
            <a:r>
              <a:rPr sz="1200" spc="10" dirty="0">
                <a:solidFill>
                  <a:srgbClr val="252525"/>
                </a:solidFill>
                <a:latin typeface="Times New Roman"/>
                <a:cs typeface="Times New Roman"/>
              </a:rPr>
              <a:t>основные </a:t>
            </a:r>
            <a:r>
              <a:rPr sz="12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закономерности</a:t>
            </a:r>
            <a:r>
              <a:rPr sz="1200" spc="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деятельности</a:t>
            </a:r>
            <a:r>
              <a:rPr sz="1200" spc="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различных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отделов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пищеварительного</a:t>
            </a:r>
            <a:r>
              <a:rPr sz="120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канала.</a:t>
            </a:r>
            <a:endParaRPr sz="1200">
              <a:latin typeface="Times New Roman"/>
              <a:cs typeface="Times New Roman"/>
            </a:endParaRPr>
          </a:p>
          <a:p>
            <a:pPr marL="12700" marR="182880">
              <a:lnSpc>
                <a:spcPct val="101600"/>
              </a:lnSpc>
              <a:spcBef>
                <a:spcPts val="940"/>
              </a:spcBef>
            </a:pP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На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основе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экспериментального материала 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И.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П.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Павлов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создал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учение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работе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главных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пищеварительных</a:t>
            </a:r>
            <a:r>
              <a:rPr sz="1200" spc="-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желез</a:t>
            </a:r>
            <a:r>
              <a:rPr sz="120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деятельности</a:t>
            </a:r>
            <a:r>
              <a:rPr sz="1200" spc="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системы</a:t>
            </a:r>
            <a:r>
              <a:rPr sz="120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пищеварения</a:t>
            </a:r>
            <a:r>
              <a:rPr sz="12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целом,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которое</a:t>
            </a:r>
            <a:r>
              <a:rPr sz="120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до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сих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пор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является</a:t>
            </a:r>
            <a:r>
              <a:rPr sz="1200" spc="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теоретической</a:t>
            </a:r>
            <a:r>
              <a:rPr sz="1200" spc="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основой</a:t>
            </a:r>
            <a:r>
              <a:rPr sz="1200" spc="-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физиологии.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430"/>
              </a:lnSpc>
              <a:spcBef>
                <a:spcPts val="1025"/>
              </a:spcBef>
            </a:pP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-15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-100" dirty="0">
                <a:solidFill>
                  <a:srgbClr val="252525"/>
                </a:solidFill>
                <a:latin typeface="Times New Roman"/>
                <a:cs typeface="Times New Roman"/>
              </a:rPr>
              <a:t>ь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ты </a:t>
            </a:r>
            <a:r>
              <a:rPr sz="1200" spc="-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сс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 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r>
              <a:rPr sz="12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ло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 </a:t>
            </a:r>
            <a:r>
              <a:rPr sz="1200" spc="-105" dirty="0">
                <a:solidFill>
                  <a:srgbClr val="252525"/>
                </a:solidFill>
                <a:latin typeface="Times New Roman"/>
                <a:cs typeface="Times New Roman"/>
              </a:rPr>
              <a:t>ф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оло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 пи</a:t>
            </a:r>
            <a:r>
              <a:rPr sz="1200" spc="-100" dirty="0">
                <a:solidFill>
                  <a:srgbClr val="252525"/>
                </a:solidFill>
                <a:latin typeface="Times New Roman"/>
                <a:cs typeface="Times New Roman"/>
              </a:rPr>
              <a:t>щ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я</a:t>
            </a:r>
            <a:r>
              <a:rPr sz="1200" spc="-1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200" spc="-100" dirty="0">
                <a:solidFill>
                  <a:srgbClr val="252525"/>
                </a:solidFill>
                <a:latin typeface="Times New Roman"/>
                <a:cs typeface="Times New Roman"/>
              </a:rPr>
              <a:t>щ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200" spc="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  </a:t>
            </a:r>
            <a:r>
              <a:rPr sz="1200" spc="-6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20" dirty="0">
                <a:solidFill>
                  <a:srgbClr val="252525"/>
                </a:solidFill>
                <a:latin typeface="Times New Roman"/>
                <a:cs typeface="Times New Roman"/>
              </a:rPr>
              <a:t>"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6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ци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 р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аб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оте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20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200" spc="15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х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пи</a:t>
            </a:r>
            <a:r>
              <a:rPr sz="1200" spc="-105" dirty="0">
                <a:solidFill>
                  <a:srgbClr val="252525"/>
                </a:solidFill>
                <a:latin typeface="Times New Roman"/>
                <a:cs typeface="Times New Roman"/>
              </a:rPr>
              <a:t>щ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ь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200" spc="15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х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же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-120" dirty="0">
                <a:solidFill>
                  <a:srgbClr val="252525"/>
                </a:solidFill>
                <a:latin typeface="Times New Roman"/>
                <a:cs typeface="Times New Roman"/>
              </a:rPr>
              <a:t>"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,</a:t>
            </a:r>
            <a:r>
              <a:rPr sz="1200" spc="1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25" dirty="0">
                <a:solidFill>
                  <a:srgbClr val="252525"/>
                </a:solidFill>
                <a:latin typeface="Times New Roman"/>
                <a:cs typeface="Times New Roman"/>
              </a:rPr>
              <a:t>нн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ой</a:t>
            </a:r>
            <a:r>
              <a:rPr sz="1200" spc="-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18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9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7 </a:t>
            </a:r>
            <a:r>
              <a:rPr sz="1200" spc="-19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r>
              <a:rPr sz="12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 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ставшей</a:t>
            </a:r>
            <a:r>
              <a:rPr sz="1200" spc="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классическим</a:t>
            </a:r>
            <a:r>
              <a:rPr sz="1200" spc="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трудом.</a:t>
            </a:r>
            <a:endParaRPr sz="1200">
              <a:latin typeface="Times New Roman"/>
              <a:cs typeface="Times New Roman"/>
            </a:endParaRPr>
          </a:p>
          <a:p>
            <a:pPr marL="12700" marR="287655">
              <a:lnSpc>
                <a:spcPts val="1430"/>
              </a:lnSpc>
              <a:spcBef>
                <a:spcPts val="1040"/>
              </a:spcBef>
            </a:pP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За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выдающиеся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достижения в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области изучения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физиологии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пищеварения в 1904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году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И.П.</a:t>
            </a:r>
            <a:r>
              <a:rPr sz="12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Павлову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присуждается</a:t>
            </a:r>
            <a:r>
              <a:rPr sz="120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Нобелевская</a:t>
            </a:r>
            <a:r>
              <a:rPr sz="120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премия.</a:t>
            </a:r>
            <a:endParaRPr sz="1200">
              <a:latin typeface="Times New Roman"/>
              <a:cs typeface="Times New Roman"/>
            </a:endParaRPr>
          </a:p>
          <a:p>
            <a:pPr marL="12700" marR="172085">
              <a:lnSpc>
                <a:spcPct val="100400"/>
              </a:lnSpc>
              <a:spcBef>
                <a:spcPts val="985"/>
              </a:spcBef>
            </a:pP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Д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 р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от 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ло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-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-80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я</a:t>
            </a:r>
            <a:r>
              <a:rPr sz="1200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 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пи</a:t>
            </a:r>
            <a:r>
              <a:rPr sz="1200" spc="-100" dirty="0">
                <a:solidFill>
                  <a:srgbClr val="252525"/>
                </a:solidFill>
                <a:latin typeface="Times New Roman"/>
                <a:cs typeface="Times New Roman"/>
              </a:rPr>
              <a:t>щ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45" dirty="0">
                <a:solidFill>
                  <a:srgbClr val="252525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ив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л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ь</a:t>
            </a:r>
            <a:r>
              <a:rPr sz="1200" spc="-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15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р</a:t>
            </a:r>
            <a:r>
              <a:rPr sz="1200" spc="15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200" spc="30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200" spc="15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и  сведениями об отдельных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моментах функционирования органов пищеварительной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системы.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Сведения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получались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основном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методом наблюдения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или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посредством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опытов над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наркотизированными </a:t>
            </a:r>
            <a:r>
              <a:rPr sz="1200" spc="5" dirty="0">
                <a:solidFill>
                  <a:srgbClr val="252525"/>
                </a:solidFill>
                <a:latin typeface="Times New Roman"/>
                <a:cs typeface="Times New Roman"/>
              </a:rPr>
              <a:t>жвотными </a:t>
            </a:r>
            <a:r>
              <a:rPr sz="1200" dirty="0">
                <a:solidFill>
                  <a:srgbClr val="252525"/>
                </a:solidFill>
                <a:latin typeface="Times New Roman"/>
                <a:cs typeface="Times New Roman"/>
              </a:rPr>
              <a:t>с </a:t>
            </a:r>
            <a:r>
              <a:rPr sz="1200" spc="-20" dirty="0">
                <a:solidFill>
                  <a:srgbClr val="252525"/>
                </a:solidFill>
                <a:latin typeface="Times New Roman"/>
                <a:cs typeface="Times New Roman"/>
              </a:rPr>
              <a:t>разрушенной </a:t>
            </a:r>
            <a:r>
              <a:rPr sz="1200" spc="-10" dirty="0">
                <a:solidFill>
                  <a:srgbClr val="252525"/>
                </a:solidFill>
                <a:latin typeface="Times New Roman"/>
                <a:cs typeface="Times New Roman"/>
              </a:rPr>
              <a:t>связью между частями </a:t>
            </a:r>
            <a:r>
              <a:rPr sz="1200" spc="-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252525"/>
                </a:solidFill>
                <a:latin typeface="Times New Roman"/>
                <a:cs typeface="Times New Roman"/>
              </a:rPr>
              <a:t>организма.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629400" y="3019425"/>
            <a:ext cx="5057775" cy="3219450"/>
            <a:chOff x="6629400" y="3019425"/>
            <a:chExt cx="5057775" cy="321945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29400" y="3019425"/>
              <a:ext cx="4438650" cy="321945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1668125" y="5638800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39">
                  <a:moveTo>
                    <a:pt x="0" y="0"/>
                  </a:moveTo>
                  <a:lnTo>
                    <a:pt x="0" y="599071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72605" y="867410"/>
            <a:ext cx="3324225" cy="190246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marR="5080">
              <a:lnSpc>
                <a:spcPct val="89600"/>
              </a:lnSpc>
              <a:spcBef>
                <a:spcPts val="680"/>
              </a:spcBef>
            </a:pPr>
            <a:r>
              <a:rPr sz="4400" spc="-60" dirty="0"/>
              <a:t>Метод </a:t>
            </a:r>
            <a:r>
              <a:rPr sz="4400" spc="-55" dirty="0"/>
              <a:t> </a:t>
            </a:r>
            <a:r>
              <a:rPr sz="4400" spc="-10" dirty="0"/>
              <a:t>хронического </a:t>
            </a:r>
            <a:r>
              <a:rPr sz="4400" spc="-1085" dirty="0"/>
              <a:t> </a:t>
            </a:r>
            <a:r>
              <a:rPr sz="4400" spc="-15" dirty="0"/>
              <a:t>э</a:t>
            </a:r>
            <a:r>
              <a:rPr sz="4400" spc="-40" dirty="0"/>
              <a:t>к</a:t>
            </a:r>
            <a:r>
              <a:rPr sz="4400" spc="-5" dirty="0"/>
              <a:t>с</a:t>
            </a:r>
            <a:r>
              <a:rPr sz="4400" spc="40" dirty="0"/>
              <a:t>п</a:t>
            </a:r>
            <a:r>
              <a:rPr sz="4400" spc="-5" dirty="0"/>
              <a:t>е</a:t>
            </a:r>
            <a:r>
              <a:rPr sz="4400" spc="45" dirty="0"/>
              <a:t>р</a:t>
            </a:r>
            <a:r>
              <a:rPr sz="4400" spc="40" dirty="0"/>
              <a:t>и</a:t>
            </a:r>
            <a:r>
              <a:rPr sz="4400" spc="-15" dirty="0"/>
              <a:t>м</a:t>
            </a:r>
            <a:r>
              <a:rPr sz="4400" spc="-5" dirty="0"/>
              <a:t>е</a:t>
            </a:r>
            <a:r>
              <a:rPr sz="4400" spc="40" dirty="0"/>
              <a:t>н</a:t>
            </a:r>
            <a:r>
              <a:rPr sz="4400" spc="20" dirty="0"/>
              <a:t>т</a:t>
            </a:r>
            <a:r>
              <a:rPr sz="4400" spc="10" dirty="0"/>
              <a:t>а</a:t>
            </a:r>
            <a:endParaRPr sz="4400"/>
          </a:p>
        </p:txBody>
      </p:sp>
      <p:grpSp>
        <p:nvGrpSpPr>
          <p:cNvPr id="3" name="object 3"/>
          <p:cNvGrpSpPr/>
          <p:nvPr/>
        </p:nvGrpSpPr>
        <p:grpSpPr>
          <a:xfrm>
            <a:off x="0" y="57"/>
            <a:ext cx="11687175" cy="6858000"/>
            <a:chOff x="0" y="57"/>
            <a:chExt cx="11687175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7"/>
              <a:ext cx="6372224" cy="685787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668125" y="5638799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39">
                  <a:moveTo>
                    <a:pt x="0" y="0"/>
                  </a:moveTo>
                  <a:lnTo>
                    <a:pt x="0" y="599071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872605" y="3419792"/>
            <a:ext cx="3734435" cy="24161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И.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П.</a:t>
            </a:r>
            <a:r>
              <a:rPr sz="950" spc="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Павлов</a:t>
            </a:r>
            <a:r>
              <a:rPr sz="950" spc="1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ввел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новый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вид</a:t>
            </a:r>
            <a:r>
              <a:rPr sz="950" spc="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эксперимента</a:t>
            </a:r>
            <a:r>
              <a:rPr sz="950" spc="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—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хронический,</a:t>
            </a:r>
            <a:r>
              <a:rPr sz="950" spc="1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на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неповрежденном</a:t>
            </a:r>
            <a:r>
              <a:rPr sz="950" spc="1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или</a:t>
            </a:r>
            <a:r>
              <a:rPr sz="950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заранее</a:t>
            </a:r>
            <a:r>
              <a:rPr sz="950" spc="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прооперированном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животном.</a:t>
            </a:r>
            <a:endParaRPr sz="950">
              <a:latin typeface="Times New Roman"/>
              <a:cs typeface="Times New Roman"/>
            </a:endParaRPr>
          </a:p>
          <a:p>
            <a:pPr marL="12700" marR="5080">
              <a:lnSpc>
                <a:spcPct val="105400"/>
              </a:lnSpc>
              <a:spcBef>
                <a:spcPts val="975"/>
              </a:spcBef>
            </a:pP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Он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проводил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исследования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функционирования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желез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желудочно-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кишечного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тракта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на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здоровом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ненаркотизированном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животном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условиях</a:t>
            </a:r>
            <a:r>
              <a:rPr sz="950" spc="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хронического</a:t>
            </a:r>
            <a:r>
              <a:rPr sz="950" spc="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эксперимента</a:t>
            </a:r>
            <a:r>
              <a:rPr sz="950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при</a:t>
            </a:r>
            <a:r>
              <a:rPr sz="95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сохранении</a:t>
            </a:r>
            <a:r>
              <a:rPr sz="950" spc="1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непрерывной </a:t>
            </a:r>
            <a:r>
              <a:rPr sz="950" spc="-2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работы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всех</a:t>
            </a:r>
            <a:r>
              <a:rPr sz="950" spc="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отделов</a:t>
            </a:r>
            <a:r>
              <a:rPr sz="950" spc="1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пищеварительной</a:t>
            </a:r>
            <a:r>
              <a:rPr sz="950" spc="2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системы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организма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животного.</a:t>
            </a:r>
            <a:endParaRPr sz="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116205">
              <a:lnSpc>
                <a:spcPct val="105400"/>
              </a:lnSpc>
              <a:spcBef>
                <a:spcPts val="5"/>
              </a:spcBef>
            </a:pP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Павловым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были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изучены основные закономерности работы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отдельных</a:t>
            </a:r>
            <a:r>
              <a:rPr sz="950" spc="1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органов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желудочно-кишечного</a:t>
            </a:r>
            <a:r>
              <a:rPr sz="950" spc="1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тракта,</a:t>
            </a:r>
            <a:r>
              <a:rPr sz="950" spc="1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взаимодействие </a:t>
            </a:r>
            <a:r>
              <a:rPr sz="950" spc="-2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этих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органов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процессе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работы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всей пищеварительной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системы,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определены</a:t>
            </a:r>
            <a:r>
              <a:rPr sz="950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основные</a:t>
            </a:r>
            <a:r>
              <a:rPr sz="95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физиологические</a:t>
            </a:r>
            <a:r>
              <a:rPr sz="95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механизмы</a:t>
            </a:r>
            <a:r>
              <a:rPr sz="950" spc="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ее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регуляции.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Важным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открытием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явилось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определение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регулирующей роли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центральной</a:t>
            </a:r>
            <a:r>
              <a:rPr sz="950" spc="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нервной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системы</a:t>
            </a:r>
            <a:r>
              <a:rPr sz="950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обеспечении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целостной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деятельности</a:t>
            </a:r>
            <a:r>
              <a:rPr sz="950" spc="28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системы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пищеварения.</a:t>
            </a:r>
            <a:endParaRPr sz="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438523"/>
              <a:ext cx="12191872" cy="341947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50" y="0"/>
              <a:ext cx="11815826" cy="387184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0"/>
              <a:ext cx="12192000" cy="3429000"/>
            </a:xfrm>
            <a:custGeom>
              <a:avLst/>
              <a:gdLst/>
              <a:ahLst/>
              <a:cxnLst/>
              <a:rect l="l" t="t" r="r" b="b"/>
              <a:pathLst>
                <a:path w="12192000" h="3429000">
                  <a:moveTo>
                    <a:pt x="12192000" y="0"/>
                  </a:moveTo>
                  <a:lnTo>
                    <a:pt x="0" y="0"/>
                  </a:lnTo>
                  <a:lnTo>
                    <a:pt x="0" y="3429000"/>
                  </a:lnTo>
                  <a:lnTo>
                    <a:pt x="12192000" y="34290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41057" y="1001394"/>
            <a:ext cx="3558540" cy="203644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>
              <a:lnSpc>
                <a:spcPts val="5260"/>
              </a:lnSpc>
              <a:spcBef>
                <a:spcPts val="250"/>
              </a:spcBef>
            </a:pPr>
            <a:r>
              <a:rPr sz="4400" spc="-60" dirty="0"/>
              <a:t>Метод </a:t>
            </a:r>
            <a:r>
              <a:rPr sz="4400" spc="-55" dirty="0"/>
              <a:t> </a:t>
            </a:r>
            <a:r>
              <a:rPr sz="4400" spc="40" dirty="0"/>
              <a:t>и</a:t>
            </a:r>
            <a:r>
              <a:rPr sz="4400" spc="-5" dirty="0"/>
              <a:t>с</a:t>
            </a:r>
            <a:r>
              <a:rPr sz="4400" spc="-40" dirty="0"/>
              <a:t>к</a:t>
            </a:r>
            <a:r>
              <a:rPr sz="4400" spc="-100" dirty="0"/>
              <a:t>у</a:t>
            </a:r>
            <a:r>
              <a:rPr sz="4400" spc="-5" dirty="0"/>
              <a:t>сс</a:t>
            </a:r>
            <a:r>
              <a:rPr sz="4400" spc="20" dirty="0"/>
              <a:t>т</a:t>
            </a:r>
            <a:r>
              <a:rPr sz="4400" spc="5" dirty="0"/>
              <a:t>ве</a:t>
            </a:r>
            <a:r>
              <a:rPr sz="4400" spc="40" dirty="0"/>
              <a:t>нн</a:t>
            </a:r>
            <a:r>
              <a:rPr sz="4400" spc="-25" dirty="0"/>
              <a:t>о</a:t>
            </a:r>
            <a:r>
              <a:rPr sz="4400" spc="10" dirty="0"/>
              <a:t>й  </a:t>
            </a:r>
            <a:r>
              <a:rPr sz="4400" spc="-50" dirty="0"/>
              <a:t>фистулы</a:t>
            </a:r>
            <a:endParaRPr sz="4400"/>
          </a:p>
        </p:txBody>
      </p:sp>
      <p:sp>
        <p:nvSpPr>
          <p:cNvPr id="7" name="object 7"/>
          <p:cNvSpPr txBox="1"/>
          <p:nvPr/>
        </p:nvSpPr>
        <p:spPr>
          <a:xfrm>
            <a:off x="6319901" y="112966"/>
            <a:ext cx="5214620" cy="3047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99"/>
              </a:lnSpc>
              <a:spcBef>
                <a:spcPts val="100"/>
              </a:spcBef>
            </a:pP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Более</a:t>
            </a:r>
            <a:r>
              <a:rPr sz="1800" spc="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10</a:t>
            </a:r>
            <a:r>
              <a:rPr sz="1800" spc="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лет</a:t>
            </a:r>
            <a:r>
              <a:rPr sz="1800" spc="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потребовалось</a:t>
            </a:r>
            <a:r>
              <a:rPr sz="18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для</a:t>
            </a:r>
            <a:r>
              <a:rPr sz="1800" spc="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разработки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252525"/>
                </a:solidFill>
                <a:latin typeface="Times New Roman"/>
                <a:cs typeface="Times New Roman"/>
              </a:rPr>
              <a:t>методики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получения искусственной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фистулы 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 (отверстия)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20" dirty="0">
                <a:solidFill>
                  <a:srgbClr val="252525"/>
                </a:solidFill>
                <a:latin typeface="Times New Roman"/>
                <a:cs typeface="Times New Roman"/>
              </a:rPr>
              <a:t>желудочно-кишечного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тракта.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252525"/>
                </a:solidFill>
                <a:latin typeface="Times New Roman"/>
                <a:cs typeface="Times New Roman"/>
              </a:rPr>
              <a:t>Сделать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такую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операцию</a:t>
            </a:r>
            <a:r>
              <a:rPr sz="1800" spc="-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было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чрезвычайно </a:t>
            </a:r>
            <a:r>
              <a:rPr sz="1800" spc="-30" dirty="0">
                <a:solidFill>
                  <a:srgbClr val="252525"/>
                </a:solidFill>
                <a:latin typeface="Times New Roman"/>
                <a:cs typeface="Times New Roman"/>
              </a:rPr>
              <a:t>трудно,</a:t>
            </a:r>
            <a:r>
              <a:rPr sz="18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так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solidFill>
                  <a:srgbClr val="252525"/>
                </a:solidFill>
                <a:latin typeface="Times New Roman"/>
                <a:cs typeface="Times New Roman"/>
              </a:rPr>
              <a:t>как </a:t>
            </a:r>
            <a:r>
              <a:rPr sz="180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изливавшийся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из 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кишечника 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сок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переваривал 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800" spc="-40" dirty="0">
                <a:solidFill>
                  <a:srgbClr val="252525"/>
                </a:solidFill>
                <a:latin typeface="Times New Roman"/>
                <a:cs typeface="Times New Roman"/>
              </a:rPr>
              <a:t>ш</a:t>
            </a:r>
            <a:r>
              <a:rPr sz="1800" spc="-55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800" spc="-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20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рю</a:t>
            </a:r>
            <a:r>
              <a:rPr sz="1800" spc="-40" dirty="0">
                <a:solidFill>
                  <a:srgbClr val="252525"/>
                </a:solidFill>
                <a:latin typeface="Times New Roman"/>
                <a:cs typeface="Times New Roman"/>
              </a:rPr>
              <a:t>ш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ую</a:t>
            </a:r>
            <a:r>
              <a:rPr sz="180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800" spc="-4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к</a:t>
            </a:r>
            <a:r>
              <a:rPr sz="1800" spc="-155" dirty="0">
                <a:solidFill>
                  <a:srgbClr val="252525"/>
                </a:solidFill>
                <a:latin typeface="Times New Roman"/>
                <a:cs typeface="Times New Roman"/>
              </a:rPr>
              <a:t>у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r>
              <a:rPr sz="1800" spc="-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3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.</a:t>
            </a:r>
            <a:r>
              <a:rPr sz="180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30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. </a:t>
            </a:r>
            <a:r>
              <a:rPr sz="1800" spc="-30" dirty="0">
                <a:solidFill>
                  <a:srgbClr val="252525"/>
                </a:solidFill>
                <a:latin typeface="Times New Roman"/>
                <a:cs typeface="Times New Roman"/>
              </a:rPr>
              <a:t>П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800" spc="-3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лов  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научился</a:t>
            </a:r>
            <a:r>
              <a:rPr sz="1800" spc="-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252525"/>
                </a:solidFill>
                <a:latin typeface="Times New Roman"/>
                <a:cs typeface="Times New Roman"/>
              </a:rPr>
              <a:t>вставлять</a:t>
            </a:r>
            <a:r>
              <a:rPr sz="1800" spc="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252525"/>
                </a:solidFill>
                <a:latin typeface="Times New Roman"/>
                <a:cs typeface="Times New Roman"/>
              </a:rPr>
              <a:t>выводные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трубки</a:t>
            </a:r>
            <a:r>
              <a:rPr sz="180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так, </a:t>
            </a:r>
            <a:r>
              <a:rPr sz="1800" spc="-20" dirty="0">
                <a:solidFill>
                  <a:srgbClr val="252525"/>
                </a:solidFill>
                <a:latin typeface="Times New Roman"/>
                <a:cs typeface="Times New Roman"/>
              </a:rPr>
              <a:t>что </a:t>
            </a:r>
            <a:r>
              <a:rPr sz="180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ни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как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х</a:t>
            </a:r>
            <a:r>
              <a:rPr sz="1800" spc="-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252525"/>
                </a:solidFill>
                <a:latin typeface="Times New Roman"/>
                <a:cs typeface="Times New Roman"/>
              </a:rPr>
              <a:t>э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ро</a:t>
            </a:r>
            <a:r>
              <a:rPr sz="1800" spc="-40" dirty="0">
                <a:solidFill>
                  <a:srgbClr val="252525"/>
                </a:solidFill>
                <a:latin typeface="Times New Roman"/>
                <a:cs typeface="Times New Roman"/>
              </a:rPr>
              <a:t>з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й</a:t>
            </a:r>
            <a:r>
              <a:rPr sz="1800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н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е</a:t>
            </a:r>
            <a:r>
              <a:rPr sz="1800" spc="-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20" dirty="0">
                <a:solidFill>
                  <a:srgbClr val="252525"/>
                </a:solidFill>
                <a:latin typeface="Times New Roman"/>
                <a:cs typeface="Times New Roman"/>
              </a:rPr>
              <a:t>б</a:t>
            </a:r>
            <a:r>
              <a:rPr sz="1800" spc="-15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ло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, и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он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20" dirty="0">
                <a:solidFill>
                  <a:srgbClr val="252525"/>
                </a:solidFill>
                <a:latin typeface="Times New Roman"/>
                <a:cs typeface="Times New Roman"/>
              </a:rPr>
              <a:t>м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ог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 п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олу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ч</a:t>
            </a:r>
            <a:r>
              <a:rPr sz="1800" spc="-55" dirty="0">
                <a:solidFill>
                  <a:srgbClr val="252525"/>
                </a:solidFill>
                <a:latin typeface="Times New Roman"/>
                <a:cs typeface="Times New Roman"/>
              </a:rPr>
              <a:t>а</a:t>
            </a:r>
            <a:r>
              <a:rPr sz="1800" spc="-4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ь ч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1800" spc="2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1800" spc="-40" dirty="0">
                <a:solidFill>
                  <a:srgbClr val="252525"/>
                </a:solidFill>
                <a:latin typeface="Times New Roman"/>
                <a:cs typeface="Times New Roman"/>
              </a:rPr>
              <a:t>т</a:t>
            </a:r>
            <a:r>
              <a:rPr sz="1800" spc="-15" dirty="0">
                <a:solidFill>
                  <a:srgbClr val="252525"/>
                </a:solidFill>
                <a:latin typeface="Times New Roman"/>
                <a:cs typeface="Times New Roman"/>
              </a:rPr>
              <a:t>ы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й  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пищеварительный 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сок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на протяжении </a:t>
            </a:r>
            <a:r>
              <a:rPr sz="1800" spc="-15" dirty="0">
                <a:solidFill>
                  <a:srgbClr val="252525"/>
                </a:solidFill>
                <a:latin typeface="Times New Roman"/>
                <a:cs typeface="Times New Roman"/>
              </a:rPr>
              <a:t>всего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20" dirty="0">
                <a:solidFill>
                  <a:srgbClr val="252525"/>
                </a:solidFill>
                <a:latin typeface="Times New Roman"/>
                <a:cs typeface="Times New Roman"/>
              </a:rPr>
              <a:t>желудочно-кишечного 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тракта: </a:t>
            </a:r>
            <a:r>
              <a:rPr sz="1800" dirty="0">
                <a:solidFill>
                  <a:srgbClr val="252525"/>
                </a:solidFill>
                <a:latin typeface="Times New Roman"/>
                <a:cs typeface="Times New Roman"/>
              </a:rPr>
              <a:t>от </a:t>
            </a:r>
            <a:r>
              <a:rPr sz="1800" spc="5" dirty="0">
                <a:solidFill>
                  <a:srgbClr val="252525"/>
                </a:solidFill>
                <a:latin typeface="Times New Roman"/>
                <a:cs typeface="Times New Roman"/>
              </a:rPr>
              <a:t>слюнной железы </a:t>
            </a:r>
            <a:r>
              <a:rPr sz="1800" spc="-10" dirty="0">
                <a:solidFill>
                  <a:srgbClr val="252525"/>
                </a:solidFill>
                <a:latin typeface="Times New Roman"/>
                <a:cs typeface="Times New Roman"/>
              </a:rPr>
              <a:t>до </a:t>
            </a:r>
            <a:r>
              <a:rPr sz="1800" spc="-4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252525"/>
                </a:solidFill>
                <a:latin typeface="Times New Roman"/>
                <a:cs typeface="Times New Roman"/>
              </a:rPr>
              <a:t>толстого</a:t>
            </a:r>
            <a:r>
              <a:rPr sz="1800" spc="-5" dirty="0">
                <a:solidFill>
                  <a:srgbClr val="252525"/>
                </a:solidFill>
                <a:latin typeface="Times New Roman"/>
                <a:cs typeface="Times New Roman"/>
              </a:rPr>
              <a:t> кишечника.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668125" y="990600"/>
            <a:ext cx="0" cy="599440"/>
          </a:xfrm>
          <a:custGeom>
            <a:avLst/>
            <a:gdLst/>
            <a:ahLst/>
            <a:cxnLst/>
            <a:rect l="l" t="t" r="r" b="b"/>
            <a:pathLst>
              <a:path h="599440">
                <a:moveTo>
                  <a:pt x="0" y="0"/>
                </a:moveTo>
                <a:lnTo>
                  <a:pt x="0" y="599059"/>
                </a:lnTo>
              </a:path>
            </a:pathLst>
          </a:custGeom>
          <a:ln w="38100">
            <a:solidFill>
              <a:srgbClr val="2525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05294" y="216535"/>
            <a:ext cx="2916555" cy="190246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 marR="5080">
              <a:lnSpc>
                <a:spcPts val="4730"/>
              </a:lnSpc>
              <a:spcBef>
                <a:spcPts val="745"/>
              </a:spcBef>
            </a:pPr>
            <a:r>
              <a:rPr sz="4400" spc="30" dirty="0"/>
              <a:t>Опыты </a:t>
            </a:r>
            <a:r>
              <a:rPr sz="4400" spc="10" dirty="0"/>
              <a:t>с </a:t>
            </a:r>
            <a:r>
              <a:rPr sz="4400" spc="15" dirty="0"/>
              <a:t> мнимым </a:t>
            </a:r>
            <a:r>
              <a:rPr sz="4400" spc="20" dirty="0"/>
              <a:t> </a:t>
            </a:r>
            <a:r>
              <a:rPr sz="4400" spc="-190" dirty="0"/>
              <a:t>к</a:t>
            </a:r>
            <a:r>
              <a:rPr sz="4400" spc="-25" dirty="0"/>
              <a:t>ор</a:t>
            </a:r>
            <a:r>
              <a:rPr sz="4400" spc="-10" dirty="0"/>
              <a:t>м</a:t>
            </a:r>
            <a:r>
              <a:rPr sz="4400" spc="-25" dirty="0"/>
              <a:t>л</a:t>
            </a:r>
            <a:r>
              <a:rPr sz="4400" spc="-10" dirty="0"/>
              <a:t>е</a:t>
            </a:r>
            <a:r>
              <a:rPr sz="4400" spc="40" dirty="0"/>
              <a:t>ни</a:t>
            </a:r>
            <a:r>
              <a:rPr sz="4400" spc="-10" dirty="0"/>
              <a:t>е</a:t>
            </a:r>
            <a:r>
              <a:rPr sz="4400" spc="20" dirty="0"/>
              <a:t>м</a:t>
            </a:r>
            <a:endParaRPr sz="4400"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1687175" cy="6858000"/>
            <a:chOff x="0" y="0"/>
            <a:chExt cx="11687175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372224" cy="685799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668125" y="5638800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39">
                  <a:moveTo>
                    <a:pt x="0" y="0"/>
                  </a:moveTo>
                  <a:lnTo>
                    <a:pt x="0" y="599071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740143" y="2459482"/>
            <a:ext cx="4757420" cy="3955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0504">
              <a:lnSpc>
                <a:spcPct val="109500"/>
              </a:lnSpc>
              <a:spcBef>
                <a:spcPts val="100"/>
              </a:spcBef>
            </a:pP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В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опытах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с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мнимым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кормлением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Павлов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доказал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то, что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секреция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желудочного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сока,</a:t>
            </a:r>
            <a:r>
              <a:rPr sz="1200" spc="7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10" dirty="0">
                <a:solidFill>
                  <a:srgbClr val="333333"/>
                </a:solidFill>
                <a:latin typeface="Times New Roman"/>
                <a:cs typeface="Times New Roman"/>
              </a:rPr>
              <a:t>вызванная</a:t>
            </a:r>
            <a:r>
              <a:rPr sz="1200" spc="-10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действием</a:t>
            </a:r>
            <a:r>
              <a:rPr sz="1200" spc="-8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пищи</a:t>
            </a:r>
            <a:r>
              <a:rPr sz="1200" spc="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15" dirty="0">
                <a:solidFill>
                  <a:srgbClr val="333333"/>
                </a:solidFill>
                <a:latin typeface="Times New Roman"/>
                <a:cs typeface="Times New Roman"/>
              </a:rPr>
              <a:t>на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рецепторы</a:t>
            </a:r>
            <a:r>
              <a:rPr sz="1200" spc="-6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ротовой </a:t>
            </a:r>
            <a:r>
              <a:rPr sz="1200" spc="-28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30" dirty="0">
                <a:solidFill>
                  <a:srgbClr val="333333"/>
                </a:solidFill>
                <a:latin typeface="Times New Roman"/>
                <a:cs typeface="Times New Roman"/>
              </a:rPr>
              <a:t>п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оло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200" spc="30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,</a:t>
            </a:r>
            <a:r>
              <a:rPr sz="1200" spc="-8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30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мее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200" spc="1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200" spc="-105" dirty="0">
                <a:solidFill>
                  <a:srgbClr val="333333"/>
                </a:solidFill>
                <a:latin typeface="Times New Roman"/>
                <a:cs typeface="Times New Roman"/>
              </a:rPr>
              <a:t>ф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л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200" spc="-60" dirty="0">
                <a:solidFill>
                  <a:srgbClr val="333333"/>
                </a:solidFill>
                <a:latin typeface="Times New Roman"/>
                <a:cs typeface="Times New Roman"/>
              </a:rPr>
              <a:t>к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тор</a:t>
            </a:r>
            <a:r>
              <a:rPr sz="1200" spc="30" dirty="0">
                <a:solidFill>
                  <a:srgbClr val="333333"/>
                </a:solidFill>
                <a:latin typeface="Times New Roman"/>
                <a:cs typeface="Times New Roman"/>
              </a:rPr>
              <a:t>н</a:t>
            </a:r>
            <a:r>
              <a:rPr sz="1200" spc="15" dirty="0">
                <a:solidFill>
                  <a:srgbClr val="333333"/>
                </a:solidFill>
                <a:latin typeface="Times New Roman"/>
                <a:cs typeface="Times New Roman"/>
              </a:rPr>
              <a:t>ы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й</a:t>
            </a:r>
            <a:r>
              <a:rPr sz="1200" spc="10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80" dirty="0">
                <a:solidFill>
                  <a:srgbClr val="333333"/>
                </a:solidFill>
                <a:latin typeface="Times New Roman"/>
                <a:cs typeface="Times New Roman"/>
              </a:rPr>
              <a:t>х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200" spc="-60" dirty="0">
                <a:solidFill>
                  <a:srgbClr val="333333"/>
                </a:solidFill>
                <a:latin typeface="Times New Roman"/>
                <a:cs typeface="Times New Roman"/>
              </a:rPr>
              <a:t>к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р.</a:t>
            </a:r>
            <a:endParaRPr sz="1200">
              <a:latin typeface="Times New Roman"/>
              <a:cs typeface="Times New Roman"/>
            </a:endParaRPr>
          </a:p>
          <a:p>
            <a:pPr marL="12700" marR="261620">
              <a:lnSpc>
                <a:spcPct val="109500"/>
              </a:lnSpc>
              <a:spcBef>
                <a:spcPts val="1050"/>
              </a:spcBef>
            </a:pP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При "мнимом 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кормлении"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пищевод перерезается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так,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чтобы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пища </a:t>
            </a:r>
            <a:r>
              <a:rPr sz="1200" spc="10" dirty="0">
                <a:solidFill>
                  <a:srgbClr val="333333"/>
                </a:solidFill>
                <a:latin typeface="Times New Roman"/>
                <a:cs typeface="Times New Roman"/>
              </a:rPr>
              <a:t>не </a:t>
            </a:r>
            <a:r>
              <a:rPr sz="1200" spc="-28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попадала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200" spc="-5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35" dirty="0">
                <a:solidFill>
                  <a:srgbClr val="333333"/>
                </a:solidFill>
                <a:latin typeface="Times New Roman"/>
                <a:cs typeface="Times New Roman"/>
              </a:rPr>
              <a:t>желудок.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10"/>
              </a:spcBef>
            </a:pP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Если</a:t>
            </a:r>
            <a:r>
              <a:rPr sz="1200" spc="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собаки</a:t>
            </a:r>
            <a:r>
              <a:rPr sz="1200" spc="1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описанными</a:t>
            </a:r>
            <a:r>
              <a:rPr sz="1200" spc="-4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выше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операциями</a:t>
            </a:r>
            <a:r>
              <a:rPr sz="1200" spc="-5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перерезать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580"/>
              </a:lnSpc>
              <a:spcBef>
                <a:spcPts val="75"/>
              </a:spcBef>
            </a:pP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блуждающие </a:t>
            </a:r>
            <a:r>
              <a:rPr sz="1200" spc="10" dirty="0">
                <a:solidFill>
                  <a:srgbClr val="333333"/>
                </a:solidFill>
                <a:latin typeface="Times New Roman"/>
                <a:cs typeface="Times New Roman"/>
              </a:rPr>
              <a:t>нервы,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то мнимое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кормление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впоследствии </a:t>
            </a:r>
            <a:r>
              <a:rPr sz="1200" spc="-30" dirty="0">
                <a:solidFill>
                  <a:srgbClr val="333333"/>
                </a:solidFill>
                <a:latin typeface="Times New Roman"/>
                <a:cs typeface="Times New Roman"/>
              </a:rPr>
              <a:t>уже </a:t>
            </a:r>
            <a:r>
              <a:rPr sz="1200" spc="10" dirty="0">
                <a:solidFill>
                  <a:srgbClr val="333333"/>
                </a:solidFill>
                <a:latin typeface="Times New Roman"/>
                <a:cs typeface="Times New Roman"/>
              </a:rPr>
              <a:t>не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вызовет </a:t>
            </a:r>
            <a:r>
              <a:rPr sz="1200" spc="-28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выделения</a:t>
            </a:r>
            <a:r>
              <a:rPr sz="1200" spc="-1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желудочного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сока.</a:t>
            </a:r>
            <a:endParaRPr sz="1200">
              <a:latin typeface="Times New Roman"/>
              <a:cs typeface="Times New Roman"/>
            </a:endParaRPr>
          </a:p>
          <a:p>
            <a:pPr marL="12700" marR="41275">
              <a:lnSpc>
                <a:spcPct val="109600"/>
              </a:lnSpc>
              <a:spcBef>
                <a:spcPts val="969"/>
              </a:spcBef>
            </a:pPr>
            <a:r>
              <a:rPr sz="1200" spc="-25" dirty="0">
                <a:solidFill>
                  <a:srgbClr val="333333"/>
                </a:solidFill>
                <a:latin typeface="Times New Roman"/>
                <a:cs typeface="Times New Roman"/>
              </a:rPr>
              <a:t>И. П.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Павлов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заключил: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 пища </a:t>
            </a:r>
            <a:r>
              <a:rPr sz="1200" spc="-25" dirty="0">
                <a:solidFill>
                  <a:srgbClr val="333333"/>
                </a:solidFill>
                <a:latin typeface="Times New Roman"/>
                <a:cs typeface="Times New Roman"/>
              </a:rPr>
              <a:t>возбуждает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вкусовой аппарат,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через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вкусовые</a:t>
            </a:r>
            <a:r>
              <a:rPr sz="1200" spc="6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10" dirty="0">
                <a:solidFill>
                  <a:srgbClr val="333333"/>
                </a:solidFill>
                <a:latin typeface="Times New Roman"/>
                <a:cs typeface="Times New Roman"/>
              </a:rPr>
              <a:t>нервы</a:t>
            </a:r>
            <a:r>
              <a:rPr sz="1200" spc="-6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возбуждение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передается</a:t>
            </a:r>
            <a:r>
              <a:rPr sz="1200" spc="5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200" spc="3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продолговатый</a:t>
            </a:r>
            <a:r>
              <a:rPr sz="1200" spc="-50" dirty="0">
                <a:solidFill>
                  <a:srgbClr val="333333"/>
                </a:solidFill>
                <a:latin typeface="Times New Roman"/>
                <a:cs typeface="Times New Roman"/>
              </a:rPr>
              <a:t> мозг,</a:t>
            </a:r>
            <a:r>
              <a:rPr sz="1200" spc="-7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30" dirty="0">
                <a:solidFill>
                  <a:srgbClr val="333333"/>
                </a:solidFill>
                <a:latin typeface="Times New Roman"/>
                <a:cs typeface="Times New Roman"/>
              </a:rPr>
              <a:t>оттуда </a:t>
            </a:r>
            <a:r>
              <a:rPr sz="1200" spc="-28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через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блуждающие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10" dirty="0">
                <a:solidFill>
                  <a:srgbClr val="333333"/>
                </a:solidFill>
                <a:latin typeface="Times New Roman"/>
                <a:cs typeface="Times New Roman"/>
              </a:rPr>
              <a:t>нервы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к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желудочным 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железам, </a:t>
            </a:r>
            <a:r>
              <a:rPr sz="1200" spc="-25" dirty="0">
                <a:solidFill>
                  <a:srgbClr val="333333"/>
                </a:solidFill>
                <a:latin typeface="Times New Roman"/>
                <a:cs typeface="Times New Roman"/>
              </a:rPr>
              <a:t>т.е.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осуществляется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 рефлекторное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воздействие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рецепторов ротовой полости </a:t>
            </a:r>
            <a:r>
              <a:rPr sz="1200" spc="10" dirty="0">
                <a:solidFill>
                  <a:srgbClr val="333333"/>
                </a:solidFill>
                <a:latin typeface="Times New Roman"/>
                <a:cs typeface="Times New Roman"/>
              </a:rPr>
              <a:t>на 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железы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35" dirty="0">
                <a:solidFill>
                  <a:srgbClr val="333333"/>
                </a:solidFill>
                <a:latin typeface="Times New Roman"/>
                <a:cs typeface="Times New Roman"/>
              </a:rPr>
              <a:t>желудка.</a:t>
            </a:r>
            <a:endParaRPr sz="1200">
              <a:latin typeface="Times New Roman"/>
              <a:cs typeface="Times New Roman"/>
            </a:endParaRPr>
          </a:p>
          <a:p>
            <a:pPr marL="12700" marR="676275">
              <a:lnSpc>
                <a:spcPct val="109500"/>
              </a:lnSpc>
              <a:spcBef>
                <a:spcPts val="1050"/>
              </a:spcBef>
            </a:pP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Этот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метод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был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предложен </a:t>
            </a:r>
            <a:r>
              <a:rPr sz="1200" spc="-25" dirty="0">
                <a:solidFill>
                  <a:srgbClr val="333333"/>
                </a:solidFill>
                <a:latin typeface="Times New Roman"/>
                <a:cs typeface="Times New Roman"/>
              </a:rPr>
              <a:t>И. П.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Павловым в 1890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году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для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исследования</a:t>
            </a:r>
            <a:r>
              <a:rPr sz="1200" spc="-10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роли</a:t>
            </a:r>
            <a:r>
              <a:rPr sz="1200" spc="-4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центральной</a:t>
            </a:r>
            <a:r>
              <a:rPr sz="1200" spc="-5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10" dirty="0">
                <a:solidFill>
                  <a:srgbClr val="333333"/>
                </a:solidFill>
                <a:latin typeface="Times New Roman"/>
                <a:cs typeface="Times New Roman"/>
              </a:rPr>
              <a:t>нервной</a:t>
            </a:r>
            <a:r>
              <a:rPr sz="1200" spc="-4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системы</a:t>
            </a:r>
            <a:r>
              <a:rPr sz="1200" spc="-5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200" spc="3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333333"/>
                </a:solidFill>
                <a:latin typeface="Times New Roman"/>
                <a:cs typeface="Times New Roman"/>
              </a:rPr>
              <a:t>регуляции </a:t>
            </a:r>
            <a:r>
              <a:rPr sz="1200" spc="-28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333333"/>
                </a:solidFill>
                <a:latin typeface="Times New Roman"/>
                <a:cs typeface="Times New Roman"/>
              </a:rPr>
              <a:t>желудочной </a:t>
            </a:r>
            <a:r>
              <a:rPr sz="1200" spc="-5" dirty="0">
                <a:solidFill>
                  <a:srgbClr val="333333"/>
                </a:solidFill>
                <a:latin typeface="Times New Roman"/>
                <a:cs typeface="Times New Roman"/>
              </a:rPr>
              <a:t>секреции,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а </a:t>
            </a:r>
            <a:r>
              <a:rPr sz="1200" spc="-15" dirty="0">
                <a:solidFill>
                  <a:srgbClr val="333333"/>
                </a:solidFill>
                <a:latin typeface="Times New Roman"/>
                <a:cs typeface="Times New Roman"/>
              </a:rPr>
              <a:t>также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можно исследовать чистые </a:t>
            </a:r>
            <a:r>
              <a:rPr sz="1200" spc="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25" dirty="0">
                <a:solidFill>
                  <a:srgbClr val="333333"/>
                </a:solidFill>
                <a:latin typeface="Times New Roman"/>
                <a:cs typeface="Times New Roman"/>
              </a:rPr>
              <a:t>пи</a:t>
            </a:r>
            <a:r>
              <a:rPr sz="1200" spc="-105" dirty="0">
                <a:solidFill>
                  <a:srgbClr val="333333"/>
                </a:solidFill>
                <a:latin typeface="Times New Roman"/>
                <a:cs typeface="Times New Roman"/>
              </a:rPr>
              <a:t>щ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200" spc="30" dirty="0">
                <a:solidFill>
                  <a:srgbClr val="333333"/>
                </a:solidFill>
                <a:latin typeface="Times New Roman"/>
                <a:cs typeface="Times New Roman"/>
              </a:rPr>
              <a:t>в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р</a:t>
            </a:r>
            <a:r>
              <a:rPr sz="1200" spc="2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т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л</a:t>
            </a:r>
            <a:r>
              <a:rPr sz="1200" spc="-25" dirty="0">
                <a:solidFill>
                  <a:srgbClr val="333333"/>
                </a:solidFill>
                <a:latin typeface="Times New Roman"/>
                <a:cs typeface="Times New Roman"/>
              </a:rPr>
              <a:t>ь</a:t>
            </a:r>
            <a:r>
              <a:rPr sz="1200" spc="25" dirty="0">
                <a:solidFill>
                  <a:srgbClr val="333333"/>
                </a:solidFill>
                <a:latin typeface="Times New Roman"/>
                <a:cs typeface="Times New Roman"/>
              </a:rPr>
              <a:t>н</a:t>
            </a:r>
            <a:r>
              <a:rPr sz="1200" spc="15" dirty="0">
                <a:solidFill>
                  <a:srgbClr val="333333"/>
                </a:solidFill>
                <a:latin typeface="Times New Roman"/>
                <a:cs typeface="Times New Roman"/>
              </a:rPr>
              <a:t>ы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е</a:t>
            </a:r>
            <a:r>
              <a:rPr sz="1200" spc="-85" dirty="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333333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о</a:t>
            </a:r>
            <a:r>
              <a:rPr sz="1200" spc="-65" dirty="0">
                <a:solidFill>
                  <a:srgbClr val="333333"/>
                </a:solidFill>
                <a:latin typeface="Times New Roman"/>
                <a:cs typeface="Times New Roman"/>
              </a:rPr>
              <a:t>к</a:t>
            </a:r>
            <a:r>
              <a:rPr sz="1200" spc="25" dirty="0">
                <a:solidFill>
                  <a:srgbClr val="333333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333333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72605" y="1092199"/>
            <a:ext cx="3686175" cy="14757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3850"/>
              </a:lnSpc>
              <a:spcBef>
                <a:spcPts val="130"/>
              </a:spcBef>
            </a:pPr>
            <a:r>
              <a:rPr sz="3350" spc="-5" dirty="0"/>
              <a:t>«Операция</a:t>
            </a:r>
            <a:endParaRPr sz="3350"/>
          </a:p>
          <a:p>
            <a:pPr marL="12700" marR="5080">
              <a:lnSpc>
                <a:spcPts val="3679"/>
              </a:lnSpc>
              <a:spcBef>
                <a:spcPts val="235"/>
              </a:spcBef>
            </a:pPr>
            <a:r>
              <a:rPr sz="3350" spc="-30" dirty="0"/>
              <a:t>маленького</a:t>
            </a:r>
            <a:r>
              <a:rPr sz="3350" spc="270" dirty="0"/>
              <a:t> </a:t>
            </a:r>
            <a:r>
              <a:rPr sz="3350" spc="-75" dirty="0"/>
              <a:t>желудка </a:t>
            </a:r>
            <a:r>
              <a:rPr sz="3350" spc="-825" dirty="0"/>
              <a:t> </a:t>
            </a:r>
            <a:r>
              <a:rPr sz="3350" spc="10" dirty="0"/>
              <a:t>по</a:t>
            </a:r>
            <a:r>
              <a:rPr sz="3350" spc="5" dirty="0"/>
              <a:t> </a:t>
            </a:r>
            <a:r>
              <a:rPr sz="3350" spc="-25" dirty="0"/>
              <a:t>Павлову».</a:t>
            </a:r>
            <a:endParaRPr sz="3350"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1687175" cy="6858000"/>
            <a:chOff x="0" y="0"/>
            <a:chExt cx="11687175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369558" cy="685799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668125" y="5638800"/>
              <a:ext cx="0" cy="599440"/>
            </a:xfrm>
            <a:custGeom>
              <a:avLst/>
              <a:gdLst/>
              <a:ahLst/>
              <a:cxnLst/>
              <a:rect l="l" t="t" r="r" b="b"/>
              <a:pathLst>
                <a:path h="599439">
                  <a:moveTo>
                    <a:pt x="0" y="0"/>
                  </a:moveTo>
                  <a:lnTo>
                    <a:pt x="0" y="599071"/>
                  </a:lnTo>
                </a:path>
              </a:pathLst>
            </a:custGeom>
            <a:ln w="38100">
              <a:solidFill>
                <a:srgbClr val="2525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872605" y="3203511"/>
            <a:ext cx="3789679" cy="284543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05400"/>
              </a:lnSpc>
              <a:spcBef>
                <a:spcPts val="65"/>
              </a:spcBef>
            </a:pP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В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полости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желудка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оперативно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из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основной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массы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желудка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сшивают </a:t>
            </a:r>
            <a:r>
              <a:rPr sz="950" spc="-2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мешочек,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так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называемый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маленький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желудок,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с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изолированной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от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большого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желудка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полостью, но 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имеющий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последним 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общую 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стенку</a:t>
            </a:r>
            <a:r>
              <a:rPr sz="950" spc="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из</a:t>
            </a:r>
            <a:r>
              <a:rPr sz="950" spc="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мышечного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серозного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слоев.</a:t>
            </a:r>
            <a:endParaRPr sz="950">
              <a:latin typeface="Times New Roman"/>
              <a:cs typeface="Times New Roman"/>
            </a:endParaRPr>
          </a:p>
          <a:p>
            <a:pPr marL="12700" marR="13970">
              <a:lnSpc>
                <a:spcPct val="105400"/>
              </a:lnSpc>
              <a:spcBef>
                <a:spcPts val="975"/>
              </a:spcBef>
            </a:pP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Выполненная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таким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образом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операция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сохраняла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питание,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и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иннервацию создаваемого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желудочка,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делая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его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полностью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идентичным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большому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основному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желудку,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сохраняя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повторяя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все </a:t>
            </a:r>
            <a:r>
              <a:rPr sz="950" spc="-229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без</a:t>
            </a:r>
            <a:r>
              <a:rPr sz="950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исключения</a:t>
            </a:r>
            <a:r>
              <a:rPr sz="950" spc="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его</a:t>
            </a:r>
            <a:r>
              <a:rPr sz="950" spc="10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функциональные</a:t>
            </a:r>
            <a:r>
              <a:rPr sz="950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отправления</a:t>
            </a:r>
            <a:r>
              <a:rPr sz="950" spc="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(сокоотделение,</a:t>
            </a:r>
            <a:endParaRPr sz="950">
              <a:latin typeface="Times New Roman"/>
              <a:cs typeface="Times New Roman"/>
            </a:endParaRPr>
          </a:p>
          <a:p>
            <a:pPr marL="12700" marR="49530">
              <a:lnSpc>
                <a:spcPct val="105500"/>
              </a:lnSpc>
            </a:pP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моторику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др.</a:t>
            </a:r>
            <a:r>
              <a:rPr sz="950" spc="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проявления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деятельности),</a:t>
            </a:r>
            <a:r>
              <a:rPr sz="950" spc="3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вместе</a:t>
            </a:r>
            <a:r>
              <a:rPr sz="95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тем,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не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допуская </a:t>
            </a:r>
            <a:r>
              <a:rPr sz="950" spc="-2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4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свою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полость</a:t>
            </a:r>
            <a:r>
              <a:rPr sz="950" spc="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попадания</a:t>
            </a:r>
            <a:r>
              <a:rPr sz="950" spc="1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пищи.</a:t>
            </a:r>
            <a:endParaRPr sz="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125730">
              <a:lnSpc>
                <a:spcPct val="105400"/>
              </a:lnSpc>
            </a:pP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Создание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изолированного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желудочка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позволило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подробно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изучить </a:t>
            </a:r>
            <a:r>
              <a:rPr sz="950" spc="-2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процессы,</a:t>
            </a:r>
            <a:r>
              <a:rPr sz="950" spc="-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происходящие</a:t>
            </a:r>
            <a:r>
              <a:rPr sz="950" spc="229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желудке</a:t>
            </a:r>
            <a:r>
              <a:rPr sz="950" spc="1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</a:t>
            </a:r>
            <a:r>
              <a:rPr sz="950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выделить</a:t>
            </a:r>
            <a:r>
              <a:rPr sz="950" spc="7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10" dirty="0">
                <a:solidFill>
                  <a:srgbClr val="252525"/>
                </a:solidFill>
                <a:latin typeface="Times New Roman"/>
                <a:cs typeface="Times New Roman"/>
              </a:rPr>
              <a:t>две</a:t>
            </a:r>
            <a:r>
              <a:rPr sz="950" spc="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фазы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секреции </a:t>
            </a:r>
            <a:r>
              <a:rPr sz="950" spc="-2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желудочного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сока: 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нервно-рефлекторную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 </a:t>
            </a:r>
            <a:r>
              <a:rPr sz="950" spc="25" dirty="0">
                <a:solidFill>
                  <a:srgbClr val="252525"/>
                </a:solidFill>
                <a:latin typeface="Times New Roman"/>
                <a:cs typeface="Times New Roman"/>
              </a:rPr>
              <a:t>гуморально- </a:t>
            </a:r>
            <a:r>
              <a:rPr sz="950" spc="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клиническую.</a:t>
            </a:r>
            <a:endParaRPr sz="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По</a:t>
            </a:r>
            <a:r>
              <a:rPr sz="950" spc="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результатам</a:t>
            </a:r>
            <a:r>
              <a:rPr sz="950" spc="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этих</a:t>
            </a:r>
            <a:r>
              <a:rPr sz="950" spc="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исследований</a:t>
            </a:r>
            <a:r>
              <a:rPr sz="950" spc="2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И.</a:t>
            </a:r>
            <a:r>
              <a:rPr sz="950" spc="3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5" dirty="0">
                <a:solidFill>
                  <a:srgbClr val="252525"/>
                </a:solidFill>
                <a:latin typeface="Times New Roman"/>
                <a:cs typeface="Times New Roman"/>
              </a:rPr>
              <a:t>П.</a:t>
            </a:r>
            <a:r>
              <a:rPr sz="950" spc="4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Павлов</a:t>
            </a:r>
            <a:r>
              <a:rPr sz="950" spc="1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создал</a:t>
            </a:r>
            <a:r>
              <a:rPr sz="950" spc="9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5" dirty="0">
                <a:solidFill>
                  <a:srgbClr val="252525"/>
                </a:solidFill>
                <a:latin typeface="Times New Roman"/>
                <a:cs typeface="Times New Roman"/>
              </a:rPr>
              <a:t>труд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"Лекции</a:t>
            </a:r>
            <a:r>
              <a:rPr sz="95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о</a:t>
            </a:r>
            <a:r>
              <a:rPr sz="950" spc="20" dirty="0">
                <a:solidFill>
                  <a:srgbClr val="252525"/>
                </a:solidFill>
                <a:latin typeface="Times New Roman"/>
                <a:cs typeface="Times New Roman"/>
              </a:rPr>
              <a:t> работе</a:t>
            </a:r>
            <a:r>
              <a:rPr sz="9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главных</a:t>
            </a:r>
            <a:r>
              <a:rPr sz="950" spc="1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пищеварительных</a:t>
            </a:r>
            <a:r>
              <a:rPr sz="950" spc="1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желез"</a:t>
            </a:r>
            <a:r>
              <a:rPr sz="950" spc="1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10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sz="950" spc="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-20" dirty="0">
                <a:solidFill>
                  <a:srgbClr val="252525"/>
                </a:solidFill>
                <a:latin typeface="Times New Roman"/>
                <a:cs typeface="Times New Roman"/>
              </a:rPr>
              <a:t>1897</a:t>
            </a:r>
            <a:r>
              <a:rPr sz="950" spc="17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950" spc="5" dirty="0">
                <a:solidFill>
                  <a:srgbClr val="252525"/>
                </a:solidFill>
                <a:latin typeface="Times New Roman"/>
                <a:cs typeface="Times New Roman"/>
              </a:rPr>
              <a:t>году.</a:t>
            </a:r>
            <a:endParaRPr sz="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1407</Words>
  <Application>Microsoft Office PowerPoint</Application>
  <PresentationFormat>Широкоэкранный</PresentationFormat>
  <Paragraphs>81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MT</vt:lpstr>
      <vt:lpstr>Calibri</vt:lpstr>
      <vt:lpstr>Segoe UI</vt:lpstr>
      <vt:lpstr>Symbol</vt:lpstr>
      <vt:lpstr>Times New Roman</vt:lpstr>
      <vt:lpstr>Office Theme</vt:lpstr>
      <vt:lpstr>Презентация PowerPoint</vt:lpstr>
      <vt:lpstr>Павлов Иван  Петрович (1849- 1936) -</vt:lpstr>
      <vt:lpstr>Философские взгляды</vt:lpstr>
      <vt:lpstr>«Постоянную связь внешнего агента  с ответной на него деятельностью  организма законно называть  безусловным рефлексом, временную</vt:lpstr>
      <vt:lpstr>Работы И. П. Павлова</vt:lpstr>
      <vt:lpstr>Метод  хронического  эксперимента</vt:lpstr>
      <vt:lpstr>Метод  искусственной  фистулы</vt:lpstr>
      <vt:lpstr>Опыты с  мнимым  кормлением</vt:lpstr>
      <vt:lpstr>«Операция маленького желудка  по Павлову».</vt:lpstr>
      <vt:lpstr>Основные  принципы  павловской  физиологии</vt:lpstr>
      <vt:lpstr>Интересные факты о Павлове</vt:lpstr>
      <vt:lpstr>Интересные  факты о  Павлове</vt:lpstr>
      <vt:lpstr>Спасибо за 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Солоненко</cp:lastModifiedBy>
  <cp:revision>1</cp:revision>
  <dcterms:created xsi:type="dcterms:W3CDTF">2023-05-05T11:59:06Z</dcterms:created>
  <dcterms:modified xsi:type="dcterms:W3CDTF">2023-06-13T20:24:57Z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2023-05-05T00:00:00Z</vt:filetime>
  </property>
  <property fmtid="{D5CDD505-2E9C-101B-9397-08002B2CF9AE}" pid="3" name="LastSaved">
    <vt:filetime>2023-05-05T00:00:00Z</vt:filetime>
  </property>
</Properties>
</file>