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7" r:id="rId8"/>
    <p:sldId id="268" r:id="rId9"/>
    <p:sldId id="269" r:id="rId10"/>
    <p:sldId id="270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4660"/>
  </p:normalViewPr>
  <p:slideViewPr>
    <p:cSldViewPr>
      <p:cViewPr varScale="1">
        <p:scale>
          <a:sx n="101" d="100"/>
          <a:sy n="101" d="100"/>
        </p:scale>
        <p:origin x="5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76813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4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521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1053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77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247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882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244275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06043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86424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5140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47477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59051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115180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14536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73058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301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E8843AA-1275-424F-A69B-859AD118F4D9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EA015-27E6-45D2-883E-57FF12CB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844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ransition spd="slow">
    <p:wipe/>
  </p:transition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6442" y="1700808"/>
            <a:ext cx="7106573" cy="3198062"/>
          </a:xfrm>
        </p:spPr>
        <p:txBody>
          <a:bodyPr>
            <a:normAutofit fontScale="90000"/>
          </a:bodyPr>
          <a:lstStyle/>
          <a:p>
            <a:r>
              <a:rPr lang="ru-RU" sz="4400" b="1" dirty="0"/>
              <a:t>Этические аспекты суррогатного материнства 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08987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2718"/>
            <a:ext cx="6928530" cy="1400530"/>
          </a:xfrm>
        </p:spPr>
        <p:txBody>
          <a:bodyPr/>
          <a:lstStyle/>
          <a:p>
            <a:r>
              <a:rPr lang="ru-RU" dirty="0"/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680960" cy="283804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Суррогатное материнство – это явление с отрицательными последствиями для всех участвующих в данной сделке: </a:t>
            </a:r>
          </a:p>
          <a:p>
            <a:pPr marL="0" indent="0" algn="just">
              <a:buNone/>
            </a:pPr>
            <a:r>
              <a:rPr lang="ru-RU" dirty="0"/>
              <a:t>и для суррогатной матери, </a:t>
            </a:r>
          </a:p>
          <a:p>
            <a:pPr marL="0" indent="0" algn="just">
              <a:buNone/>
            </a:pPr>
            <a:r>
              <a:rPr lang="ru-RU" dirty="0"/>
              <a:t>и для ребёнка, </a:t>
            </a:r>
          </a:p>
          <a:p>
            <a:pPr marL="0" indent="0" algn="just">
              <a:buNone/>
            </a:pPr>
            <a:r>
              <a:rPr lang="ru-RU" dirty="0"/>
              <a:t>и для потенциальных родителей. </a:t>
            </a:r>
          </a:p>
          <a:p>
            <a:pPr marL="0" indent="0" algn="just">
              <a:buNone/>
            </a:pPr>
            <a:r>
              <a:rPr lang="ru-RU" dirty="0"/>
              <a:t>Существует ли реальная альтернатива данному явлению? Да. Это — такая открытая для многих бездетных пар возможность, как усыновление ребёнка, оставшегося без родителей. В этом случае «выигрывают» все: родители, получая долгожданного ребёнка, а дети — любящих родителей.</a:t>
            </a:r>
          </a:p>
        </p:txBody>
      </p:sp>
      <p:pic>
        <p:nvPicPr>
          <p:cNvPr id="8194" name="Picture 2" descr="Картинки по запросу &quot;усыновление ребенка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92" y="4125240"/>
            <a:ext cx="3616692" cy="2247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&quot;усыновление ребенка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706" y="4166862"/>
            <a:ext cx="3104872" cy="2069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61505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59" y="2204864"/>
            <a:ext cx="7920881" cy="17281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46911936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8592" y="462568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Суррогатное материнство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2072" y="1364378"/>
            <a:ext cx="8053006" cy="33649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/>
              <a:t>Это вспомогательная репродуктивная технология, при применении которой женщина добровольно соглашается забеременеть с целью выносить и родить биологически чужого ей ребёнка, который будет затем отдан на воспитание другим лицам — генетическим родителям. Они и будут юридически считаться родителями данного ребёнка, несмотря на то, что его выносила и родила суррогатная мать.</a:t>
            </a:r>
          </a:p>
        </p:txBody>
      </p:sp>
      <p:pic>
        <p:nvPicPr>
          <p:cNvPr id="1026" name="Picture 2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91" y="3663065"/>
            <a:ext cx="3891504" cy="2580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957" y="3809112"/>
            <a:ext cx="2472209" cy="1686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464" y="5110328"/>
            <a:ext cx="1944115" cy="1296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01939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840" y="548680"/>
            <a:ext cx="7680960" cy="1371600"/>
          </a:xfrm>
        </p:spPr>
        <p:txBody>
          <a:bodyPr>
            <a:normAutofit/>
          </a:bodyPr>
          <a:lstStyle/>
          <a:p>
            <a:r>
              <a:rPr lang="ru-RU" dirty="0"/>
              <a:t>Методика проведения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5112568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Суррогатное материнство возможно только при использовании экстракорпорального оплодотворения (ЭКО) в гинекологических клиниках соответствующего профиля: яйцеклетку, оплодотворенную «в пробирке», переносят в матку суррогатной матери в течение первых 3-5 дней развития эмбриона.</a:t>
            </a:r>
          </a:p>
        </p:txBody>
      </p:sp>
      <p:sp>
        <p:nvSpPr>
          <p:cNvPr id="5" name="AutoShape 4" descr="Картинки по запросу &quot;эко&quot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Картинки по запросу &quot;эко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188" y="4423127"/>
            <a:ext cx="2952328" cy="1496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&quot;эко&quot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192604"/>
            <a:ext cx="2610932" cy="1958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06046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24076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Правовое регулирование в 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08911" cy="48245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В России суррогатное материнство регламентируется следующими законодательными актами и нормативными документами:</a:t>
            </a:r>
          </a:p>
          <a:p>
            <a:r>
              <a:rPr lang="ru-RU" dirty="0"/>
              <a:t>Семейный Кодекс РФ, ст. 51-52;</a:t>
            </a:r>
          </a:p>
          <a:p>
            <a:r>
              <a:rPr lang="ru-RU" dirty="0"/>
              <a:t>Федеральный закон от 21.11.2011 № 323-ФЗ «Об основах охраны здоровья граждан в Российской Федерации»;</a:t>
            </a:r>
          </a:p>
          <a:p>
            <a:r>
              <a:rPr lang="ru-RU" dirty="0"/>
              <a:t>Закон «Об актах гражданского состояния» от 15.11.97. № 143-ФЗ, ст. 16</a:t>
            </a:r>
            <a:r>
              <a:rPr lang="ru-RU" baseline="30000" dirty="0"/>
              <a:t>[</a:t>
            </a:r>
            <a:r>
              <a:rPr lang="ru-RU" dirty="0"/>
              <a:t>;</a:t>
            </a:r>
          </a:p>
          <a:p>
            <a:r>
              <a:rPr lang="ru-RU" dirty="0"/>
              <a:t>Приказ Министерства здравоохранения РФ от 30 августа 2012 г. № 107н «О порядке использования вспомогательных репродуктивных технологий, противопоказаниях и ограничениях к их применению».</a:t>
            </a:r>
          </a:p>
          <a:p>
            <a:pPr marL="0" indent="0">
              <a:buNone/>
            </a:pPr>
            <a:r>
              <a:rPr lang="ru-RU" b="1" dirty="0"/>
              <a:t>Для регистрации ребёнка (детей), рождённого суррогатной матерью, родители должны предоставить в органы ЗАГС следующие документы:</a:t>
            </a:r>
          </a:p>
          <a:p>
            <a:r>
              <a:rPr lang="ru-RU" dirty="0"/>
              <a:t>медицинское свидетельство о рождении;</a:t>
            </a:r>
          </a:p>
          <a:p>
            <a:r>
              <a:rPr lang="ru-RU" dirty="0"/>
              <a:t>согласие суррогатной матери;</a:t>
            </a:r>
          </a:p>
          <a:p>
            <a:r>
              <a:rPr lang="ru-RU" dirty="0"/>
              <a:t>справку из клиники ЭКО о том, кто является биологическими родителями ребёнка.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10689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712" y="476672"/>
            <a:ext cx="7560958" cy="1368152"/>
          </a:xfrm>
        </p:spPr>
        <p:txBody>
          <a:bodyPr>
            <a:normAutofit/>
          </a:bodyPr>
          <a:lstStyle/>
          <a:p>
            <a:r>
              <a:rPr lang="ru-RU" dirty="0"/>
              <a:t>Этические вопросы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136904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 медицинской точки зрения суррогатное материнство является одним из наиболее эффективных способов преодоления неспособности к деторождению. Вместе с тем, это самый спорный в юридическом и этическом плане метод вспомогательных репродуктивных технологий. И в разных государствах по-разному решается вопрос, связанный с применением этого метода.</a:t>
            </a:r>
          </a:p>
        </p:txBody>
      </p:sp>
      <p:pic>
        <p:nvPicPr>
          <p:cNvPr id="3074" name="Picture 2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72339"/>
            <a:ext cx="2664296" cy="1777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829118"/>
            <a:ext cx="1974415" cy="1553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335" y="4272339"/>
            <a:ext cx="2685126" cy="1777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00965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7680960" cy="393192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В ст. 55 Федерального закона от 21 ноября 2011 г. «Об основах охраны здоровья граждан Российской Федерации» представлен юридический порядок применения суррогатного материнства (далее — СМ), метода, далеко отстоящего от принципов этики и морали. </a:t>
            </a:r>
          </a:p>
          <a:p>
            <a:pPr marL="0" indent="0">
              <a:buNone/>
            </a:pPr>
            <a:r>
              <a:rPr lang="ru-RU" sz="2100" b="1" dirty="0"/>
              <a:t>Использование метода СМ сопряжено с рядом этических проблем:</a:t>
            </a:r>
          </a:p>
          <a:p>
            <a:pPr marL="0" indent="0">
              <a:buNone/>
            </a:pPr>
            <a:r>
              <a:rPr lang="ru-RU" i="1" dirty="0"/>
              <a:t>— угроза психическому и физическому здоровью суррогатной матери и ребёнка;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— разрушение понятий, обозначающих кровнородственные связи;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— сохранение тайны происхождения ребёнка;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— негативное влияние на психику потенциальных родителей;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— коммерциализация материнства (матка напрокат);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— купля-продажа детей.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85604"/>
            <a:ext cx="2664296" cy="1759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888" y="4460292"/>
            <a:ext cx="2808312" cy="1684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84" y="4446532"/>
            <a:ext cx="2267744" cy="1698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41116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7832"/>
            <a:ext cx="7680960" cy="1371600"/>
          </a:xfrm>
        </p:spPr>
        <p:txBody>
          <a:bodyPr>
            <a:normAutofit/>
          </a:bodyPr>
          <a:lstStyle/>
          <a:p>
            <a:r>
              <a:rPr lang="ru-RU" sz="3100" b="1" i="1" dirty="0"/>
              <a:t>Угроза физическому здоровью суррогатной матери и ребенка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296" y="1700808"/>
            <a:ext cx="4536504" cy="4585836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u="sng" dirty="0"/>
              <a:t>Риск осложнения беременности у суррогатной матери ранним токсикозом беременных выше, чем у женщин, беременных генетически своим ребенком.</a:t>
            </a:r>
            <a:r>
              <a:rPr lang="ru-RU" dirty="0"/>
              <a:t> </a:t>
            </a:r>
          </a:p>
          <a:p>
            <a:pPr marL="0" indent="0" algn="just">
              <a:buNone/>
            </a:pPr>
            <a:r>
              <a:rPr lang="ru-RU" dirty="0"/>
              <a:t>При обычной беременности половина генотипа плода принадлежит матери, а суррогатная мать вынашивает полностью генетически чужеродный плод. Реакции отторжения, которые выражаются слабостью, потерей аппетита, рвотой, снижением веса, апатией, тревогой, мнительностью, раздражительностью, у суррогатных матерей могут быть физиологически гораздо сильнее выражены чем у женщины, вынашивающей собственного ребенка.</a:t>
            </a:r>
          </a:p>
          <a:p>
            <a:endParaRPr lang="ru-RU" dirty="0"/>
          </a:p>
        </p:txBody>
      </p:sp>
      <p:pic>
        <p:nvPicPr>
          <p:cNvPr id="6146" name="Picture 2" descr="Картинки по запросу &quot;токсикоз беременных&quot;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7"/>
          <a:stretch/>
        </p:blipFill>
        <p:spPr bwMode="auto">
          <a:xfrm>
            <a:off x="5220072" y="2348880"/>
            <a:ext cx="3224048" cy="297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32056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28" y="404664"/>
            <a:ext cx="7680960" cy="1371600"/>
          </a:xfrm>
        </p:spPr>
        <p:txBody>
          <a:bodyPr>
            <a:normAutofit fontScale="90000"/>
          </a:bodyPr>
          <a:lstStyle/>
          <a:p>
            <a:r>
              <a:rPr lang="ru-RU" sz="3100" b="1" i="1" dirty="0"/>
              <a:t>Разрушение понятий, обозначающих кровнородственные связи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228" y="1897819"/>
            <a:ext cx="5042892" cy="432048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+mn-lt"/>
              </a:rPr>
              <a:t>В 1991 году </a:t>
            </a:r>
            <a:r>
              <a:rPr lang="ru-RU" dirty="0" err="1">
                <a:latin typeface="+mn-lt"/>
              </a:rPr>
              <a:t>Арлет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Швейцер</a:t>
            </a:r>
            <a:r>
              <a:rPr lang="ru-RU" dirty="0">
                <a:latin typeface="+mn-lt"/>
              </a:rPr>
              <a:t> стала первой в США суррогатной матерью для эмбриона собственной дочери. Она родила через кесарево сечение двойню собственных внуков – мальчика и девочку. Подобный случай был в Южной Африке: яйцеклетка молодой женщины (с врожденным отсутствием матки), оплодотворенная сперматозоидом её мужа, была пересажена в матку её матери — будущей бабушки. В приведенных примерах одна женщина одновременно и бабушка, и мать. Подобные ситуации порождают смешение, размывание понятий, традиционно служащих для обозначения кровнородственных связей.</a:t>
            </a:r>
          </a:p>
          <a:p>
            <a:endParaRPr lang="ru-RU" dirty="0"/>
          </a:p>
        </p:txBody>
      </p:sp>
      <p:pic>
        <p:nvPicPr>
          <p:cNvPr id="7170" name="Picture 2" descr="Картинки по запросу &quot;Арлетт Швейцер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4864"/>
            <a:ext cx="2470926" cy="370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60744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Купля-продажа детей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710" y="1484784"/>
            <a:ext cx="8407770" cy="347993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Объектом договора купли-продажи является не только биологическая способность к деторождению суррогатной матери, но и сам ребенок. Если бы объектом купли-продажи являлся только процесс вынашивания ребенка, то назначенная в договоре сумма должна была бы выплачиваться суррогатной матери в самом начале беременности в качестве «гарантии» пребывания ребенка в матке. Но то обстоятельство, что часть денег выплачивается лишь в конце беременности, после родов, указывает на то, что такой договор имеет своей конечной целью поставку произведенного «продукта», т. е. куплю-продажу детей. Если, к примеру, ребёнок имеет дефекты развития, заказчики могут от него отказаться: зачем выплачивать всю сумму за «продукт», не удовлетворяющий всем требованиям?</a:t>
            </a:r>
          </a:p>
          <a:p>
            <a:endParaRPr lang="ru-RU" dirty="0"/>
          </a:p>
        </p:txBody>
      </p:sp>
      <p:pic>
        <p:nvPicPr>
          <p:cNvPr id="5124" name="Picture 4" descr="Картинки по запросу &quot;суррогатное материнство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38" y="4964714"/>
            <a:ext cx="2916324" cy="142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791009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121</TotalTime>
  <Words>755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Ион</vt:lpstr>
      <vt:lpstr>Этические аспекты суррогатного материнства  </vt:lpstr>
      <vt:lpstr>Суррогатное материнство</vt:lpstr>
      <vt:lpstr>Методика проведения </vt:lpstr>
      <vt:lpstr>Правовое регулирование в России</vt:lpstr>
      <vt:lpstr>Этические вопросы </vt:lpstr>
      <vt:lpstr>Презентация PowerPoint</vt:lpstr>
      <vt:lpstr>Угроза физическому здоровью суррогатной матери и ребенка</vt:lpstr>
      <vt:lpstr>Разрушение понятий, обозначающих кровнородственные связи </vt:lpstr>
      <vt:lpstr>Купля-продажа детей </vt:lpstr>
      <vt:lpstr>Вывод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Суррогатное материнство</dc:title>
  <dc:creator>Администратор</dc:creator>
  <cp:lastModifiedBy>Солоненко</cp:lastModifiedBy>
  <cp:revision>15</cp:revision>
  <dcterms:created xsi:type="dcterms:W3CDTF">2012-11-12T07:47:52Z</dcterms:created>
  <dcterms:modified xsi:type="dcterms:W3CDTF">2023-06-13T20:21:28Z</dcterms:modified>
</cp:coreProperties>
</file>