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7" r:id="rId11"/>
    <p:sldId id="269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28803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№10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КИМах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ЕГЭ по математике профильного уровня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год)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 по теме 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«График квадратичной функции»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717032"/>
            <a:ext cx="7696944" cy="2256656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подготовлена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математики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ГАОУ СО «Гимназия </a:t>
            </a:r>
            <a: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1»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Гришиной Ириной Владимировной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27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56207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0728"/>
                <a:ext cx="8579296" cy="5616624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Подставляем координаты точки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(-5; -1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 =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(−5)</m:t>
                        </m:r>
                      </m:e>
                      <m:sup>
                        <m:r>
                          <a:rPr lang="ru-RU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(-5) + с, </a:t>
                </a:r>
                <a:endParaRPr lang="en-US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есть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25а – 5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+c = -1  (1).</a:t>
                </a:r>
              </a:p>
              <a:p>
                <a:pPr marL="0" indent="0">
                  <a:buNone/>
                </a:pPr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Подставляем координаты точки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(-3;-5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с, </a:t>
                </a:r>
                <a:endPara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есть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3b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+c =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(2).</a:t>
                </a:r>
                <a:endParaRPr lang="ru-RU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Подставляем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координаты точки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(-2;-4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ru-RU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(-2)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с, </a:t>
                </a:r>
                <a:endPara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есть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4а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+c =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(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0728"/>
                <a:ext cx="8579296" cy="5616624"/>
              </a:xfrm>
              <a:blipFill rotWithShape="1">
                <a:blip r:embed="rId2"/>
                <a:stretch>
                  <a:fillRect l="-1421" t="-1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2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0609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400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равенств (1), (2) и (3) составим систему уравнений</a:t>
                </a:r>
              </a:p>
              <a:p>
                <a:pPr marL="0" indent="0">
                  <a:buNone/>
                </a:pPr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80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25а – 5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−1</m:t>
                              </m:r>
                              <m:r>
                                <a:rPr lang="ru-RU" sz="2800" b="0" i="1" dirty="0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, (1)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9</m:t>
                              </m:r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а – 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</m:t>
                              </m:r>
                              <m:r>
                                <m:rPr>
                                  <m:nor/>
                                </m:rPr>
                                <a:rPr lang="ru-RU" sz="2800" b="0" i="1" dirty="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5,  (2)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4а – 2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</m:t>
                              </m:r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ru-RU" sz="2800" b="0" i="1" dirty="0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  (3)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и решим её.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Данная система уравнений содержит три уравнения и  три неизвестные. Получим из неё систему из двух уравнений с двумя неизвестными, для чего из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 вычтем (2) и из (1) вычтем (3).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400600"/>
              </a:xfrm>
              <a:blipFill rotWithShape="1">
                <a:blip r:embed="rId2"/>
                <a:stretch>
                  <a:fillRect l="-1481" t="-1129" r="-17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34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63408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47260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При вычитании из (1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равенства 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получим 16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- 2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4  (4).</a:t>
                </a: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 вычитании из (1)  равенства 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олучим 21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 (5).</a:t>
                </a: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уравнений (4) и (5) составим систему, разделив предварительно обе части каждого равенства соответственно на 2 и на 3: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 −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=2,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 −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b="0" i="1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=1.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Решая эту систему, получим :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1,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6.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472608"/>
              </a:xfrm>
              <a:blipFill rotWithShape="1">
                <a:blip r:embed="rId2"/>
                <a:stretch>
                  <a:fillRect l="-1852" t="-1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291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86608" cy="70609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8863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Теперь осталось найти коэффициент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с.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Воспользуемся для его нахождения  любым уравнением  первоначально составленной системы уравнений: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25а – 5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−1</m:t>
                              </m:r>
                              <m:r>
                                <a:rPr lang="ru-RU" sz="2800" i="1" dirty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, (1)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9</m:t>
                              </m:r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а – 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</m:t>
                              </m:r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5,  (2)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4а – 2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−</m:t>
                              </m:r>
                              <m:r>
                                <m:rPr>
                                  <m:nor/>
                                </m:rPr>
                                <a:rPr lang="ru-RU" sz="2800" i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ru-RU" sz="2800" i="1" dirty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  (3)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Например, из (3) следует, что 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как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1,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4·1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2·6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Итак, функция, график которой был задан по условию, имеет формулу 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 =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</a:t>
                </a:r>
              </a:p>
              <a:p>
                <a:pPr marL="0" indent="0">
                  <a:buNone/>
                </a:pP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88632"/>
              </a:xfrm>
              <a:blipFill rotWithShape="1">
                <a:blip r:embed="rId2"/>
                <a:stretch>
                  <a:fillRect l="-1481" t="-10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746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99592" y="980728"/>
                <a:ext cx="6984776" cy="48846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Завершая решение задачи, находим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-9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-9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(−9)</m:t>
                        </m:r>
                      </m:e>
                      <m:sup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6(-9)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= 81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–</m:t>
                    </m:r>
                    <m:r>
                      <a:rPr lang="ru-RU" sz="2800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54 + 4 = 31.</a:t>
                </a:r>
              </a:p>
              <a:p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31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980728"/>
                <a:ext cx="6984776" cy="4884671"/>
              </a:xfrm>
              <a:prstGeom prst="rect">
                <a:avLst/>
              </a:prstGeom>
              <a:blipFill rotWithShape="1">
                <a:blip r:embed="rId2"/>
                <a:stretch>
                  <a:fillRect l="-1834" t="-1248" b="-26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5839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материалам сайта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prof.mathege.ru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рисунке изображён график  функции </a:t>
                </a: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 =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c.</a:t>
                </a: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-5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 l="-3172" t="-13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81662"/>
            <a:ext cx="2529289" cy="33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35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66528" cy="99412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038600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Обратим внимание на то, что составители задач выделили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заданной параболе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с целыми координатами.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Назовём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 координаты точек: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(-2; -2),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(1;1).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293254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27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34680" cy="92211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ru-RU" sz="28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2875045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404664"/>
                <a:ext cx="4038600" cy="572149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как точки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(-2; -2)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 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(1;1)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принадлежат графику функции</a:t>
                </a: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c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подстановка их координат в эту формулу должна приводить к верным  числовым равенствам.  </a:t>
                </a: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Подставим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координаты </a:t>
                </a:r>
              </a:p>
              <a:p>
                <a:pPr marL="0" indent="0">
                  <a:buNone/>
                </a:pP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формулу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Объект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404664"/>
                <a:ext cx="4038600" cy="5721499"/>
              </a:xfrm>
              <a:blipFill rotWithShape="1">
                <a:blip r:embed="rId3"/>
                <a:stretch>
                  <a:fillRect l="-3172" t="-1065" r="-3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762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778098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3)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478539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Подставляем координаты точки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(-2; -2):</a:t>
                </a: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 = 2·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(−2)</m:t>
                        </m:r>
                      </m:e>
                      <m:sup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ru-RU" b="0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𝑏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 smtClean="0">
                        <a:latin typeface="Cambria Math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b="0" i="0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endParaRPr lang="en-US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 = 8 ‒ 2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c,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есть            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  (1)</a:t>
                </a:r>
              </a:p>
              <a:p>
                <a:pPr marL="0" indent="0">
                  <a:buNone/>
                </a:pPr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Подставляем координаты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точки   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(1;1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  <m:sup>
                        <m:r>
                          <a:rPr lang="ru-RU" sz="2800" i="1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ru-RU" sz="2800" i="1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800" i="1" smtClean="0">
                        <a:latin typeface="Cambria Math"/>
                        <a:cs typeface="Times New Roman" panose="02020603050405020304" pitchFamily="18" charset="0"/>
                      </a:rPr>
                      <m:t>·</m:t>
                    </m:r>
                    <m:r>
                      <a:rPr lang="ru-RU" sz="2800" b="0" i="1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marL="0" indent="0">
                  <a:buNone/>
                </a:pP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есть             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 (2).</a:t>
                </a:r>
              </a:p>
              <a:p>
                <a:pPr marL="0" indent="0">
                  <a:buNone/>
                </a:pP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равенств (1) и  (2) составим систему уравнений и решим её.</a:t>
                </a:r>
              </a:p>
              <a:p>
                <a:pPr marL="0" indent="0">
                  <a:buNone/>
                </a:pP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4785395"/>
              </a:xfrm>
              <a:blipFill rotWithShape="1">
                <a:blip r:embed="rId2"/>
                <a:stretch>
                  <a:fillRect l="-1852" t="-1783" r="-1556" b="-10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824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74640" cy="70609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3)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00141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8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800" i="1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‒ 2</m:t>
                            </m:r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ru-RU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=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‒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ru-RU" sz="2800" b="0" i="0" dirty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 (1)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ru-RU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=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‒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ru-RU" sz="2800" b="0" i="0" dirty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ru-RU" sz="2800" b="0" i="0" dirty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        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(2)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2800" dirty="0" smtClean="0"/>
                  <a:t>   </a:t>
                </a:r>
                <a14:m>
                  <m:oMath xmlns:m="http://schemas.openxmlformats.org/officeDocument/2006/math">
                    <m:groupChr>
                      <m:groupChrPr>
                        <m:chr m:val="⇔"/>
                        <m:pos m:val="top"/>
                        <m:ctrlP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eqArr>
                          <m:eqArrPr>
                            <m:ctrlPr>
                              <a:rPr lang="ru-RU" sz="2800" i="1" dirty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brk m:alnAt="1"/>
                              </m:rPr>
                              <a:rPr lang="ru-RU" sz="2800" i="1" dirty="0">
                                <a:latin typeface="Cambria Math"/>
                                <a:cs typeface="Times New Roman" panose="02020603050405020304" pitchFamily="18" charset="0"/>
                              </a:rPr>
                              <m:t>в</m:t>
                            </m:r>
                            <m:r>
                              <a:rPr lang="ru-RU" sz="2800" i="1" dirty="0">
                                <a:latin typeface="Cambria Math"/>
                                <a:cs typeface="Times New Roman" panose="02020603050405020304" pitchFamily="18" charset="0"/>
                              </a:rPr>
                              <m:t>ычтем из </m:t>
                            </m:r>
                          </m:e>
                          <m:e>
                            <m:r>
                              <a:rPr lang="ru-RU" sz="2800" i="1" dirty="0">
                                <a:latin typeface="Cambria Math"/>
                                <a:cs typeface="Times New Roman" panose="02020603050405020304" pitchFamily="18" charset="0"/>
                              </a:rPr>
                              <m:t>второго равенства первое</m:t>
                            </m:r>
                          </m:e>
                        </m:eqArr>
                      </m:e>
                    </m:groupCh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80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ru-RU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=9,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ru-RU" sz="2800" i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=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‒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1;</m:t>
                            </m:r>
                          </m:e>
                        </m:eqArr>
                      </m:e>
                    </m:d>
                    <m:groupChr>
                      <m:groupChrPr>
                        <m:chr m:val="⇔"/>
                        <m:pos m:val="top"/>
                        <m:ctrlPr>
                          <a:rPr lang="ru-RU" sz="28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groupChrPr>
                      <m:e/>
                    </m:groupCh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begChr m:val="{"/>
                        <m:endChr m:val=""/>
                        <m:ctrlPr>
                          <a:rPr lang="en-US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28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=−4.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Значит, заданная функция имеет вид </a:t>
                </a:r>
              </a:p>
              <a:p>
                <a:pPr marL="0" indent="0">
                  <a:buNone/>
                </a:pP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 =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−4</m:t>
                    </m:r>
                  </m:oMath>
                </a14:m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0" indent="0">
                  <a:buNone/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-5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(−5)</m:t>
                        </m:r>
                      </m:e>
                      <m:sup>
                        <m:r>
                          <a:rPr lang="en-US" sz="2800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3(-5)</a:t>
                </a:r>
                <a:r>
                  <a:rPr lang="en-US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cs typeface="Times New Roman" panose="02020603050405020304" pitchFamily="18" charset="0"/>
                      </a:rPr>
                      <m:t>−4</m:t>
                    </m:r>
                  </m:oMath>
                </a14:m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50 – 15 – 4= 31.</a:t>
                </a:r>
              </a:p>
              <a:p>
                <a:pPr marL="0" indent="0">
                  <a:buNone/>
                </a:pPr>
                <a:r>
                  <a:rPr lang="ru-RU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31.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001419"/>
              </a:xfrm>
              <a:blipFill rotWithShape="1">
                <a:blip r:embed="rId2"/>
                <a:stretch>
                  <a:fillRect l="-14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5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материалам сайта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prof.mathege.ru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1628800"/>
                <a:ext cx="4038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рисунке изображён график  функции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 =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c.</a:t>
                </a: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-9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1628800"/>
                <a:ext cx="4038600" cy="4525963"/>
              </a:xfrm>
              <a:blipFill rotWithShape="1">
                <a:blip r:embed="rId2"/>
                <a:stretch>
                  <a:fillRect l="-3172" t="-13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59" y="1628800"/>
            <a:ext cx="3142679" cy="342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11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522512" cy="56207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692696"/>
            <a:ext cx="4038600" cy="543346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Обратим внимание на то, что составители задач выделили на заданной параболе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с целыми координатами.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Назовём точки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 координаты точек: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(-5; -1),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(-3;-5),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(-2;-4).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602378" cy="375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45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(стр. 2)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Подставим</a:t>
                </a:r>
                <a:r>
                  <a:rPr lang="ru-RU" dirty="0" smtClean="0"/>
                  <a:t> 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координаты точ</a:t>
                </a:r>
                <a:r>
                  <a:rPr lang="ru-RU" dirty="0"/>
                  <a:t>ек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(-5; -1),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(-3;-5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и 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(-2;-4)</a:t>
                </a:r>
                <a:r>
                  <a:rPr lang="ru-RU" dirty="0"/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формулу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</a:t>
                </a:r>
                <a:endParaRPr lang="ru-RU" dirty="0" smtClean="0"/>
              </a:p>
              <a:p>
                <a:pPr marL="0" indent="0">
                  <a:buNone/>
                </a:pP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</a:t>
                </a:r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c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dirty="0"/>
                  <a:t> </a:t>
                </a:r>
              </a:p>
              <a:p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705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1028</Words>
  <Application>Microsoft Office PowerPoint</Application>
  <PresentationFormat>Экран (4:3)</PresentationFormat>
  <Paragraphs>97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Задание №10 в КИМах ЕГЭ по математике профильного уровня (2023 год)  Решение задач по теме  «График квадратичной функции»</vt:lpstr>
      <vt:lpstr>Задача 1 (по материалам сайта   prof.mathege.ru).</vt:lpstr>
      <vt:lpstr>Решение.</vt:lpstr>
      <vt:lpstr>Решение (стр. 2)</vt:lpstr>
      <vt:lpstr> Решение (стр. 3)</vt:lpstr>
      <vt:lpstr>Решение (стр. 3)</vt:lpstr>
      <vt:lpstr>Задача 2 (по материалам сайта   prof.mathege.ru).</vt:lpstr>
      <vt:lpstr>Решение</vt:lpstr>
      <vt:lpstr>Решение (стр. 2)</vt:lpstr>
      <vt:lpstr>Решение (стр. 3)</vt:lpstr>
      <vt:lpstr>Решение (стр. 4)</vt:lpstr>
      <vt:lpstr>Решение (стр. 5)</vt:lpstr>
      <vt:lpstr>Решение (стр. 6)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 Владимировна</cp:lastModifiedBy>
  <cp:revision>29</cp:revision>
  <dcterms:created xsi:type="dcterms:W3CDTF">2022-08-17T06:22:26Z</dcterms:created>
  <dcterms:modified xsi:type="dcterms:W3CDTF">2023-06-13T20:40:42Z</dcterms:modified>
</cp:coreProperties>
</file>