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59" r:id="rId3"/>
    <p:sldId id="333" r:id="rId4"/>
    <p:sldId id="317" r:id="rId5"/>
    <p:sldId id="336" r:id="rId6"/>
    <p:sldId id="437" r:id="rId7"/>
    <p:sldId id="365" r:id="rId8"/>
    <p:sldId id="366" r:id="rId9"/>
    <p:sldId id="271" r:id="rId10"/>
    <p:sldId id="318" r:id="rId11"/>
    <p:sldId id="439" r:id="rId12"/>
    <p:sldId id="436" r:id="rId13"/>
    <p:sldId id="364" r:id="rId14"/>
    <p:sldId id="418" r:id="rId15"/>
    <p:sldId id="419" r:id="rId16"/>
    <p:sldId id="423" r:id="rId17"/>
    <p:sldId id="420" r:id="rId18"/>
    <p:sldId id="421" r:id="rId19"/>
    <p:sldId id="422" r:id="rId20"/>
    <p:sldId id="321" r:id="rId21"/>
    <p:sldId id="408" r:id="rId22"/>
    <p:sldId id="369" r:id="rId23"/>
    <p:sldId id="352" r:id="rId24"/>
    <p:sldId id="272" r:id="rId25"/>
    <p:sldId id="441" r:id="rId26"/>
    <p:sldId id="282" r:id="rId27"/>
    <p:sldId id="273" r:id="rId28"/>
    <p:sldId id="354" r:id="rId29"/>
    <p:sldId id="435" r:id="rId30"/>
    <p:sldId id="446" r:id="rId31"/>
    <p:sldId id="425" r:id="rId32"/>
    <p:sldId id="429" r:id="rId33"/>
    <p:sldId id="443" r:id="rId34"/>
    <p:sldId id="430" r:id="rId35"/>
    <p:sldId id="431" r:id="rId36"/>
    <p:sldId id="432" r:id="rId37"/>
    <p:sldId id="433" r:id="rId38"/>
    <p:sldId id="389" r:id="rId39"/>
    <p:sldId id="387" r:id="rId40"/>
    <p:sldId id="417" r:id="rId41"/>
    <p:sldId id="262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94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3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sychologos.ru/articles/view/bezuslovnyy_refleks" TargetMode="External"/><Relationship Id="rId13" Type="http://schemas.openxmlformats.org/officeDocument/2006/relationships/hyperlink" Target="http://bookap.info/book/sviyash_otkrytoe_podsoznanie_kak_vliyat_na_sebya_i_drugih/gl13.shtm" TargetMode="External"/><Relationship Id="rId18" Type="http://schemas.openxmlformats.org/officeDocument/2006/relationships/hyperlink" Target="https://ru.wikipedia.org/wiki/&#1042;&#1088;&#1086;&#1078;&#1076;&#1105;&#1085;&#1085;&#1099;&#1077;_&#1092;&#1080;&#1079;&#1080;&#1086;&#1083;&#1086;&#1075;&#1080;&#1095;&#1077;&#1089;&#1082;&#1080;&#1077;_&#1088;&#1077;&#1092;&#1083;&#1077;&#1082;&#1089;&#1099;" TargetMode="External"/><Relationship Id="rId3" Type="http://schemas.openxmlformats.org/officeDocument/2006/relationships/hyperlink" Target="http://textarchive.ru/c-1260468-p4.html" TargetMode="External"/><Relationship Id="rId21" Type="http://schemas.openxmlformats.org/officeDocument/2006/relationships/hyperlink" Target="http://vestnikk.ru/interesting/15370-fakty-o-chelovecheskih-emociyah-i-instinktah.html" TargetMode="External"/><Relationship Id="rId7" Type="http://schemas.openxmlformats.org/officeDocument/2006/relationships/hyperlink" Target="http://animals-world.ru/bezuslovnye-i-uslovnye-refleksy/" TargetMode="External"/><Relationship Id="rId12" Type="http://schemas.openxmlformats.org/officeDocument/2006/relationships/hyperlink" Target="https://postnauka.ru/faq/32457" TargetMode="External"/><Relationship Id="rId17" Type="http://schemas.openxmlformats.org/officeDocument/2006/relationships/hyperlink" Target="http://zenofon.ru/zigmund-freyd-kategoricheski-otverga/" TargetMode="External"/><Relationship Id="rId2" Type="http://schemas.openxmlformats.org/officeDocument/2006/relationships/hyperlink" Target="http://fb.ru/article/210036/chto-takoe-etologiya-jivotnyih-chto-izuchaet-nauka-etologiya" TargetMode="External"/><Relationship Id="rId16" Type="http://schemas.openxmlformats.org/officeDocument/2006/relationships/hyperlink" Target="http://www.psychologos.ru/articles/view/uslovnyy_refleks" TargetMode="External"/><Relationship Id="rId20" Type="http://schemas.openxmlformats.org/officeDocument/2006/relationships/hyperlink" Target="http://protopop.chat.ru/B/B38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itomcy.net/story/pochemu-koshki-lyubyat-kogda-ih-gladyat" TargetMode="External"/><Relationship Id="rId11" Type="http://schemas.openxmlformats.org/officeDocument/2006/relationships/hyperlink" Target="https://www.syl.ru/article/169593/new_bezuslovnyie-refleksyi-ih-biologicheskoe-znachenie-i-klassifikatsiya" TargetMode="External"/><Relationship Id="rId24" Type="http://schemas.openxmlformats.org/officeDocument/2006/relationships/hyperlink" Target="http://nlo-mir.ru/chelovek/30177-instinkty-v-zhizni-sovremennogo-cheloveka.html" TargetMode="External"/><Relationship Id="rId5" Type="http://schemas.openxmlformats.org/officeDocument/2006/relationships/hyperlink" Target="http://biofile.ru/bio/1406.html" TargetMode="External"/><Relationship Id="rId15" Type="http://schemas.openxmlformats.org/officeDocument/2006/relationships/hyperlink" Target="http://ethology.ru/news/?id=588" TargetMode="External"/><Relationship Id="rId23" Type="http://schemas.openxmlformats.org/officeDocument/2006/relationships/hyperlink" Target="https://allyslide.com/en/presentation/_chelovek_edinstvennoe_chelovek_edinstvennoe_ghivotnoe_obladayuschee_sposobnostyyu_smeyatysya_ne_esty_li_on_takghe_edi_66198" TargetMode="External"/><Relationship Id="rId10" Type="http://schemas.openxmlformats.org/officeDocument/2006/relationships/hyperlink" Target="http://www.studfiles.ru/preview/1151293/" TargetMode="External"/><Relationship Id="rId19" Type="http://schemas.openxmlformats.org/officeDocument/2006/relationships/hyperlink" Target="http://studopedia.ru/11_185209_instinkti.html" TargetMode="External"/><Relationship Id="rId4" Type="http://schemas.openxmlformats.org/officeDocument/2006/relationships/hyperlink" Target="https://www.syl.ru/article/200296/new_instinkt---eto-chto-priroda-instinktov" TargetMode="External"/><Relationship Id="rId9" Type="http://schemas.openxmlformats.org/officeDocument/2006/relationships/hyperlink" Target="http://www.psychologos.ru/articles/view/refleks" TargetMode="External"/><Relationship Id="rId14" Type="http://schemas.openxmlformats.org/officeDocument/2006/relationships/hyperlink" Target="http://sibferret.ru/publ/interesnye_fakty_o_zhivotnykh/1-1-0-79" TargetMode="External"/><Relationship Id="rId22" Type="http://schemas.openxmlformats.org/officeDocument/2006/relationships/hyperlink" Target="http://www.colors.life/post/89871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4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420888"/>
            <a:ext cx="8496943" cy="139558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РЕФЛЕКСЫ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ИНСТИНКТЫ </a:t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ЖИЗНИ ЧЕЛОВЕКА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5595" y="5949280"/>
            <a:ext cx="6400800" cy="648072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Педагог </a:t>
            </a:r>
            <a:r>
              <a:rPr lang="ru-RU" sz="2000" dirty="0" smtClean="0">
                <a:solidFill>
                  <a:schemeClr val="bg1"/>
                </a:solidFill>
              </a:rPr>
              <a:t>МБОУ ДО «</a:t>
            </a:r>
            <a:r>
              <a:rPr lang="ru-RU" sz="2000" dirty="0" err="1" smtClean="0">
                <a:solidFill>
                  <a:schemeClr val="bg1"/>
                </a:solidFill>
              </a:rPr>
              <a:t>Тосненский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smtClean="0">
                <a:solidFill>
                  <a:schemeClr val="bg1"/>
                </a:solidFill>
              </a:rPr>
              <a:t>районный ДЮЦ» </a:t>
            </a:r>
            <a:r>
              <a:rPr lang="ru-RU" sz="2000" dirty="0" smtClean="0">
                <a:solidFill>
                  <a:schemeClr val="bg1"/>
                </a:solidFill>
              </a:rPr>
              <a:t>Булатова Ирина Александровна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93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4096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Инстинкт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2000" dirty="0" smtClean="0"/>
              <a:t>это </a:t>
            </a:r>
            <a:r>
              <a:rPr lang="ru-RU" sz="2000" dirty="0"/>
              <a:t>определенная модель поведения </a:t>
            </a:r>
            <a:r>
              <a:rPr lang="ru-RU" sz="2000" b="1" dirty="0" smtClean="0"/>
              <a:t>заложенная природой </a:t>
            </a:r>
            <a:r>
              <a:rPr lang="ru-RU" sz="2000" b="1" dirty="0"/>
              <a:t>от самого рождения</a:t>
            </a:r>
            <a:r>
              <a:rPr lang="ru-RU" sz="2000" dirty="0" smtClean="0"/>
              <a:t>.</a:t>
            </a:r>
          </a:p>
          <a:p>
            <a:r>
              <a:rPr lang="ru-RU" sz="2000" b="1" dirty="0" smtClean="0"/>
              <a:t>Инстинкты</a:t>
            </a:r>
            <a:r>
              <a:rPr lang="ru-RU" sz="2000" dirty="0" smtClean="0"/>
              <a:t> </a:t>
            </a:r>
            <a:r>
              <a:rPr lang="ru-RU" sz="2000" dirty="0"/>
              <a:t>не требуют </a:t>
            </a:r>
            <a:r>
              <a:rPr lang="ru-RU" sz="2000" dirty="0" smtClean="0"/>
              <a:t>осознания, в определённых ситуациях они </a:t>
            </a:r>
            <a:r>
              <a:rPr lang="ru-RU" sz="2000" b="1" dirty="0"/>
              <a:t>срабатывают автоматически</a:t>
            </a:r>
            <a:r>
              <a:rPr lang="ru-RU" sz="2000" dirty="0" smtClean="0"/>
              <a:t>.</a:t>
            </a:r>
          </a:p>
          <a:p>
            <a:r>
              <a:rPr lang="ru-RU" sz="2000" dirty="0"/>
              <a:t>Раннее было известно представление, которого многие до сих пор придерживаются: человек рождается как чистый лист бумаги, ему всему приходится учиться. </a:t>
            </a:r>
          </a:p>
          <a:p>
            <a:pPr marL="0" indent="0">
              <a:buNone/>
            </a:pPr>
            <a:endParaRPr lang="ru-RU" sz="2000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80415"/>
            <a:ext cx="4448133" cy="2958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56255"/>
            <a:ext cx="4171925" cy="2774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042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Абрахам </a:t>
            </a:r>
            <a:r>
              <a:rPr lang="ru-RU" b="1" dirty="0" err="1"/>
              <a:t>Маслоу</a:t>
            </a:r>
            <a:r>
              <a:rPr lang="ru-RU" b="1" dirty="0"/>
              <a:t> </a:t>
            </a:r>
            <a:r>
              <a:rPr lang="ru-RU" sz="3100" b="1" dirty="0"/>
              <a:t>(1908 </a:t>
            </a:r>
            <a:r>
              <a:rPr lang="ru-RU" sz="3100" b="1" dirty="0" smtClean="0"/>
              <a:t>- </a:t>
            </a:r>
            <a:r>
              <a:rPr lang="ru-RU" sz="3100" b="1" dirty="0"/>
              <a:t>1970)</a:t>
            </a:r>
            <a:r>
              <a:rPr lang="ru-RU" b="1" dirty="0"/>
              <a:t> известный американский психолог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283968" y="1916831"/>
            <a:ext cx="4680520" cy="4828627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считал</a:t>
            </a:r>
            <a:r>
              <a:rPr lang="ru-RU" sz="2000" dirty="0"/>
              <a:t>, что то, что описывается как </a:t>
            </a:r>
            <a:r>
              <a:rPr lang="ru-RU" sz="2000" b="1" dirty="0"/>
              <a:t>«инстинкты»</a:t>
            </a:r>
            <a:r>
              <a:rPr lang="ru-RU" sz="2000" dirty="0"/>
              <a:t>,</a:t>
            </a:r>
            <a:r>
              <a:rPr lang="ru-RU" sz="2000" b="1" dirty="0"/>
              <a:t> </a:t>
            </a:r>
            <a:r>
              <a:rPr lang="ru-RU" sz="2000" dirty="0"/>
              <a:t>фактически </a:t>
            </a:r>
            <a:r>
              <a:rPr lang="ru-RU" sz="2000" b="1" dirty="0"/>
              <a:t>является очень сильными мотивами для поведения</a:t>
            </a:r>
            <a:r>
              <a:rPr lang="ru-RU" sz="2000" dirty="0"/>
              <a:t>. </a:t>
            </a:r>
            <a:endParaRPr lang="ru-RU" sz="2000" dirty="0" smtClean="0"/>
          </a:p>
          <a:p>
            <a:r>
              <a:rPr lang="ru-RU" sz="2000" dirty="0" smtClean="0"/>
              <a:t>По </a:t>
            </a:r>
            <a:r>
              <a:rPr lang="ru-RU" sz="2000" dirty="0"/>
              <a:t>его мнению, </a:t>
            </a:r>
            <a:r>
              <a:rPr lang="ru-RU" sz="2000" b="1" dirty="0"/>
              <a:t>инстинкты были свойственны людям в прошлом, но впоследствии были заменены сознанием</a:t>
            </a:r>
            <a:r>
              <a:rPr lang="ru-RU" sz="2000" dirty="0" smtClean="0"/>
              <a:t>.</a:t>
            </a:r>
          </a:p>
          <a:p>
            <a:r>
              <a:rPr lang="ru-RU" sz="2000" dirty="0"/>
              <a:t>утверждал, что люди </a:t>
            </a:r>
            <a:r>
              <a:rPr lang="ru-RU" sz="2000" b="1" dirty="0"/>
              <a:t>не имеют инстинктов, поскольку могут преодолеть свои желания</a:t>
            </a:r>
            <a:r>
              <a:rPr lang="ru-RU" sz="2000" dirty="0"/>
              <a:t>. </a:t>
            </a:r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381372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552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4096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мы очень похожи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8352928" cy="5491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14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"/>
            <a:ext cx="8229600" cy="932723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Инстинкты человека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5544617"/>
          </a:xfrm>
        </p:spPr>
        <p:txBody>
          <a:bodyPr>
            <a:normAutofit/>
          </a:bodyPr>
          <a:lstStyle/>
          <a:p>
            <a:r>
              <a:rPr lang="ru-RU" sz="2000" dirty="0"/>
              <a:t>Этологи считают, что </a:t>
            </a:r>
            <a:r>
              <a:rPr lang="ru-RU" sz="2000" b="1" dirty="0"/>
              <a:t>инстинкты - это мощная биологическая база, которую можно ослабить моралью, законом, но полностью уничтожить нереально</a:t>
            </a:r>
            <a:r>
              <a:rPr lang="ru-RU" sz="2000" dirty="0"/>
              <a:t>.</a:t>
            </a:r>
          </a:p>
          <a:p>
            <a:r>
              <a:rPr lang="ru-RU" sz="2000" dirty="0" smtClean="0"/>
              <a:t>Этология убедительно доказывает</a:t>
            </a:r>
            <a:r>
              <a:rPr lang="ru-RU" sz="2000" dirty="0"/>
              <a:t>, что </a:t>
            </a:r>
            <a:r>
              <a:rPr lang="ru-RU" sz="2000" b="1" dirty="0"/>
              <a:t>в основе поведения человека лежат врожденные генетические программы - инстинкты</a:t>
            </a:r>
            <a:r>
              <a:rPr lang="ru-RU" sz="2000" dirty="0"/>
              <a:t>. </a:t>
            </a:r>
            <a:endParaRPr lang="ru-RU" sz="2000" dirty="0" smtClean="0"/>
          </a:p>
          <a:p>
            <a:r>
              <a:rPr lang="ru-RU" sz="2000" dirty="0" smtClean="0"/>
              <a:t>Они служат фундаментом для нашего сложного поведения. Без него нам бы пришлось долго и постоянно учиться любым простым вещам.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70" y="3656218"/>
            <a:ext cx="4260537" cy="2836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647" y="3656218"/>
            <a:ext cx="4572509" cy="3048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450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40966"/>
          </a:xfrm>
        </p:spPr>
        <p:txBody>
          <a:bodyPr>
            <a:normAutofit/>
          </a:bodyPr>
          <a:lstStyle/>
          <a:p>
            <a:r>
              <a:rPr lang="ru-RU" sz="4000" b="1" dirty="0"/>
              <a:t>Мимика и жесты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54461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Это </a:t>
            </a:r>
            <a:r>
              <a:rPr lang="ru-RU" sz="2000" dirty="0"/>
              <a:t>наиболее </a:t>
            </a:r>
            <a:r>
              <a:rPr lang="ru-RU" sz="2000" dirty="0" smtClean="0"/>
              <a:t>«классический» </a:t>
            </a:r>
            <a:r>
              <a:rPr lang="ru-RU" sz="2000" dirty="0"/>
              <a:t>инстинкт человека. </a:t>
            </a:r>
            <a:endParaRPr lang="ru-RU" sz="2000" dirty="0" smtClean="0"/>
          </a:p>
          <a:p>
            <a:r>
              <a:rPr lang="ru-RU" sz="2000" dirty="0"/>
              <a:t>Обычному человеку очень сложно подавить или изменить непроизвольную жестикуляцию и </a:t>
            </a:r>
            <a:r>
              <a:rPr lang="ru-RU" sz="2000" dirty="0" smtClean="0"/>
              <a:t>мимику. </a:t>
            </a:r>
          </a:p>
          <a:p>
            <a:r>
              <a:rPr lang="ru-RU" sz="2000" dirty="0" smtClean="0"/>
              <a:t>А </a:t>
            </a:r>
            <a:r>
              <a:rPr lang="ru-RU" sz="2000" dirty="0"/>
              <a:t>уж натурально изобразить эмоции, которых нет, под силу только талантливым актёрам. Да и тем для </a:t>
            </a:r>
            <a:r>
              <a:rPr lang="ru-RU" sz="2000" dirty="0" smtClean="0"/>
              <a:t>этого нужно «войти </a:t>
            </a:r>
            <a:r>
              <a:rPr lang="ru-RU" sz="2000" dirty="0"/>
              <a:t>в </a:t>
            </a:r>
            <a:r>
              <a:rPr lang="ru-RU" sz="2000" dirty="0" smtClean="0"/>
              <a:t>роль» </a:t>
            </a:r>
            <a:r>
              <a:rPr lang="ru-RU" sz="2000" dirty="0"/>
              <a:t>настолько глубоко, что во время игры, они зачастую уже с трудом отличают себя от своего героя. </a:t>
            </a:r>
            <a:endParaRPr lang="ru-RU" sz="2000" dirty="0" smtClean="0"/>
          </a:p>
          <a:p>
            <a:r>
              <a:rPr lang="ru-RU" sz="2000" dirty="0" smtClean="0"/>
              <a:t>Активное </a:t>
            </a:r>
            <a:r>
              <a:rPr lang="ru-RU" sz="2000" dirty="0"/>
              <a:t>мимическое </a:t>
            </a:r>
            <a:r>
              <a:rPr lang="ru-RU" sz="2000" dirty="0" err="1"/>
              <a:t>сигнализирование</a:t>
            </a:r>
            <a:r>
              <a:rPr lang="ru-RU" sz="2000" dirty="0"/>
              <a:t> появилось у наших предков </a:t>
            </a:r>
            <a:r>
              <a:rPr lang="ru-RU" sz="2000" dirty="0" smtClean="0"/>
              <a:t>очень </a:t>
            </a:r>
            <a:r>
              <a:rPr lang="ru-RU" sz="2000" dirty="0"/>
              <a:t>давно - интенсивно гримасничают и кривляются, причём в манере, весьма сходной с человеческой, </a:t>
            </a:r>
            <a:r>
              <a:rPr lang="ru-RU" sz="2000" dirty="0" smtClean="0"/>
              <a:t>даже </a:t>
            </a:r>
            <a:r>
              <a:rPr lang="ru-RU" sz="2000" dirty="0" err="1"/>
              <a:t>нечеловекообразные</a:t>
            </a:r>
            <a:r>
              <a:rPr lang="ru-RU" sz="2000" dirty="0"/>
              <a:t> обезьяны (макаки и павианы), от которых наши предки отделились порядка 30 млн. лет назад. 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" t="52249" r="1012" b="11212"/>
          <a:stretch/>
        </p:blipFill>
        <p:spPr bwMode="auto">
          <a:xfrm>
            <a:off x="0" y="4804118"/>
            <a:ext cx="9144000" cy="2018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991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" t="-10" r="2754" b="62558"/>
          <a:stretch/>
        </p:blipFill>
        <p:spPr bwMode="auto">
          <a:xfrm>
            <a:off x="161491" y="3501008"/>
            <a:ext cx="8712000" cy="20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" t="52249" r="1012" b="11212"/>
          <a:stretch/>
        </p:blipFill>
        <p:spPr bwMode="auto">
          <a:xfrm>
            <a:off x="72367" y="764704"/>
            <a:ext cx="9014395" cy="1989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9"/>
            <a:ext cx="9144000" cy="650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264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656"/>
            <a:ext cx="7568156" cy="6125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725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Мимика </a:t>
            </a:r>
            <a:r>
              <a:rPr lang="ru-RU" sz="4000" b="1" dirty="0"/>
              <a:t>и жесты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настолько разнообразны, </a:t>
            </a:r>
            <a:r>
              <a:rPr lang="ru-RU" sz="2000" b="1" dirty="0"/>
              <a:t>что </a:t>
            </a:r>
            <a:r>
              <a:rPr lang="ru-RU" sz="2000" b="1" dirty="0" smtClean="0"/>
              <a:t>могут нам </a:t>
            </a:r>
            <a:r>
              <a:rPr lang="ru-RU" sz="2000" b="1" dirty="0"/>
              <a:t>рассказать о человеке гораздо больше, чем кажется на первый взгляд.</a:t>
            </a:r>
            <a:r>
              <a:rPr lang="ru-RU" sz="2000" dirty="0"/>
              <a:t> </a:t>
            </a:r>
            <a:endParaRPr lang="ru-RU" sz="2000" dirty="0" smtClean="0"/>
          </a:p>
          <a:p>
            <a:r>
              <a:rPr lang="ru-RU" sz="2000" dirty="0" smtClean="0"/>
              <a:t>Языком </a:t>
            </a:r>
            <a:r>
              <a:rPr lang="ru-RU" sz="2000" dirty="0"/>
              <a:t>жестов и мимикой, открытой или закрытой позой или, например, красивой улыбкой иногда передаётся гораздо больше </a:t>
            </a:r>
            <a:r>
              <a:rPr lang="ru-RU" sz="2000" dirty="0" smtClean="0"/>
              <a:t>информации</a:t>
            </a:r>
            <a:r>
              <a:rPr lang="ru-RU" sz="2000" dirty="0"/>
              <a:t>, чем непосредственно речью</a:t>
            </a:r>
            <a:r>
              <a:rPr lang="ru-RU" sz="2000" dirty="0" smtClean="0"/>
              <a:t>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49" y="116632"/>
            <a:ext cx="8424936" cy="66650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3880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533525"/>
            <a:ext cx="8572500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967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57" y="479159"/>
            <a:ext cx="8404372" cy="5946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42" y="428067"/>
            <a:ext cx="8548790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92" y="394170"/>
            <a:ext cx="8514740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42" y="394170"/>
            <a:ext cx="8514740" cy="6048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42" y="376978"/>
            <a:ext cx="8584666" cy="604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76" y="394170"/>
            <a:ext cx="8573631" cy="606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74" y="387276"/>
            <a:ext cx="8568275" cy="6062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750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-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часть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животного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мира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824536"/>
          </a:xfrm>
        </p:spPr>
        <p:txBody>
          <a:bodyPr>
            <a:noAutofit/>
          </a:bodyPr>
          <a:lstStyle/>
          <a:p>
            <a:r>
              <a:rPr lang="ru-RU" sz="2400" dirty="0" smtClean="0"/>
              <a:t>Каждый </a:t>
            </a:r>
            <a:r>
              <a:rPr lang="ru-RU" sz="2400" dirty="0"/>
              <a:t>человек, </a:t>
            </a:r>
            <a:r>
              <a:rPr lang="ru-RU" sz="2400" dirty="0" smtClean="0"/>
              <a:t>как </a:t>
            </a:r>
            <a:r>
              <a:rPr lang="ru-RU" sz="2400" dirty="0"/>
              <a:t>и все живые организмы, обладает целым рядом жизненно важных </a:t>
            </a:r>
            <a:r>
              <a:rPr lang="ru-RU" sz="2400" b="1" dirty="0" smtClean="0"/>
              <a:t>рефлексов и инстинктов</a:t>
            </a:r>
            <a:r>
              <a:rPr lang="ru-RU" sz="2400" dirty="0" smtClean="0"/>
              <a:t>, </a:t>
            </a:r>
            <a:r>
              <a:rPr lang="ru-RU" sz="2400" dirty="0"/>
              <a:t>которые </a:t>
            </a:r>
            <a:r>
              <a:rPr lang="ru-RU" sz="2400" b="1" dirty="0"/>
              <a:t>помогают ему выжить</a:t>
            </a:r>
            <a:r>
              <a:rPr lang="ru-RU" sz="2400" dirty="0" smtClean="0"/>
              <a:t>.</a:t>
            </a:r>
            <a:r>
              <a:rPr lang="ru-RU" sz="2400" dirty="0"/>
              <a:t> </a:t>
            </a:r>
            <a:endParaRPr lang="ru-RU" sz="2400" dirty="0" smtClean="0"/>
          </a:p>
          <a:p>
            <a:r>
              <a:rPr lang="ru-RU" sz="2400" dirty="0"/>
              <a:t>С частью рефлексов и инстинктов люди рождаются и лучшие из них передаются из поколения в поколение.</a:t>
            </a:r>
          </a:p>
          <a:p>
            <a:r>
              <a:rPr lang="ru-RU" sz="2400" dirty="0" smtClean="0"/>
              <a:t>Многие рефлексы и инстинкты у человека и животных очень сходны между собой. </a:t>
            </a: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2191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99898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инстинкты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400600"/>
          </a:xfrm>
        </p:spPr>
        <p:txBody>
          <a:bodyPr>
            <a:normAutofit/>
          </a:bodyPr>
          <a:lstStyle/>
          <a:p>
            <a:r>
              <a:rPr lang="ru-RU" sz="2200" b="1" dirty="0"/>
              <a:t>инстинкт самосохранения (выживания)</a:t>
            </a:r>
            <a:r>
              <a:rPr lang="ru-RU" sz="2200" dirty="0"/>
              <a:t>, заключающийся в бессознательном стремлении выжить любой ценой в случае </a:t>
            </a:r>
            <a:r>
              <a:rPr lang="ru-RU" sz="2200" dirty="0" smtClean="0"/>
              <a:t>опасности; </a:t>
            </a:r>
          </a:p>
          <a:p>
            <a:r>
              <a:rPr lang="ru-RU" sz="2200" b="1" dirty="0" smtClean="0"/>
              <a:t>стадный </a:t>
            </a:r>
            <a:r>
              <a:rPr lang="ru-RU" sz="2200" b="1" dirty="0"/>
              <a:t>(стайный) инстинкт</a:t>
            </a:r>
            <a:r>
              <a:rPr lang="ru-RU" sz="2200" dirty="0"/>
              <a:t>, заключающийся в неосознаваемом желании принадлежать какой-то группе (стае), где человек чувствует себя в безопасности;</a:t>
            </a:r>
          </a:p>
          <a:p>
            <a:r>
              <a:rPr lang="ru-RU" sz="2200" b="1" dirty="0" smtClean="0"/>
              <a:t>инстинкт </a:t>
            </a:r>
            <a:r>
              <a:rPr lang="ru-RU" sz="2200" b="1" dirty="0"/>
              <a:t>продолжения рода</a:t>
            </a:r>
            <a:r>
              <a:rPr lang="ru-RU" sz="2200" dirty="0"/>
              <a:t>, заключающийся в неосознаваемой тяге </a:t>
            </a:r>
            <a:r>
              <a:rPr lang="ru-RU" sz="2200" dirty="0" smtClean="0"/>
              <a:t>людей иметь </a:t>
            </a:r>
            <a:r>
              <a:rPr lang="ru-RU" sz="2200" dirty="0"/>
              <a:t>детей как продолжателей </a:t>
            </a:r>
            <a:r>
              <a:rPr lang="ru-RU" sz="2200" dirty="0" smtClean="0"/>
              <a:t>рода</a:t>
            </a:r>
            <a:endParaRPr lang="ru-RU" sz="2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1234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Инстинкт самосохранения (выживания)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sz="2200" dirty="0" smtClean="0"/>
              <a:t>заключающийся </a:t>
            </a:r>
            <a:r>
              <a:rPr lang="ru-RU" sz="2200" dirty="0"/>
              <a:t>в бессознательном стремлении выжить любой ценой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в </a:t>
            </a:r>
            <a:r>
              <a:rPr lang="ru-RU" sz="2200" dirty="0"/>
              <a:t>случае опасности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492896"/>
            <a:ext cx="8229600" cy="4065315"/>
          </a:xfrm>
        </p:spPr>
        <p:txBody>
          <a:bodyPr>
            <a:normAutofit/>
          </a:bodyPr>
          <a:lstStyle/>
          <a:p>
            <a:r>
              <a:rPr lang="ru-RU" sz="2200" dirty="0" smtClean="0"/>
              <a:t>хлопает </a:t>
            </a:r>
            <a:r>
              <a:rPr lang="ru-RU" sz="2200" dirty="0"/>
              <a:t>дверь - мы оборачиваемся на резкий звук проверить, не угрожает ли опасность. </a:t>
            </a:r>
            <a:endParaRPr lang="ru-RU" sz="2200" dirty="0" smtClean="0"/>
          </a:p>
          <a:p>
            <a:r>
              <a:rPr lang="ru-RU" sz="2200" dirty="0" smtClean="0"/>
              <a:t>Это </a:t>
            </a:r>
            <a:r>
              <a:rPr lang="ru-RU" sz="2200" dirty="0"/>
              <a:t>- </a:t>
            </a:r>
            <a:r>
              <a:rPr lang="ru-RU" sz="2200" dirty="0" smtClean="0"/>
              <a:t>проявления </a:t>
            </a:r>
            <a:r>
              <a:rPr lang="ru-RU" sz="2200" dirty="0"/>
              <a:t>природного инстинкта самосохранения человека</a:t>
            </a:r>
            <a:r>
              <a:rPr lang="ru-RU" sz="2200" dirty="0" smtClean="0"/>
              <a:t>.</a:t>
            </a:r>
          </a:p>
          <a:p>
            <a:r>
              <a:rPr lang="ru-RU" sz="2200" b="1" u="sng" dirty="0"/>
              <a:t>Инстинкт самосохранения</a:t>
            </a:r>
            <a:r>
              <a:rPr lang="ru-RU" sz="2200" dirty="0"/>
              <a:t> – врожденно-приобретенная реакция, возникающая в ответ на объективную внешнюю угрозу и выражающаяся в оборонительном, защитном поведении.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2243"/>
            <a:ext cx="8766175" cy="6510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101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96544"/>
          </a:xfrm>
        </p:spPr>
        <p:txBody>
          <a:bodyPr>
            <a:normAutofit/>
          </a:bodyPr>
          <a:lstStyle/>
          <a:p>
            <a:pPr fontAlgn="base"/>
            <a:r>
              <a:rPr lang="ru-RU" dirty="0" smtClean="0"/>
              <a:t>обострение </a:t>
            </a:r>
            <a:r>
              <a:rPr lang="ru-RU" dirty="0"/>
              <a:t>защитных реакций, повышенная настороженность и готовность к паническим реакциям, страхам при действии различных </a:t>
            </a:r>
            <a:r>
              <a:rPr lang="ru-RU" dirty="0" smtClean="0"/>
              <a:t>раздражителей;</a:t>
            </a:r>
          </a:p>
          <a:p>
            <a:pPr fontAlgn="base"/>
            <a:r>
              <a:rPr lang="ru-RU" dirty="0" smtClean="0"/>
              <a:t>ослабление </a:t>
            </a:r>
            <a:r>
              <a:rPr lang="ru-RU" dirty="0"/>
              <a:t>инстинкта самосохранения: исчезновение реакции при возникновении реальной опасности, извращение оборонительного рефлекса.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 fontScale="90000"/>
          </a:bodyPr>
          <a:lstStyle/>
          <a:p>
            <a:r>
              <a:rPr lang="ru-RU" b="1" u="sng" dirty="0"/>
              <a:t>Нарушения инстинкта самосохранения</a:t>
            </a:r>
            <a:r>
              <a:rPr lang="ru-RU" u="sng" dirty="0"/>
              <a:t> </a:t>
            </a:r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87" y="1772816"/>
            <a:ext cx="8768232" cy="493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3"/>
            <a:ext cx="8928992" cy="659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3"/>
            <a:ext cx="8928992" cy="6594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537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98984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Инстинкт страх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 темнотой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363272" cy="532859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Никогда </a:t>
            </a:r>
            <a:r>
              <a:rPr lang="ru-RU" sz="2000" dirty="0"/>
              <a:t>не задумывались над тем, почему так много людей боятся темноты? </a:t>
            </a:r>
            <a:endParaRPr lang="ru-RU" sz="2000" dirty="0" smtClean="0"/>
          </a:p>
          <a:p>
            <a:r>
              <a:rPr lang="ru-RU" sz="2000" dirty="0" smtClean="0"/>
              <a:t>А </a:t>
            </a:r>
            <a:r>
              <a:rPr lang="ru-RU" sz="2000" dirty="0"/>
              <a:t>те, кто подавил в себе этот ужас, по-прежнему чувствуют себя неуютно, очутившись в кромешном мраке? </a:t>
            </a:r>
            <a:endParaRPr lang="ru-RU" sz="2000" dirty="0" smtClean="0"/>
          </a:p>
          <a:p>
            <a:r>
              <a:rPr lang="ru-RU" sz="2000" dirty="0" smtClean="0"/>
              <a:t>Все </a:t>
            </a:r>
            <a:r>
              <a:rPr lang="ru-RU" sz="2000" dirty="0"/>
              <a:t>дело в инстинкте, ведь с наступлением ночи зачастую выходили на охоту хищники, способные разодрать одинокого путника. Поэтому матушка-природа наделила человека страхом, дабы тот всегда был настороже, оказавшись в темноте. Этот страх и стал основанием для появления первого из инстинктов. </a:t>
            </a:r>
            <a:endParaRPr lang="ru-RU" sz="2000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93"/>
          <a:stretch/>
        </p:blipFill>
        <p:spPr bwMode="auto">
          <a:xfrm>
            <a:off x="0" y="1349578"/>
            <a:ext cx="9144000" cy="5508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427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Худые люди больше подвержены панике, чем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физически развитые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3" y="1600200"/>
            <a:ext cx="8657256" cy="492514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50-ти </a:t>
            </a:r>
            <a:r>
              <a:rPr lang="ru-RU" sz="2000" dirty="0"/>
              <a:t>добровольцам дали прослушать звук, что можно охарактеризовать как </a:t>
            </a:r>
            <a:r>
              <a:rPr lang="ru-RU" sz="2000" dirty="0" smtClean="0"/>
              <a:t>«приближение опасности». </a:t>
            </a:r>
            <a:r>
              <a:rPr lang="ru-RU" sz="2000" dirty="0"/>
              <a:t>Испытуемые должны были нажать кнопку тогда, когда, по их мнению, </a:t>
            </a:r>
            <a:r>
              <a:rPr lang="ru-RU" sz="2000" dirty="0" smtClean="0"/>
              <a:t>«опасность» </a:t>
            </a:r>
            <a:r>
              <a:rPr lang="ru-RU" sz="2000" dirty="0"/>
              <a:t>была практически в одном шаге от них. </a:t>
            </a:r>
          </a:p>
          <a:p>
            <a:r>
              <a:rPr lang="ru-RU" sz="2000" dirty="0"/>
              <a:t>Как оказалось, 98% участников эксперимента переоценили уровень угрозы, нажав кнопку слишком рано. А сопоставление результатов с физической формой добровольцев показало: худые испытуемые предавались панике раньше, чем их коллеги в теле. Должно быть, природа заложила некоторое преувеличение опасности в восприятии худощавых представителей рода человеческого с целью их уберечь, - считают ученые, - ведь шансов выжить в схватке с животным у них было меньше, чем у силачей.</a:t>
            </a:r>
          </a:p>
          <a:p>
            <a:endParaRPr lang="ru-RU" sz="2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28800"/>
            <a:ext cx="6696744" cy="5013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794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010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Стадный инстинкт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совместная деятельность, </a:t>
            </a:r>
            <a:r>
              <a:rPr lang="ru-RU" sz="2000" dirty="0"/>
              <a:t>охота, </a:t>
            </a:r>
            <a:r>
              <a:rPr lang="ru-RU" sz="2000" dirty="0" smtClean="0"/>
              <a:t>оборона и т.д.</a:t>
            </a:r>
          </a:p>
          <a:p>
            <a:r>
              <a:rPr lang="ru-RU" sz="2000" dirty="0"/>
              <a:t>«стадный инстинкт» достаточно хороший и эффективный биологический инструмент в области </a:t>
            </a:r>
            <a:r>
              <a:rPr lang="ru-RU" sz="2000" dirty="0" smtClean="0"/>
              <a:t>самосохранения</a:t>
            </a:r>
            <a:r>
              <a:rPr lang="ru-RU" sz="2000" dirty="0"/>
              <a:t>. </a:t>
            </a:r>
            <a:r>
              <a:rPr lang="ru-RU" sz="2000" dirty="0" smtClean="0"/>
              <a:t> </a:t>
            </a:r>
          </a:p>
          <a:p>
            <a:r>
              <a:rPr lang="ru-RU" sz="2000" dirty="0"/>
              <a:t>в случае быстрых решений, мы больше подвержены выбору по принципу </a:t>
            </a:r>
            <a:r>
              <a:rPr lang="ru-RU" sz="2000" dirty="0" smtClean="0"/>
              <a:t>подражания.</a:t>
            </a:r>
          </a:p>
          <a:p>
            <a:r>
              <a:rPr lang="ru-RU" sz="2000" dirty="0"/>
              <a:t>Например:</a:t>
            </a:r>
            <a:br>
              <a:rPr lang="ru-RU" sz="2000" dirty="0"/>
            </a:br>
            <a:r>
              <a:rPr lang="ru-RU" sz="2000" dirty="0"/>
              <a:t>Если мы видим что через несколько секунд вокруг нас начнут рушиться стены и мы видим бегущую в какую-то сторону толпу, то мы скорее побежим за ними, чем будем думать «куда бежать».</a:t>
            </a: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222102"/>
            <a:ext cx="4896544" cy="2468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66863"/>
            <a:ext cx="8784976" cy="573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964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71"/>
            <a:ext cx="8229600" cy="998984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Инстинкт продолжение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8712968" cy="5400600"/>
          </a:xfrm>
        </p:spPr>
        <p:txBody>
          <a:bodyPr>
            <a:normAutofit/>
          </a:bodyPr>
          <a:lstStyle/>
          <a:p>
            <a:r>
              <a:rPr lang="ru-RU" sz="2000" dirty="0"/>
              <a:t>Во многом животные похожи на нас, а мы </a:t>
            </a:r>
            <a:r>
              <a:rPr lang="ru-RU" sz="2000" dirty="0" smtClean="0"/>
              <a:t>- </a:t>
            </a:r>
            <a:r>
              <a:rPr lang="ru-RU" sz="2000" dirty="0"/>
              <a:t>на них. Это сходство бывает подчас неожиданным. </a:t>
            </a:r>
            <a:endParaRPr lang="ru-RU" sz="2000" dirty="0" smtClean="0"/>
          </a:p>
          <a:p>
            <a:r>
              <a:rPr lang="ru-RU" sz="2000" dirty="0" smtClean="0"/>
              <a:t>Много </a:t>
            </a:r>
            <a:r>
              <a:rPr lang="ru-RU" sz="2000" dirty="0"/>
              <a:t>параллелей поведения человека и животных приводит американская писательница Салли </a:t>
            </a:r>
            <a:r>
              <a:rPr lang="ru-RU" sz="2000" dirty="0" err="1"/>
              <a:t>Кэрригер</a:t>
            </a:r>
            <a:r>
              <a:rPr lang="ru-RU" sz="2000" dirty="0"/>
              <a:t> в книге «Дикое наследство природы». </a:t>
            </a:r>
            <a:endParaRPr lang="ru-RU" sz="2000" dirty="0" smtClean="0"/>
          </a:p>
          <a:p>
            <a:r>
              <a:rPr lang="ru-RU" sz="2000" dirty="0" smtClean="0"/>
              <a:t>Вот </a:t>
            </a:r>
            <a:r>
              <a:rPr lang="ru-RU" sz="2000" dirty="0"/>
              <a:t>одна из них: по данным американских фирм, торгующих недвижимостью, весной люди покупают жилье гораздо чаще, чем в другое время года. </a:t>
            </a:r>
            <a:endParaRPr lang="ru-RU" sz="2000" dirty="0" smtClean="0"/>
          </a:p>
          <a:p>
            <a:r>
              <a:rPr lang="ru-RU" sz="2000" dirty="0" smtClean="0"/>
              <a:t>А </a:t>
            </a:r>
            <a:r>
              <a:rPr lang="ru-RU" sz="2000" dirty="0"/>
              <a:t>мы знаем, что именно в это время большинство животных и птиц, повинуясь инстинкту, строят норы и гнезда, чтобы вывести потомство.</a:t>
            </a:r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8" r="1515"/>
          <a:stretch/>
        </p:blipFill>
        <p:spPr bwMode="auto">
          <a:xfrm>
            <a:off x="180000" y="1196752"/>
            <a:ext cx="8820000" cy="544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49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0106"/>
          </a:xfrm>
        </p:spPr>
        <p:txBody>
          <a:bodyPr/>
          <a:lstStyle/>
          <a:p>
            <a:r>
              <a:rPr lang="ru-RU" b="1" dirty="0" smtClean="0"/>
              <a:t>Материнский инстинкт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507288" cy="576064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Почему </a:t>
            </a:r>
            <a:r>
              <a:rPr lang="ru-RU" dirty="0"/>
              <a:t>и нам </a:t>
            </a:r>
            <a:r>
              <a:rPr lang="ru-RU" dirty="0" smtClean="0"/>
              <a:t>кажутся </a:t>
            </a:r>
            <a:r>
              <a:rPr lang="ru-RU" dirty="0"/>
              <a:t>такими </a:t>
            </a:r>
            <a:r>
              <a:rPr lang="ru-RU" dirty="0" smtClean="0"/>
              <a:t>трогательными большеглазые, пушистые малыши </a:t>
            </a:r>
            <a:r>
              <a:rPr lang="ru-RU" dirty="0"/>
              <a:t>животных? </a:t>
            </a:r>
            <a:endParaRPr lang="ru-RU" dirty="0" smtClean="0"/>
          </a:p>
          <a:p>
            <a:r>
              <a:rPr lang="ru-RU" dirty="0" smtClean="0"/>
              <a:t>По </a:t>
            </a:r>
            <a:r>
              <a:rPr lang="ru-RU" dirty="0"/>
              <a:t>мнению этолога, основателя науки о поведении животных, </a:t>
            </a:r>
            <a:r>
              <a:rPr lang="ru-RU" dirty="0" smtClean="0"/>
              <a:t>Конрада </a:t>
            </a:r>
            <a:r>
              <a:rPr lang="ru-RU" dirty="0"/>
              <a:t>Лоренца, наше умиление запрограммировано генетически: </a:t>
            </a:r>
            <a:r>
              <a:rPr lang="ru-RU" b="1" dirty="0"/>
              <a:t>звериные детеныши напоминают нам наших, человеческих</a:t>
            </a:r>
            <a:r>
              <a:rPr lang="ru-RU" dirty="0"/>
              <a:t>. И мы лепечем, как с младенцем: «Кто у нас такой маленький, такой хорошенький?» 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/>
              <a:t>Согласно одной из теорий, </a:t>
            </a:r>
            <a:r>
              <a:rPr lang="ru-RU" dirty="0" smtClean="0"/>
              <a:t>– уточняет </a:t>
            </a:r>
            <a:r>
              <a:rPr lang="ru-RU" dirty="0" err="1" smtClean="0"/>
              <a:t>Хел</a:t>
            </a:r>
            <a:r>
              <a:rPr lang="ru-RU" dirty="0" smtClean="0"/>
              <a:t> </a:t>
            </a:r>
            <a:r>
              <a:rPr lang="ru-RU" dirty="0" err="1" smtClean="0"/>
              <a:t>Херцог</a:t>
            </a:r>
            <a:r>
              <a:rPr lang="ru-RU" dirty="0" smtClean="0"/>
              <a:t>, – </a:t>
            </a:r>
            <a:r>
              <a:rPr lang="ru-RU" b="1" dirty="0" smtClean="0"/>
              <a:t>любовь </a:t>
            </a:r>
            <a:r>
              <a:rPr lang="ru-RU" b="1" dirty="0"/>
              <a:t>к животным возникает вследствие ошибочного срабатывания материнского инстинкта</a:t>
            </a:r>
            <a:r>
              <a:rPr lang="ru-RU" dirty="0"/>
              <a:t>». </a:t>
            </a:r>
            <a:endParaRPr lang="ru-RU" dirty="0" smtClean="0"/>
          </a:p>
          <a:p>
            <a:r>
              <a:rPr lang="ru-RU" dirty="0" smtClean="0"/>
              <a:t>Зоопсихолог </a:t>
            </a:r>
            <a:r>
              <a:rPr lang="ru-RU" dirty="0"/>
              <a:t>Елена Федорович поясняет: «</a:t>
            </a:r>
            <a:r>
              <a:rPr lang="ru-RU" b="1" dirty="0"/>
              <a:t>Нас притягивает к питомцам не только их трогательный вид, но и детское </a:t>
            </a:r>
            <a:r>
              <a:rPr lang="ru-RU" sz="2600" dirty="0"/>
              <a:t>(инфантильное) </a:t>
            </a:r>
            <a:r>
              <a:rPr lang="ru-RU" b="1" dirty="0"/>
              <a:t>поведение. Возникает привязанность к животным как к младенцам, которые зависят от нас, нуждаются в заботе и помощи. Благодаря им мы чувствуем себя нужными».</a:t>
            </a:r>
            <a:r>
              <a:rPr lang="ru-RU" dirty="0"/>
              <a:t> 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038047"/>
            <a:ext cx="3816423" cy="573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939" y="1038047"/>
            <a:ext cx="4406293" cy="573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49692"/>
            <a:ext cx="7338392" cy="6008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49692"/>
            <a:ext cx="7920880" cy="6008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42" y="849693"/>
            <a:ext cx="8603307" cy="6008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67" y="849692"/>
            <a:ext cx="8626056" cy="6008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" b="7114"/>
          <a:stretch/>
        </p:blipFill>
        <p:spPr bwMode="auto">
          <a:xfrm>
            <a:off x="0" y="0"/>
            <a:ext cx="9525000" cy="68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78"/>
            <a:ext cx="9525000" cy="6841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1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269" r="16686"/>
          <a:stretch/>
        </p:blipFill>
        <p:spPr bwMode="auto">
          <a:xfrm>
            <a:off x="-6315000" y="-36658"/>
            <a:ext cx="15840000" cy="6894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2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2"/>
          <a:stretch/>
        </p:blipFill>
        <p:spPr bwMode="auto">
          <a:xfrm>
            <a:off x="0" y="-36658"/>
            <a:ext cx="9540000" cy="691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2166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и инстинкты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445624" cy="561662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Можно долго </a:t>
            </a:r>
            <a:r>
              <a:rPr lang="ru-RU" sz="2000" dirty="0"/>
              <a:t>перечислять разновидности инстинктов человека, но, в отличие от животных, мы может их контролировать. Для этого нас природа наделила разумом. </a:t>
            </a:r>
            <a:r>
              <a:rPr lang="ru-RU" sz="2000" b="1" dirty="0"/>
              <a:t>Звери выживают только за счет инстинктов, а вот нам для этого даны </a:t>
            </a:r>
            <a:r>
              <a:rPr lang="ru-RU" sz="2000" b="1" dirty="0" smtClean="0"/>
              <a:t>ещё </a:t>
            </a:r>
            <a:r>
              <a:rPr lang="ru-RU" sz="2000" b="1" dirty="0"/>
              <a:t>и знания</a:t>
            </a:r>
            <a:r>
              <a:rPr lang="ru-RU" sz="2000" b="1" dirty="0" smtClean="0"/>
              <a:t>.</a:t>
            </a:r>
            <a:endParaRPr lang="ru-RU" sz="2000" b="1" dirty="0"/>
          </a:p>
          <a:p>
            <a:r>
              <a:rPr lang="ru-RU" sz="2000" b="1" dirty="0" smtClean="0"/>
              <a:t>Но не </a:t>
            </a:r>
            <a:r>
              <a:rPr lang="ru-RU" sz="2000" b="1" dirty="0"/>
              <a:t>позволяйте своим инстинктам взять над вами верх, научитесь ими управлять и станьте хозяином своей жизни</a:t>
            </a:r>
            <a:r>
              <a:rPr lang="ru-RU" sz="2000" b="1" dirty="0" smtClean="0"/>
              <a:t>.</a:t>
            </a:r>
          </a:p>
          <a:p>
            <a:r>
              <a:rPr lang="ru-RU" sz="2000" dirty="0"/>
              <a:t>Все люди разные, но объединяет их одно </a:t>
            </a:r>
            <a:r>
              <a:rPr lang="ru-RU" sz="2000" dirty="0" smtClean="0"/>
              <a:t>- </a:t>
            </a:r>
            <a:r>
              <a:rPr lang="ru-RU" sz="2000" dirty="0"/>
              <a:t>способность мыслить и развиваться. 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8" b="7084"/>
          <a:stretch/>
        </p:blipFill>
        <p:spPr bwMode="auto">
          <a:xfrm>
            <a:off x="2699792" y="3645022"/>
            <a:ext cx="4100585" cy="3075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58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05" y="116632"/>
            <a:ext cx="8229600" cy="164219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Часто со </a:t>
            </a:r>
            <a:r>
              <a:rPr lang="ru-RU" b="1" dirty="0"/>
              <a:t>словом «инстинкт» обычно ассоциируются самые низменные, дурные поступки человека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49" y="2060848"/>
            <a:ext cx="8748713" cy="4608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306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6409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496944" cy="5472608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ru-RU" sz="2400" dirty="0" smtClean="0"/>
              <a:t>это </a:t>
            </a:r>
            <a:r>
              <a:rPr lang="ru-RU" sz="2400" dirty="0"/>
              <a:t>ответная реакция организма на </a:t>
            </a:r>
            <a:r>
              <a:rPr lang="ru-RU" sz="2400" dirty="0" smtClean="0"/>
              <a:t>раздражение</a:t>
            </a:r>
          </a:p>
          <a:p>
            <a:r>
              <a:rPr lang="ru-RU" sz="2400" dirty="0" smtClean="0"/>
              <a:t>При </a:t>
            </a:r>
            <a:r>
              <a:rPr lang="ru-RU" sz="2400" dirty="0"/>
              <a:t>помощи рефлексов происходит взаимодействие между частями тела, а также организма с внешней средой.</a:t>
            </a:r>
            <a:endParaRPr lang="ru-RU" sz="2400" dirty="0" smtClean="0"/>
          </a:p>
          <a:p>
            <a:r>
              <a:rPr lang="ru-RU" sz="2400" dirty="0" smtClean="0"/>
              <a:t>Рефлексы делятся </a:t>
            </a:r>
            <a:r>
              <a:rPr lang="ru-RU" sz="2400" dirty="0"/>
              <a:t>на врожденные и приобретенные. </a:t>
            </a:r>
            <a:endParaRPr lang="ru-RU" sz="2400" dirty="0" smtClean="0"/>
          </a:p>
          <a:p>
            <a:r>
              <a:rPr lang="ru-RU" sz="2400" b="1" dirty="0" smtClean="0"/>
              <a:t>Врождённое </a:t>
            </a:r>
            <a:r>
              <a:rPr lang="ru-RU" sz="2400" b="1" dirty="0"/>
              <a:t>поведение </a:t>
            </a:r>
            <a:r>
              <a:rPr lang="ru-RU" sz="2400" b="1" dirty="0" smtClean="0"/>
              <a:t>- </a:t>
            </a:r>
            <a:r>
              <a:rPr lang="ru-RU" sz="2400" dirty="0" smtClean="0"/>
              <a:t>наследуется </a:t>
            </a:r>
            <a:r>
              <a:rPr lang="ru-RU" sz="2400" dirty="0"/>
              <a:t>организмом от </a:t>
            </a:r>
            <a:r>
              <a:rPr lang="ru-RU" sz="2400" dirty="0" smtClean="0"/>
              <a:t>предков.</a:t>
            </a:r>
          </a:p>
          <a:p>
            <a:r>
              <a:rPr lang="ru-RU" sz="2400" b="1" dirty="0"/>
              <a:t>Приобретенным поведением </a:t>
            </a:r>
            <a:r>
              <a:rPr lang="ru-RU" sz="2400" dirty="0"/>
              <a:t>называются все формы поведения, которые формируются </a:t>
            </a:r>
            <a:r>
              <a:rPr lang="ru-RU" sz="2400" b="1" dirty="0"/>
              <a:t>как результат</a:t>
            </a:r>
            <a:r>
              <a:rPr lang="ru-RU" sz="2400" dirty="0"/>
              <a:t> </a:t>
            </a:r>
            <a:r>
              <a:rPr lang="ru-RU" sz="2400" b="1" dirty="0"/>
              <a:t>индивидуального опыта </a:t>
            </a:r>
            <a:r>
              <a:rPr lang="ru-RU" sz="2400" dirty="0"/>
              <a:t>живого организма.</a:t>
            </a:r>
          </a:p>
        </p:txBody>
      </p:sp>
    </p:spTree>
    <p:extLst>
      <p:ext uri="{BB962C8B-B14F-4D97-AF65-F5344CB8AC3E}">
        <p14:creationId xmlns:p14="http://schemas.microsoft.com/office/powerpoint/2010/main" val="295330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Да, нас с животными  многое объединяет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Анатомия и </a:t>
            </a:r>
            <a:r>
              <a:rPr lang="ru-RU" sz="2000" dirty="0" smtClean="0"/>
              <a:t>физиология,  потребность в движении, еде и сне и т.д. </a:t>
            </a:r>
          </a:p>
          <a:p>
            <a:r>
              <a:rPr lang="ru-RU" sz="2000" dirty="0" smtClean="0"/>
              <a:t>Человек </a:t>
            </a:r>
            <a:r>
              <a:rPr lang="ru-RU" sz="2000" dirty="0"/>
              <a:t>также наделен врожденными задатками и инстинктами, иначе он не мог бы жить и развиваться. </a:t>
            </a:r>
            <a:endParaRPr lang="ru-RU" sz="2000" dirty="0" smtClean="0"/>
          </a:p>
          <a:p>
            <a:r>
              <a:rPr lang="ru-RU" sz="2000" dirty="0" smtClean="0"/>
              <a:t>Но мы также и способны к  сознательной целенаправленной деятельности</a:t>
            </a:r>
            <a:r>
              <a:rPr lang="ru-RU" sz="2000" dirty="0" smtClean="0"/>
              <a:t>.</a:t>
            </a:r>
          </a:p>
          <a:p>
            <a:r>
              <a:rPr lang="ru-RU" sz="2000" dirty="0"/>
              <a:t>Мы обладатели не только устной, но и письменной речи. </a:t>
            </a:r>
          </a:p>
          <a:p>
            <a:r>
              <a:rPr lang="ru-RU" sz="2000" dirty="0"/>
              <a:t>Мы способны использовать формулы и символы, рисунки и т.д..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148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6652"/>
            <a:ext cx="8352928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38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352928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210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68958"/>
          </a:xfrm>
        </p:spPr>
        <p:txBody>
          <a:bodyPr/>
          <a:lstStyle/>
          <a:p>
            <a:r>
              <a:rPr lang="ru-RU" b="1" dirty="0"/>
              <a:t>Абрахам </a:t>
            </a:r>
            <a:r>
              <a:rPr lang="ru-RU" b="1" dirty="0" err="1"/>
              <a:t>Маслоу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754" y="1129162"/>
            <a:ext cx="7587661" cy="554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17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31" y="260648"/>
            <a:ext cx="8448938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986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0658"/>
            <a:ext cx="8280920" cy="6210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402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6652"/>
            <a:ext cx="8280920" cy="6210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278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41" y="350658"/>
            <a:ext cx="8232915" cy="6174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443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Однако </a:t>
            </a:r>
            <a:r>
              <a:rPr lang="ru-RU" dirty="0"/>
              <a:t>все чисто человеческие качества приобретаются человеком в процессе обучения и воспитания. </a:t>
            </a:r>
            <a:endParaRPr lang="ru-RU" dirty="0" smtClean="0"/>
          </a:p>
          <a:p>
            <a:r>
              <a:rPr lang="ru-RU" dirty="0" smtClean="0"/>
              <a:t>Воспитать </a:t>
            </a:r>
            <a:r>
              <a:rPr lang="ru-RU" dirty="0"/>
              <a:t>человека значит, прежде всего, выработать способность подавлять и направлять инстинктивную деятельность в необходимое русло. </a:t>
            </a:r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52636"/>
            <a:ext cx="8640959" cy="655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2" r="10753"/>
          <a:stretch/>
        </p:blipFill>
        <p:spPr bwMode="auto">
          <a:xfrm>
            <a:off x="216000" y="152636"/>
            <a:ext cx="8712000" cy="6559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01" y="152636"/>
            <a:ext cx="8712000" cy="6559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2358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5595" y="116632"/>
            <a:ext cx="8229600" cy="78296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Этология человека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904656"/>
          </a:xfrm>
        </p:spPr>
        <p:txBody>
          <a:bodyPr>
            <a:noAutofit/>
          </a:bodyPr>
          <a:lstStyle/>
          <a:p>
            <a:r>
              <a:rPr lang="ru-RU" sz="2400" dirty="0" smtClean="0"/>
              <a:t>во многом животные похожи на нас, а мы - на них.</a:t>
            </a:r>
          </a:p>
          <a:p>
            <a:r>
              <a:rPr lang="ru-RU" sz="2400" dirty="0" smtClean="0"/>
              <a:t>изучая поведение животных, можно сделать интересные выводы о нас самих, понять почему люди ведут себя так, а не иначе.</a:t>
            </a:r>
          </a:p>
          <a:p>
            <a:r>
              <a:rPr lang="ru-RU" sz="2400" dirty="0" smtClean="0"/>
              <a:t>но в тоже время нельзя полностью </a:t>
            </a:r>
            <a:r>
              <a:rPr lang="ru-RU" sz="2400" dirty="0"/>
              <a:t>объяснять поведение человека на основании исследований поведения животных </a:t>
            </a:r>
            <a:endParaRPr lang="ru-RU" sz="2400" dirty="0" smtClean="0"/>
          </a:p>
          <a:p>
            <a:r>
              <a:rPr lang="ru-RU" sz="2400" dirty="0" smtClean="0"/>
              <a:t>этология может помочь </a:t>
            </a:r>
            <a:r>
              <a:rPr lang="ru-RU" sz="2400" dirty="0"/>
              <a:t>определить ту грань, где кончается сходство человека с животными и начинаются его чисто человеческие свойства.</a:t>
            </a:r>
          </a:p>
          <a:p>
            <a:r>
              <a:rPr lang="ru-RU" sz="2400" b="1" dirty="0" smtClean="0"/>
              <a:t>«</a:t>
            </a:r>
            <a:r>
              <a:rPr lang="ru-RU" sz="2400" b="1" dirty="0"/>
              <a:t>Нет никакого сомнения, что систематическое изучение </a:t>
            </a:r>
            <a:r>
              <a:rPr lang="ru-RU" sz="2400" b="1" dirty="0" smtClean="0"/>
              <a:t>прирожденных </a:t>
            </a:r>
            <a:r>
              <a:rPr lang="ru-RU" sz="2400" b="1" dirty="0"/>
              <a:t>реакций животного </a:t>
            </a:r>
            <a:r>
              <a:rPr lang="ru-RU" sz="2400" b="1" dirty="0" smtClean="0"/>
              <a:t>будет </a:t>
            </a:r>
            <a:r>
              <a:rPr lang="ru-RU" sz="2400" b="1" dirty="0"/>
              <a:t>способ­ствовать пониманию нас самих и развитию в нас способности к личному самоуправлению» </a:t>
            </a:r>
            <a:r>
              <a:rPr lang="ru-RU" sz="2400" dirty="0"/>
              <a:t>(Павлов И. П</a:t>
            </a:r>
            <a:r>
              <a:rPr lang="ru-RU" sz="2400" dirty="0" smtClean="0"/>
              <a:t>.).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506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Условный рефлекс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8928992" cy="5001419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2000" dirty="0" smtClean="0"/>
              <a:t>это приобретенное поведение. </a:t>
            </a:r>
          </a:p>
          <a:p>
            <a:r>
              <a:rPr lang="ru-RU" sz="2000" dirty="0" smtClean="0"/>
              <a:t>Он не появляется при рождении, а формируется </a:t>
            </a:r>
            <a:r>
              <a:rPr lang="ru-RU" sz="2000" dirty="0"/>
              <a:t>как </a:t>
            </a:r>
            <a:r>
              <a:rPr lang="ru-RU" sz="2000" b="1" dirty="0"/>
              <a:t>результат индивидуального опыта </a:t>
            </a:r>
            <a:r>
              <a:rPr lang="ru-RU" sz="2000" dirty="0"/>
              <a:t>живого </a:t>
            </a:r>
            <a:r>
              <a:rPr lang="ru-RU" sz="2000" dirty="0" smtClean="0"/>
              <a:t>организма и </a:t>
            </a:r>
            <a:r>
              <a:rPr lang="ru-RU" sz="2000" b="1" dirty="0" smtClean="0"/>
              <a:t>не передается </a:t>
            </a:r>
            <a:r>
              <a:rPr lang="ru-RU" sz="2000" b="1" dirty="0"/>
              <a:t>по наследству</a:t>
            </a:r>
            <a:r>
              <a:rPr lang="ru-RU" sz="2000" dirty="0" smtClean="0"/>
              <a:t>.</a:t>
            </a:r>
          </a:p>
          <a:p>
            <a:r>
              <a:rPr lang="ru-RU" sz="2000" b="1" dirty="0"/>
              <a:t>Что такое условный рефлекс, каждый из нас знает по себе </a:t>
            </a:r>
            <a:endParaRPr lang="ru-RU" sz="2000" b="1" dirty="0" smtClean="0"/>
          </a:p>
          <a:p>
            <a:r>
              <a:rPr lang="ru-RU" sz="2000" dirty="0"/>
              <a:t>Например, при звуке бормашины, доносящемся из‑за дверей кабинета зубного врача, у многих людей начинает учащенно биться сердце, как будто бы им уже сверлят зуб, а некоторые даже ощущают боль. </a:t>
            </a:r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692202"/>
            <a:ext cx="4080454" cy="3060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893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Этология может стать для вас доброй </a:t>
            </a:r>
            <a:r>
              <a:rPr lang="ru-RU" dirty="0"/>
              <a:t>помощницей в жизни, надёжной опорой и ориентиром в поступках и поведении.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918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литературы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интернет сайты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72816"/>
            <a:ext cx="8640960" cy="4896544"/>
          </a:xfrm>
        </p:spPr>
        <p:txBody>
          <a:bodyPr>
            <a:normAutofit fontScale="32500" lnSpcReduction="20000"/>
          </a:bodyPr>
          <a:lstStyle/>
          <a:p>
            <a:r>
              <a:rPr lang="ru-RU" dirty="0"/>
              <a:t>Зорина З. А., Полетаева  И. И. Поведение животных «Я познаю мир. Поведение животных» Москва «</a:t>
            </a:r>
            <a:r>
              <a:rPr lang="ru-RU" dirty="0" err="1"/>
              <a:t>Астрель</a:t>
            </a:r>
            <a:r>
              <a:rPr lang="ru-RU" dirty="0"/>
              <a:t>», </a:t>
            </a:r>
            <a:r>
              <a:rPr lang="ru-RU" dirty="0" smtClean="0"/>
              <a:t>2002</a:t>
            </a:r>
          </a:p>
          <a:p>
            <a:r>
              <a:rPr lang="ru-RU" dirty="0"/>
              <a:t>Скопычен В.Г. «Физиология животных и этология», М.6 </a:t>
            </a:r>
            <a:r>
              <a:rPr lang="ru-RU" dirty="0" err="1"/>
              <a:t>КолосС</a:t>
            </a:r>
            <a:r>
              <a:rPr lang="ru-RU" dirty="0"/>
              <a:t>, 2005</a:t>
            </a:r>
          </a:p>
          <a:p>
            <a:r>
              <a:rPr lang="ru-RU" dirty="0" smtClean="0"/>
              <a:t>Что </a:t>
            </a:r>
            <a:r>
              <a:rPr lang="ru-RU" dirty="0" smtClean="0"/>
              <a:t>такое этология животных? Что изучает наука этология? </a:t>
            </a:r>
            <a:r>
              <a:rPr lang="ru-RU" dirty="0" smtClean="0">
                <a:hlinkClick r:id="rId2"/>
              </a:rPr>
              <a:t>http</a:t>
            </a:r>
            <a:r>
              <a:rPr lang="ru-RU" dirty="0">
                <a:hlinkClick r:id="rId2"/>
              </a:rPr>
              <a:t>://</a:t>
            </a:r>
            <a:r>
              <a:rPr lang="ru-RU" dirty="0" smtClean="0">
                <a:hlinkClick r:id="rId2"/>
              </a:rPr>
              <a:t>fb.ru/article/210036/chto-takoe-etologiya-jivotnyih-chto-izuchaet-nauka-etologiya</a:t>
            </a:r>
            <a:endParaRPr lang="ru-RU" dirty="0" smtClean="0"/>
          </a:p>
          <a:p>
            <a:r>
              <a:rPr lang="en-US" dirty="0">
                <a:hlinkClick r:id="rId3"/>
              </a:rPr>
              <a:t>http://textarchive.ru/c-1260468-p4.html</a:t>
            </a:r>
            <a:r>
              <a:rPr lang="ru-RU" dirty="0"/>
              <a:t> </a:t>
            </a:r>
          </a:p>
          <a:p>
            <a:r>
              <a:rPr lang="ru-RU" b="1" dirty="0" smtClean="0"/>
              <a:t>Инстинкт </a:t>
            </a:r>
            <a:r>
              <a:rPr lang="ru-RU" b="1" dirty="0"/>
              <a:t>- это что? Природа </a:t>
            </a:r>
            <a:r>
              <a:rPr lang="ru-RU" b="1" dirty="0" smtClean="0"/>
              <a:t>инстинктов </a:t>
            </a:r>
            <a:r>
              <a:rPr lang="en-US" dirty="0">
                <a:hlinkClick r:id="rId4"/>
              </a:rPr>
              <a:t>https://www.syl.ru/article/200296/new_instinkt---</a:t>
            </a:r>
            <a:r>
              <a:rPr lang="en-US" dirty="0" smtClean="0">
                <a:hlinkClick r:id="rId4"/>
              </a:rPr>
              <a:t>eto-chto-priroda-instinktov</a:t>
            </a:r>
            <a:r>
              <a:rPr lang="ru-RU" dirty="0" smtClean="0"/>
              <a:t> </a:t>
            </a:r>
          </a:p>
          <a:p>
            <a:r>
              <a:rPr lang="ru-RU" dirty="0"/>
              <a:t>Роль и формы инстинкта у </a:t>
            </a:r>
            <a:r>
              <a:rPr lang="ru-RU" dirty="0" smtClean="0"/>
              <a:t>животных </a:t>
            </a:r>
            <a:r>
              <a:rPr lang="en-US" dirty="0" smtClean="0">
                <a:hlinkClick r:id="rId5"/>
              </a:rPr>
              <a:t>http://biofile.ru/bio/1406.html</a:t>
            </a:r>
            <a:endParaRPr lang="ru-RU" dirty="0" smtClean="0"/>
          </a:p>
          <a:p>
            <a:r>
              <a:rPr lang="en-US" dirty="0" err="1" smtClean="0">
                <a:hlinkClick r:id="rId6"/>
              </a:rPr>
              <a:t>dyat</a:t>
            </a:r>
            <a:endParaRPr lang="ru-RU" dirty="0" smtClean="0"/>
          </a:p>
          <a:p>
            <a:r>
              <a:rPr lang="ru-RU" b="1" dirty="0"/>
              <a:t>Безусловные и условные </a:t>
            </a:r>
            <a:r>
              <a:rPr lang="ru-RU" b="1" dirty="0" smtClean="0"/>
              <a:t>рефлексы </a:t>
            </a:r>
            <a:r>
              <a:rPr lang="en-US" b="1" dirty="0">
                <a:hlinkClick r:id="rId7"/>
              </a:rPr>
              <a:t>http://animals-world.ru/bezuslovnye-i-uslovnye-refleksy</a:t>
            </a:r>
            <a:r>
              <a:rPr lang="en-US" b="1" dirty="0" smtClean="0">
                <a:hlinkClick r:id="rId7"/>
              </a:rPr>
              <a:t>/</a:t>
            </a:r>
            <a:r>
              <a:rPr lang="ru-RU" b="1" dirty="0" smtClean="0"/>
              <a:t> </a:t>
            </a:r>
            <a:endParaRPr lang="ru-RU" b="1" dirty="0"/>
          </a:p>
          <a:p>
            <a:r>
              <a:rPr lang="ru-RU" dirty="0" smtClean="0"/>
              <a:t>Безусловный </a:t>
            </a:r>
            <a:r>
              <a:rPr lang="ru-RU" dirty="0"/>
              <a:t>рефлекс </a:t>
            </a:r>
            <a:r>
              <a:rPr lang="en-US" dirty="0">
                <a:hlinkClick r:id="rId8"/>
              </a:rPr>
              <a:t>http://www.psychologos.ru/articles/view/bezuslovnyy_refleks</a:t>
            </a:r>
            <a:r>
              <a:rPr lang="ru-RU" dirty="0"/>
              <a:t> </a:t>
            </a:r>
          </a:p>
          <a:p>
            <a:r>
              <a:rPr lang="ru-RU" dirty="0"/>
              <a:t>Рефлекс </a:t>
            </a:r>
            <a:r>
              <a:rPr lang="en-US" dirty="0">
                <a:hlinkClick r:id="rId9"/>
              </a:rPr>
              <a:t>http://www.psychologos.ru/articles/view/refleks</a:t>
            </a:r>
            <a:r>
              <a:rPr lang="ru-RU" dirty="0"/>
              <a:t> </a:t>
            </a:r>
          </a:p>
          <a:p>
            <a:r>
              <a:rPr lang="ru-RU" b="1" dirty="0"/>
              <a:t>Этология- наука о поведении животных</a:t>
            </a:r>
          </a:p>
          <a:p>
            <a:r>
              <a:rPr lang="en-US" dirty="0">
                <a:hlinkClick r:id="rId10"/>
              </a:rPr>
              <a:t>http://www.studfiles.ru/preview/1151293</a:t>
            </a:r>
            <a:r>
              <a:rPr lang="en-US" dirty="0" smtClean="0">
                <a:hlinkClick r:id="rId10"/>
              </a:rPr>
              <a:t>/</a:t>
            </a:r>
            <a:endParaRPr lang="ru-RU" dirty="0" smtClean="0"/>
          </a:p>
          <a:p>
            <a:r>
              <a:rPr lang="ru-RU" b="1" dirty="0"/>
              <a:t>Безусловные рефлексы, их биологическое значение и </a:t>
            </a:r>
            <a:r>
              <a:rPr lang="ru-RU" b="1" dirty="0" smtClean="0"/>
              <a:t>классификация </a:t>
            </a:r>
            <a:r>
              <a:rPr lang="en-US" dirty="0">
                <a:hlinkClick r:id="rId11"/>
              </a:rPr>
              <a:t>https://</a:t>
            </a:r>
            <a:r>
              <a:rPr lang="en-US" dirty="0" smtClean="0">
                <a:hlinkClick r:id="rId11"/>
              </a:rPr>
              <a:t>www.syl.ru/article/169593/new_bezuslovnyie-refleksyi-ih-biologicheskoe-znachenie-i-klassifikatsiya</a:t>
            </a:r>
            <a:r>
              <a:rPr lang="ru-RU" dirty="0" smtClean="0"/>
              <a:t> </a:t>
            </a:r>
          </a:p>
          <a:p>
            <a:r>
              <a:rPr lang="ru-RU" dirty="0"/>
              <a:t>Безусловный рефлекс </a:t>
            </a:r>
            <a:r>
              <a:rPr lang="en-US" dirty="0">
                <a:hlinkClick r:id="rId8"/>
              </a:rPr>
              <a:t>http://www.psychologos.ru/articles/view/bezuslovnyy_refleks</a:t>
            </a:r>
            <a:r>
              <a:rPr lang="ru-RU" dirty="0"/>
              <a:t> </a:t>
            </a:r>
          </a:p>
          <a:p>
            <a:r>
              <a:rPr lang="ru-RU" b="1" dirty="0"/>
              <a:t>Этология </a:t>
            </a:r>
            <a:r>
              <a:rPr lang="ru-RU" b="1" dirty="0" smtClean="0"/>
              <a:t>человека </a:t>
            </a:r>
            <a:r>
              <a:rPr lang="en-US" dirty="0" smtClean="0">
                <a:hlinkClick r:id="rId12"/>
              </a:rPr>
              <a:t>https</a:t>
            </a:r>
            <a:r>
              <a:rPr lang="en-US" dirty="0">
                <a:hlinkClick r:id="rId12"/>
              </a:rPr>
              <a:t>://postnauka.ru/faq/32457#</a:t>
            </a:r>
            <a:r>
              <a:rPr lang="en-US" dirty="0"/>
              <a:t>!</a:t>
            </a:r>
            <a:r>
              <a:rPr lang="ru-RU" dirty="0"/>
              <a:t> </a:t>
            </a:r>
          </a:p>
          <a:p>
            <a:r>
              <a:rPr lang="ru-RU" dirty="0">
                <a:hlinkClick r:id="rId13"/>
              </a:rPr>
              <a:t>http://</a:t>
            </a:r>
            <a:r>
              <a:rPr lang="ru-RU" dirty="0" smtClean="0">
                <a:hlinkClick r:id="rId13"/>
              </a:rPr>
              <a:t>bookap.info/book/sviyash_otkrytoe_podsoznanie_kak_vliyat_na_sebya_i_drugih/gl13.shtm</a:t>
            </a:r>
            <a:endParaRPr lang="ru-RU" dirty="0" smtClean="0"/>
          </a:p>
          <a:p>
            <a:r>
              <a:rPr lang="ru-RU" dirty="0">
                <a:hlinkClick r:id="rId14"/>
              </a:rPr>
              <a:t>http://sibferret.ru/publ/interesnye_fakty_o_zhivotnykh/1-1-0-79</a:t>
            </a:r>
            <a:r>
              <a:rPr lang="ru-RU" dirty="0"/>
              <a:t> </a:t>
            </a:r>
          </a:p>
          <a:p>
            <a:r>
              <a:rPr lang="ru-RU" b="1" dirty="0" smtClean="0"/>
              <a:t>Инстинкт </a:t>
            </a:r>
            <a:r>
              <a:rPr lang="ru-RU" b="1" dirty="0"/>
              <a:t>- это что? Природа </a:t>
            </a:r>
            <a:r>
              <a:rPr lang="ru-RU" b="1" dirty="0" smtClean="0"/>
              <a:t>инстинктов </a:t>
            </a:r>
            <a:r>
              <a:rPr lang="en-US" dirty="0" smtClean="0">
                <a:hlinkClick r:id="rId4"/>
              </a:rPr>
              <a:t>https</a:t>
            </a:r>
            <a:r>
              <a:rPr lang="en-US" dirty="0">
                <a:hlinkClick r:id="rId4"/>
              </a:rPr>
              <a:t>://www.syl.ru/article/200296/new_instinkt---</a:t>
            </a:r>
            <a:r>
              <a:rPr lang="en-US" dirty="0" smtClean="0">
                <a:hlinkClick r:id="rId4"/>
              </a:rPr>
              <a:t>eto-chto-priroda-instinktov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>
                <a:hlinkClick r:id="rId15"/>
              </a:rPr>
              <a:t>http://ethology.ru/news/?</a:t>
            </a:r>
            <a:r>
              <a:rPr lang="ru-RU" dirty="0" smtClean="0">
                <a:hlinkClick r:id="rId15"/>
              </a:rPr>
              <a:t>id=588</a:t>
            </a:r>
            <a:endParaRPr lang="ru-RU" dirty="0" smtClean="0"/>
          </a:p>
          <a:p>
            <a:r>
              <a:rPr lang="ru-RU" dirty="0" smtClean="0"/>
              <a:t>Условный </a:t>
            </a:r>
            <a:r>
              <a:rPr lang="ru-RU" dirty="0"/>
              <a:t>рефлекс </a:t>
            </a:r>
            <a:r>
              <a:rPr lang="en-US" dirty="0">
                <a:hlinkClick r:id="rId16"/>
              </a:rPr>
              <a:t>http://www.psychologos.ru/articles/view/uslovnyy_refleks</a:t>
            </a:r>
            <a:r>
              <a:rPr lang="ru-RU" dirty="0"/>
              <a:t> </a:t>
            </a:r>
          </a:p>
          <a:p>
            <a:r>
              <a:rPr lang="ru-RU" u="sng" dirty="0">
                <a:hlinkClick r:id="rId17"/>
              </a:rPr>
              <a:t>http://zenofon.ru/zigmund-freyd-kategoricheski-otverga</a:t>
            </a:r>
            <a:r>
              <a:rPr lang="ru-RU" u="sng" dirty="0" smtClean="0">
                <a:hlinkClick r:id="rId17"/>
              </a:rPr>
              <a:t>/</a:t>
            </a:r>
            <a:endParaRPr lang="ru-RU" u="sng" dirty="0" smtClean="0"/>
          </a:p>
          <a:p>
            <a:r>
              <a:rPr lang="ru-RU" dirty="0">
                <a:hlinkClick r:id="rId18"/>
              </a:rPr>
              <a:t>https://</a:t>
            </a:r>
            <a:r>
              <a:rPr lang="ru-RU" dirty="0" smtClean="0">
                <a:hlinkClick r:id="rId18"/>
              </a:rPr>
              <a:t>ru.wikipedia.org/wiki/Врождённые_физиологические_рефлексы</a:t>
            </a:r>
            <a:endParaRPr lang="ru-RU" dirty="0" smtClean="0"/>
          </a:p>
          <a:p>
            <a:r>
              <a:rPr lang="ru-RU" dirty="0" smtClean="0"/>
              <a:t>Инстинкты </a:t>
            </a:r>
            <a:r>
              <a:rPr lang="en-US" dirty="0">
                <a:hlinkClick r:id="rId19"/>
              </a:rPr>
              <a:t>http://studopedia.ru/11_185209_instinkti.html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/>
              <a:t>Инстинкты человека </a:t>
            </a:r>
            <a:r>
              <a:rPr lang="en-US" dirty="0" smtClean="0">
                <a:hlinkClick r:id="rId20"/>
              </a:rPr>
              <a:t>http://protopop.chat.ru/B/B38.htm</a:t>
            </a:r>
            <a:endParaRPr lang="ru-RU" dirty="0" smtClean="0"/>
          </a:p>
          <a:p>
            <a:r>
              <a:rPr lang="ru-RU" dirty="0"/>
              <a:t>Факты о человеческих эмоциях и </a:t>
            </a:r>
            <a:r>
              <a:rPr lang="ru-RU" dirty="0" smtClean="0"/>
              <a:t>инстинктах </a:t>
            </a:r>
            <a:r>
              <a:rPr lang="en-US" dirty="0">
                <a:hlinkClick r:id="rId21"/>
              </a:rPr>
              <a:t>http://</a:t>
            </a:r>
            <a:r>
              <a:rPr lang="en-US" dirty="0" smtClean="0">
                <a:hlinkClick r:id="rId21"/>
              </a:rPr>
              <a:t>vestnikk.ru/interesting/15370-fakty-o-chelovecheskih-emociyah-i-instinktah.html</a:t>
            </a:r>
            <a:r>
              <a:rPr lang="ru-RU" dirty="0" smtClean="0"/>
              <a:t> </a:t>
            </a:r>
          </a:p>
          <a:p>
            <a:r>
              <a:rPr lang="ru-RU" dirty="0" smtClean="0"/>
              <a:t>МИМИКА </a:t>
            </a:r>
            <a:r>
              <a:rPr lang="ru-RU" dirty="0"/>
              <a:t>ЛИЦА </a:t>
            </a:r>
            <a:r>
              <a:rPr lang="en-US" dirty="0" smtClean="0">
                <a:hlinkClick r:id="rId22"/>
              </a:rPr>
              <a:t>http://www.colors.life/post/89871/</a:t>
            </a:r>
            <a:r>
              <a:rPr lang="ru-RU" dirty="0" smtClean="0"/>
              <a:t> </a:t>
            </a:r>
          </a:p>
          <a:p>
            <a:r>
              <a:rPr lang="ru-RU" dirty="0" smtClean="0"/>
              <a:t>Отличие человека от животного  </a:t>
            </a:r>
            <a:r>
              <a:rPr lang="en-US" dirty="0">
                <a:hlinkClick r:id="rId23"/>
              </a:rPr>
              <a:t>https://allyslide.com/en/presentation/_</a:t>
            </a:r>
            <a:r>
              <a:rPr lang="en-US" dirty="0" smtClean="0">
                <a:hlinkClick r:id="rId23"/>
              </a:rPr>
              <a:t>chelovek_edinstvennoe_chelovek_edinstvennoe_ghivotnoe_obladayuschee_sposobnostyyu_smeyatysya_ne_esty_li_on_takghe_edi_66198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24"/>
              </a:rPr>
              <a:t>http://</a:t>
            </a:r>
            <a:r>
              <a:rPr lang="en-US" dirty="0" smtClean="0">
                <a:hlinkClick r:id="rId24"/>
              </a:rPr>
              <a:t>nlo-mir.ru/chelovek/30177-instinkty-v-zhizni-sovremennogo-cheloveka.html</a:t>
            </a:r>
            <a:endParaRPr lang="ru-RU" dirty="0" smtClean="0"/>
          </a:p>
          <a:p>
            <a:endParaRPr lang="ru-RU" dirty="0" smtClean="0"/>
          </a:p>
          <a:p>
            <a:endParaRPr lang="ru-RU" b="1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b="1" dirty="0"/>
          </a:p>
          <a:p>
            <a:endParaRPr lang="ru-RU" b="1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440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40966"/>
          </a:xfrm>
        </p:spPr>
        <p:txBody>
          <a:bodyPr>
            <a:norm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Безусловный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 у людей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моргание </a:t>
            </a:r>
            <a:r>
              <a:rPr lang="ru-RU" sz="2000" dirty="0"/>
              <a:t>при попадании в глаз </a:t>
            </a:r>
            <a:r>
              <a:rPr lang="ru-RU" sz="2000" dirty="0" smtClean="0"/>
              <a:t>соринки;</a:t>
            </a:r>
          </a:p>
          <a:p>
            <a:r>
              <a:rPr lang="ru-RU" sz="2000" dirty="0" smtClean="0"/>
              <a:t>дыхание, глотание, рвота;</a:t>
            </a:r>
          </a:p>
          <a:p>
            <a:r>
              <a:rPr lang="ru-RU" sz="2000" dirty="0"/>
              <a:t>сужение зрачка на </a:t>
            </a:r>
            <a:r>
              <a:rPr lang="ru-RU" sz="2000" dirty="0" smtClean="0"/>
              <a:t>свету;</a:t>
            </a:r>
          </a:p>
          <a:p>
            <a:r>
              <a:rPr lang="ru-RU" sz="2000" dirty="0" smtClean="0"/>
              <a:t>одергивание </a:t>
            </a:r>
            <a:r>
              <a:rPr lang="ru-RU" sz="2000" dirty="0"/>
              <a:t>руки при прикосновении к очень горячим </a:t>
            </a:r>
            <a:r>
              <a:rPr lang="ru-RU" sz="2000" dirty="0" smtClean="0"/>
              <a:t>предметам;</a:t>
            </a:r>
          </a:p>
          <a:p>
            <a:r>
              <a:rPr lang="ru-RU" sz="2000" dirty="0" smtClean="0"/>
              <a:t>если </a:t>
            </a:r>
            <a:r>
              <a:rPr lang="ru-RU" sz="2000" dirty="0"/>
              <a:t>что-то застряло в горле - у человека, у волка или жирафа - все начнут </a:t>
            </a:r>
            <a:r>
              <a:rPr lang="ru-RU" sz="2000" dirty="0" smtClean="0"/>
              <a:t>кашлять.</a:t>
            </a:r>
            <a:endParaRPr lang="ru-RU" sz="2000" dirty="0"/>
          </a:p>
          <a:p>
            <a:pPr marL="0" indent="0">
              <a:buNone/>
            </a:pPr>
            <a:endParaRPr lang="ru-RU" sz="2000" dirty="0"/>
          </a:p>
          <a:p>
            <a:endParaRPr lang="ru-RU" sz="2000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0766" y="3429000"/>
            <a:ext cx="3841593" cy="332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887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Защитный врождённый рефлекс - чихание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6912767" cy="4953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02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79248" cy="100811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Защитный рефлекс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новорождённого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217443"/>
          </a:xfrm>
        </p:spPr>
        <p:txBody>
          <a:bodyPr>
            <a:normAutofit/>
          </a:bodyPr>
          <a:lstStyle/>
          <a:p>
            <a:r>
              <a:rPr lang="ru-RU" sz="2000" dirty="0"/>
              <a:t>Этот рефлекс выражен с первых часов жизни. </a:t>
            </a:r>
          </a:p>
          <a:p>
            <a:r>
              <a:rPr lang="ru-RU" sz="2000" dirty="0" smtClean="0"/>
              <a:t>Если </a:t>
            </a:r>
            <a:r>
              <a:rPr lang="ru-RU" sz="2000" dirty="0"/>
              <a:t>новорождённого положить на живот, то происходит рефлекторный поворот головы в сторону. </a:t>
            </a:r>
            <a:endParaRPr lang="ru-RU" sz="2000" dirty="0" smtClean="0"/>
          </a:p>
          <a:p>
            <a:r>
              <a:rPr lang="ru-RU" sz="2000" dirty="0" smtClean="0"/>
              <a:t>Если </a:t>
            </a:r>
            <a:r>
              <a:rPr lang="ru-RU" sz="2000" dirty="0"/>
              <a:t>бы </a:t>
            </a:r>
            <a:r>
              <a:rPr lang="ru-RU" sz="2000" dirty="0" smtClean="0"/>
              <a:t>ребёнок не поворачивал </a:t>
            </a:r>
            <a:r>
              <a:rPr lang="ru-RU" sz="2000" dirty="0"/>
              <a:t>голову </a:t>
            </a:r>
            <a:r>
              <a:rPr lang="ru-RU" sz="2000" dirty="0" smtClean="0"/>
              <a:t>- </a:t>
            </a:r>
            <a:r>
              <a:rPr lang="ru-RU" sz="2000" dirty="0"/>
              <a:t>он </a:t>
            </a:r>
            <a:r>
              <a:rPr lang="ru-RU" sz="2000" dirty="0" smtClean="0"/>
              <a:t>мог бы </a:t>
            </a:r>
            <a:r>
              <a:rPr lang="ru-RU" sz="2000" dirty="0"/>
              <a:t>задохнуться. </a:t>
            </a:r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894228"/>
            <a:ext cx="5034832" cy="3777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202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Хватательный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новорождённых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8445624" cy="4669979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Появляется </a:t>
            </a:r>
            <a:r>
              <a:rPr lang="ru-RU" sz="2000" dirty="0"/>
              <a:t>у новорождённого при надавливании на его ладони. </a:t>
            </a:r>
            <a:endParaRPr lang="ru-RU" sz="2000" dirty="0" smtClean="0"/>
          </a:p>
          <a:p>
            <a:r>
              <a:rPr lang="ru-RU" sz="2000" dirty="0" smtClean="0"/>
              <a:t>Иногда </a:t>
            </a:r>
            <a:r>
              <a:rPr lang="ru-RU" sz="2000" dirty="0"/>
              <a:t>новорождённый так сильно обхватывает пальцы, что его можно приподнять вверх (рефлекс Робинзона). </a:t>
            </a:r>
            <a:endParaRPr lang="ru-RU" sz="2000" dirty="0" smtClean="0"/>
          </a:p>
          <a:p>
            <a:r>
              <a:rPr lang="ru-RU" sz="2000" dirty="0" smtClean="0"/>
              <a:t>Этот </a:t>
            </a:r>
            <a:r>
              <a:rPr lang="ru-RU" sz="2000" dirty="0"/>
              <a:t>рефлекс </a:t>
            </a:r>
            <a:r>
              <a:rPr lang="ru-RU" sz="2000" dirty="0" smtClean="0"/>
              <a:t>присутствует и у новорождённых обезьян - </a:t>
            </a:r>
            <a:r>
              <a:rPr lang="ru-RU" sz="2000" dirty="0"/>
              <a:t>захватом кистей </a:t>
            </a:r>
            <a:r>
              <a:rPr lang="ru-RU" sz="2000" dirty="0" smtClean="0"/>
              <a:t>они удерживаются </a:t>
            </a:r>
            <a:r>
              <a:rPr lang="ru-RU" sz="2000" dirty="0"/>
              <a:t>на волосяном покрове матери.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89040"/>
            <a:ext cx="4338229" cy="287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3789040"/>
            <a:ext cx="4338229" cy="2877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366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366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Рефлекс, приводящий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возникновению «гусиной кожи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8579296" cy="511256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Также достался </a:t>
            </a:r>
            <a:r>
              <a:rPr lang="ru-RU" sz="2000" dirty="0"/>
              <a:t>нам в наследство от животных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Мышцы </a:t>
            </a:r>
            <a:r>
              <a:rPr lang="ru-RU" sz="2000" dirty="0"/>
              <a:t>волосяных фолликулов сокращаются и приподнимают волоски </a:t>
            </a:r>
            <a:r>
              <a:rPr lang="ru-RU" sz="2000" dirty="0" smtClean="0"/>
              <a:t>- </a:t>
            </a:r>
            <a:r>
              <a:rPr lang="ru-RU" sz="2000" dirty="0"/>
              <a:t>в результате шерсть животного встаёт «дыбом». </a:t>
            </a:r>
            <a:endParaRPr lang="ru-RU" sz="2000" dirty="0" smtClean="0"/>
          </a:p>
          <a:p>
            <a:r>
              <a:rPr lang="ru-RU" sz="2000" dirty="0" smtClean="0"/>
              <a:t>При </a:t>
            </a:r>
            <a:r>
              <a:rPr lang="ru-RU" sz="2000" dirty="0"/>
              <a:t>реакции на холод это помогает дольше удерживать тепло тела, при реакции на опасность </a:t>
            </a:r>
            <a:r>
              <a:rPr lang="ru-RU" sz="2000" dirty="0" smtClean="0"/>
              <a:t>- </a:t>
            </a:r>
            <a:r>
              <a:rPr lang="ru-RU" sz="2000" dirty="0"/>
              <a:t>делает зверя более массивным и устрашающим. </a:t>
            </a:r>
            <a:endParaRPr lang="ru-RU" sz="2000" dirty="0" smtClean="0"/>
          </a:p>
          <a:p>
            <a:r>
              <a:rPr lang="ru-RU" sz="2000" dirty="0" smtClean="0"/>
              <a:t>У </a:t>
            </a:r>
            <a:r>
              <a:rPr lang="ru-RU" sz="2000" dirty="0"/>
              <a:t>людей же в процессе эволюции волос на теле осталось мало, и этот рефлекс не имеет практического смысла.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261446"/>
            <a:ext cx="4008612" cy="2504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362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3528</TotalTime>
  <Words>1647</Words>
  <Application>Microsoft Office PowerPoint</Application>
  <PresentationFormat>Экран (4:3)</PresentationFormat>
  <Paragraphs>157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Тема3</vt:lpstr>
      <vt:lpstr>РЕФЛЕКСЫ И ИНСТИНКТЫ  В ЖИЗНИ ЧЕЛОВЕКА</vt:lpstr>
      <vt:lpstr>Человек - часть животного мира</vt:lpstr>
      <vt:lpstr>Рефлекс</vt:lpstr>
      <vt:lpstr>Условный рефлекс</vt:lpstr>
      <vt:lpstr>Безусловный рефлекс у людей</vt:lpstr>
      <vt:lpstr>Защитный врождённый рефлекс - чихание</vt:lpstr>
      <vt:lpstr>Защитный рефлекс новорождённого </vt:lpstr>
      <vt:lpstr>Хватательный рефлекс  новорождённых</vt:lpstr>
      <vt:lpstr>Рефлекс, приводящий  к возникновению «гусиной кожи» </vt:lpstr>
      <vt:lpstr>Инстинкт</vt:lpstr>
      <vt:lpstr>Абрахам Маслоу (1908 - 1970) известный американский психолог</vt:lpstr>
      <vt:lpstr>Но мы очень похожи</vt:lpstr>
      <vt:lpstr>Инстинкты человека </vt:lpstr>
      <vt:lpstr>Мимика и жесты</vt:lpstr>
      <vt:lpstr>Презентация PowerPoint</vt:lpstr>
      <vt:lpstr>Презентация PowerPoint</vt:lpstr>
      <vt:lpstr>Мимика и жесты </vt:lpstr>
      <vt:lpstr>Презентация PowerPoint</vt:lpstr>
      <vt:lpstr>Презентация PowerPoint</vt:lpstr>
      <vt:lpstr>Основные инстинкты</vt:lpstr>
      <vt:lpstr>Инстинкт самосохранения (выживания),  заключающийся в бессознательном стремлении выжить любой ценой  в случае опасности</vt:lpstr>
      <vt:lpstr>Нарушения инстинкта самосохранения </vt:lpstr>
      <vt:lpstr>Инстинкт страх перед темнотой</vt:lpstr>
      <vt:lpstr>Худые люди больше подвержены панике, чем физически развитые</vt:lpstr>
      <vt:lpstr>Стадный инстинкт</vt:lpstr>
      <vt:lpstr>Инстинкт продолжение рода</vt:lpstr>
      <vt:lpstr>Материнский инстинкт</vt:lpstr>
      <vt:lpstr>Человек и инстинкты</vt:lpstr>
      <vt:lpstr>Часто со словом «инстинкт» обычно ассоциируются самые низменные, дурные поступки человека</vt:lpstr>
      <vt:lpstr>Да, нас с животными  многое объединяет</vt:lpstr>
      <vt:lpstr>Презентация PowerPoint</vt:lpstr>
      <vt:lpstr>Презентация PowerPoint</vt:lpstr>
      <vt:lpstr>Абрахам Маслоу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Этология человека</vt:lpstr>
      <vt:lpstr>Презентация PowerPoint</vt:lpstr>
      <vt:lpstr>Список литературы  и интернет сайты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ПОВЕДЕНИЕ    ЖИВОТНЫХ</dc:title>
  <dc:creator>Ирина Булатова</dc:creator>
  <cp:lastModifiedBy>Админ</cp:lastModifiedBy>
  <cp:revision>209</cp:revision>
  <dcterms:created xsi:type="dcterms:W3CDTF">2017-01-26T20:43:54Z</dcterms:created>
  <dcterms:modified xsi:type="dcterms:W3CDTF">2023-06-13T20:46:16Z</dcterms:modified>
</cp:coreProperties>
</file>