
<file path=[Content_Types].xml><?xml version="1.0" encoding="utf-8"?>
<Types xmlns="http://schemas.openxmlformats.org/package/2006/content-types">
  <Override ContentType="application/vnd.openxmlformats-officedocument.presentationml.slide+xml" PartName="/ppt/slides/slide6.xml"/>
  <Override ContentType="application/vnd.openxmlformats-officedocument.presentationml.slide+xml" PartName="/ppt/slides/slide29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27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6.xml"/>
  <Override ContentType="application/vnd.openxmlformats-officedocument.presentationml.slide+xml" PartName="/ppt/slides/slide2.xml"/>
  <Override ContentType="application/vnd.openxmlformats-officedocument.presentationml.slide+xml" PartName="/ppt/slides/slide16.xml"/>
  <Override ContentType="application/vnd.openxmlformats-officedocument.presentationml.slide+xml" PartName="/ppt/slides/slide25.xml"/>
  <Override ContentType="application/vnd.openxmlformats-officedocument.presentationml.slide+xml" PartName="/ppt/slides/slide34.xml"/>
  <Override ContentType="application/vnd.openxmlformats-officedocument.theme+xml" PartName="/ppt/theme/theme1.xml"/>
  <Override ContentType="application/vnd.openxmlformats-officedocument.presentationml.slideLayout+xml" PartName="/ppt/slideLayouts/slideLayout2.xml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22.xml"/>
  <Override ContentType="application/vnd.openxmlformats-officedocument.presentationml.slide+xml" PartName="/ppt/slides/slide23.xml"/>
  <Override ContentType="application/vnd.openxmlformats-officedocument.presentationml.slide+xml" PartName="/ppt/slides/slide31.xml"/>
  <Override ContentType="application/vnd.openxmlformats-officedocument.presentationml.slide+xml" PartName="/ppt/slides/slide32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3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Default ContentType="image/gif" Extension="gif"/>
  <Default ContentType="application/vnd.openxmlformats-officedocument.vmlDrawing" Extension="v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presentationml.slide+xml" PartName="/ppt/slides/slide5.xml"/>
  <Override ContentType="application/vnd.openxmlformats-officedocument.presentationml.slide+xml" PartName="/ppt/slides/slide19.xml"/>
  <Override ContentType="application/vnd.openxmlformats-officedocument.presentationml.slide+xml" PartName="/ppt/slides/slide28.xml"/>
  <Override ContentType="application/vnd.openxmlformats-officedocument.presentationml.slideLayout+xml" PartName="/ppt/slideLayouts/slideLayout7.xml"/>
  <Default ContentType="application/vnd.openxmlformats-officedocument.oleObject" Extension="bin"/>
  <Default ContentType="image/png" Extension="png"/>
  <Override ContentType="application/vnd.openxmlformats-officedocument.presentationml.slide+xml" PartName="/ppt/slides/slide3.xml"/>
  <Override ContentType="application/vnd.openxmlformats-officedocument.presentationml.slide+xml" PartName="/ppt/slides/slide17.xml"/>
  <Override ContentType="application/vnd.openxmlformats-officedocument.presentationml.slide+xml" PartName="/ppt/slides/slide26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5.xml"/>
  <Override ContentType="application/vnd.openxmlformats-officedocument.presentationml.slide+xml" PartName="/ppt/slides/slide1.xml"/>
  <Override ContentType="application/vnd.openxmlformats-officedocument.presentationml.slide+xml" PartName="/ppt/slides/slide15.xml"/>
  <Override ContentType="application/vnd.openxmlformats-officedocument.presentationml.slide+xml" PartName="/ppt/slides/slide24.xml"/>
  <Override ContentType="application/vnd.openxmlformats-officedocument.presentationml.slide+xml" PartName="/ppt/slides/slide33.xml"/>
  <Override ContentType="application/vnd.openxmlformats-officedocument.presentationml.slide+xml" PartName="/ppt/slides/slide35.xml"/>
  <Default ContentType="image/jpeg" Extension="jpeg"/>
  <Override ContentType="application/vnd.openxmlformats-officedocument.presentationml.slideLayout+xml" PartName="/ppt/slideLayouts/slideLayout3.xml"/>
  <Default ContentType="image/x-emf" Extension="emf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7" r:id="rId12"/>
    <p:sldId id="281" r:id="rId13"/>
    <p:sldId id="282" r:id="rId14"/>
    <p:sldId id="266" r:id="rId15"/>
    <p:sldId id="29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80" r:id="rId24"/>
    <p:sldId id="279" r:id="rId25"/>
    <p:sldId id="278" r:id="rId26"/>
    <p:sldId id="283" r:id="rId27"/>
    <p:sldId id="286" r:id="rId28"/>
    <p:sldId id="287" r:id="rId29"/>
    <p:sldId id="288" r:id="rId30"/>
    <p:sldId id="289" r:id="rId31"/>
    <p:sldId id="268" r:id="rId32"/>
    <p:sldId id="269" r:id="rId33"/>
    <p:sldId id="292" r:id="rId34"/>
    <p:sldId id="270" r:id="rId35"/>
    <p:sldId id="291" r:id="rId3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505E3EF-67EA-436B-97B2-0124C06EBD24}" styleName="Средний стиль 4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1" d="100"/>
          <a:sy n="51" d="100"/>
        </p:scale>
        <p:origin x="-547" y="-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BBFA7-D7AB-4B82-B7F1-D82DBF598AD5}" type="datetimeFigureOut">
              <a:rPr lang="ru-RU" smtClean="0"/>
              <a:pPr/>
              <a:t>11.04.2013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FDFB1B-067F-4731-BF19-5BD7C1FFCC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pull dir="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BBFA7-D7AB-4B82-B7F1-D82DBF598AD5}" type="datetimeFigureOut">
              <a:rPr lang="ru-RU" smtClean="0"/>
              <a:pPr/>
              <a:t>11.04.2013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FDFB1B-067F-4731-BF19-5BD7C1FFCC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ll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BBFA7-D7AB-4B82-B7F1-D82DBF598AD5}" type="datetimeFigureOut">
              <a:rPr lang="ru-RU" smtClean="0"/>
              <a:pPr/>
              <a:t>11.04.2013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FDFB1B-067F-4731-BF19-5BD7C1FFCC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ll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BBFA7-D7AB-4B82-B7F1-D82DBF598AD5}" type="datetimeFigureOut">
              <a:rPr lang="ru-RU" smtClean="0"/>
              <a:pPr/>
              <a:t>11.04.2013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FDFB1B-067F-4731-BF19-5BD7C1FFCC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ll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BBFA7-D7AB-4B82-B7F1-D82DBF598AD5}" type="datetimeFigureOut">
              <a:rPr lang="ru-RU" smtClean="0"/>
              <a:pPr/>
              <a:t>11.04.2013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FDFB1B-067F-4731-BF19-5BD7C1FFCC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pull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BBFA7-D7AB-4B82-B7F1-D82DBF598AD5}" type="datetimeFigureOut">
              <a:rPr lang="ru-RU" smtClean="0"/>
              <a:pPr/>
              <a:t>11.04.2013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FDFB1B-067F-4731-BF19-5BD7C1FFCC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ll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BBFA7-D7AB-4B82-B7F1-D82DBF598AD5}" type="datetimeFigureOut">
              <a:rPr lang="ru-RU" smtClean="0"/>
              <a:pPr/>
              <a:t>11.04.2013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FDFB1B-067F-4731-BF19-5BD7C1FFCC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ll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BBFA7-D7AB-4B82-B7F1-D82DBF598AD5}" type="datetimeFigureOut">
              <a:rPr lang="ru-RU" smtClean="0"/>
              <a:pPr/>
              <a:t>11.04.2013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FDFB1B-067F-4731-BF19-5BD7C1FFCC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ll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BBFA7-D7AB-4B82-B7F1-D82DBF598AD5}" type="datetimeFigureOut">
              <a:rPr lang="ru-RU" smtClean="0"/>
              <a:pPr/>
              <a:t>11.04.2013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FDFB1B-067F-4731-BF19-5BD7C1FFCC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ll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BBFA7-D7AB-4B82-B7F1-D82DBF598AD5}" type="datetimeFigureOut">
              <a:rPr lang="ru-RU" smtClean="0"/>
              <a:pPr/>
              <a:t>11.04.2013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FDFB1B-067F-4731-BF19-5BD7C1FFCC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ll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BBFA7-D7AB-4B82-B7F1-D82DBF598AD5}" type="datetimeFigureOut">
              <a:rPr lang="ru-RU" smtClean="0"/>
              <a:pPr/>
              <a:t>11.04.2013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2DFDFB1B-067F-4731-BF19-5BD7C1FFCC2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pull dir="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E57BBFA7-D7AB-4B82-B7F1-D82DBF598AD5}" type="datetimeFigureOut">
              <a:rPr lang="ru-RU" smtClean="0"/>
              <a:pPr/>
              <a:t>11.04.2013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2DFDFB1B-067F-4731-BF19-5BD7C1FFCC2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pull dir="d"/>
  </p:transition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oleObject2.bin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3.vml"/><Relationship Id="rId4" Type="http://schemas.openxmlformats.org/officeDocument/2006/relationships/oleObject" Target="../embeddings/oleObject3.bin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4.vml"/><Relationship Id="rId4" Type="http://schemas.openxmlformats.org/officeDocument/2006/relationships/oleObject" Target="../embeddings/oleObject4.bin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5.vml"/><Relationship Id="rId4" Type="http://schemas.openxmlformats.org/officeDocument/2006/relationships/oleObject" Target="../embeddings/oleObject5.bin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6.vml"/><Relationship Id="rId4" Type="http://schemas.openxmlformats.org/officeDocument/2006/relationships/oleObject" Target="../embeddings/oleObject6.bin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7.vml"/><Relationship Id="rId4" Type="http://schemas.openxmlformats.org/officeDocument/2006/relationships/oleObject" Target="../embeddings/oleObject7.bin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8.vml"/><Relationship Id="rId4" Type="http://schemas.openxmlformats.org/officeDocument/2006/relationships/oleObject" Target="../embeddings/oleObject8.bin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9.vml"/><Relationship Id="rId4" Type="http://schemas.openxmlformats.org/officeDocument/2006/relationships/oleObject" Target="../embeddings/oleObject9.bin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0.vml"/><Relationship Id="rId4" Type="http://schemas.openxmlformats.org/officeDocument/2006/relationships/oleObject" Target="../embeddings/oleObject10.bin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 ?><Relationships xmlns="http://schemas.openxmlformats.org/package/2006/relationships"><Relationship Id="rId3" Target="../media/image4.jpeg" Type="http://schemas.openxmlformats.org/officeDocument/2006/relationships/image"/><Relationship Id="rId2" Target="../media/image33.jpeg" Type="http://schemas.openxmlformats.org/officeDocument/2006/relationships/image"/><Relationship Id="rId1" Target="../slideLayouts/slideLayout4.xml" Type="http://schemas.openxmlformats.org/officeDocument/2006/relationships/slideLayout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gi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533400" y="332656"/>
            <a:ext cx="7851648" cy="4248472"/>
          </a:xfrm>
        </p:spPr>
        <p:txBody>
          <a:bodyPr>
            <a:normAutofit fontScale="90000"/>
          </a:bodyPr>
          <a:lstStyle/>
          <a:p>
            <a:pPr algn="ctr"/>
            <a:r>
              <a:rPr dirty="0" lang="ru-RU" smtClean="0" sz="4400">
                <a:solidFill>
                  <a:srgbClr val="002060"/>
                </a:solidFill>
                <a:latin charset="0" pitchFamily="18" typeface="Times New Roman"/>
                <a:cs charset="0" pitchFamily="18" typeface="Times New Roman"/>
              </a:rPr>
              <a:t>Научно-практическая конференция  </a:t>
            </a:r>
            <a:r>
              <a:rPr dirty="0" lang="ru-RU" smtClean="0" sz="4400">
                <a:solidFill>
                  <a:srgbClr val="FF0000"/>
                </a:solidFill>
              </a:rPr>
              <a:t/>
            </a:r>
            <a:br>
              <a:rPr dirty="0" lang="ru-RU" smtClean="0" sz="4400">
                <a:solidFill>
                  <a:srgbClr val="FF0000"/>
                </a:solidFill>
              </a:rPr>
            </a:br>
            <a:r>
              <a:rPr dirty="0" lang="ru-RU" smtClean="0" sz="6000">
                <a:solidFill>
                  <a:srgbClr val="FF000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charset="0" pitchFamily="18" typeface="Times New Roman"/>
                <a:cs charset="0" pitchFamily="18" typeface="Times New Roman"/>
              </a:rPr>
              <a:t>«Здоровье планеты </a:t>
            </a:r>
            <a:br>
              <a:rPr dirty="0" lang="ru-RU" smtClean="0" sz="6000">
                <a:solidFill>
                  <a:srgbClr val="FF000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charset="0" pitchFamily="18" typeface="Times New Roman"/>
                <a:cs charset="0" pitchFamily="18" typeface="Times New Roman"/>
              </a:rPr>
            </a:br>
            <a:r>
              <a:rPr dirty="0" lang="ru-RU" smtClean="0" sz="6000">
                <a:solidFill>
                  <a:srgbClr val="FF000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charset="0" pitchFamily="18" typeface="Times New Roman"/>
                <a:cs charset="0" pitchFamily="18" typeface="Times New Roman"/>
              </a:rPr>
              <a:t>в наших руках!»</a:t>
            </a:r>
            <a:r>
              <a:rPr dirty="0" lang="ru-RU" smtClean="0" sz="4900">
                <a:solidFill>
                  <a:srgbClr val="FF0000"/>
                </a:solidFill>
                <a:effectLst>
                  <a:outerShdw algn="tl" blurRad="38100" dir="2700000" dist="38100" rotWithShape="0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dirty="0" lang="ru-RU" smtClean="0" sz="4900">
                <a:solidFill>
                  <a:srgbClr val="FF0000"/>
                </a:solidFill>
                <a:effectLst>
                  <a:outerShdw algn="tl" blurRad="38100" dir="2700000" dist="38100" rotWithShape="0">
                    <a:srgbClr val="000000">
                      <a:alpha val="43137"/>
                    </a:srgbClr>
                  </a:outerShdw>
                </a:effectLst>
              </a:rPr>
            </a:br>
            <a:r>
              <a:rPr dirty="0" lang="ru-RU" smtClean="0" sz="4900">
                <a:solidFill>
                  <a:srgbClr val="FF0000"/>
                </a:solidFill>
                <a:effectLst>
                  <a:outerShdw algn="tl" blurRad="38100" dir="2700000" dist="38100" rotWithShape="0">
                    <a:srgbClr val="000000">
                      <a:alpha val="43137"/>
                    </a:srgbClr>
                  </a:outerShdw>
                </a:effectLst>
              </a:rPr>
              <a:t> </a:t>
            </a:r>
            <a:r>
              <a:rPr dirty="0" lang="ru-RU" smtClean="0"/>
              <a:t/>
            </a:r>
            <a:br>
              <a:rPr dirty="0" lang="ru-RU" smtClean="0"/>
            </a:br>
            <a:endParaRPr dirty="0" lang="ru-RU"/>
          </a:p>
        </p:txBody>
      </p:sp>
      <p:sp>
        <p:nvSpPr>
          <p:cNvPr id="5" name="Подзаголовок 4"/>
          <p:cNvSpPr>
            <a:spLocks noGrp="1"/>
          </p:cNvSpPr>
          <p:nvPr>
            <p:ph idx="1" type="subTitle"/>
          </p:nvPr>
        </p:nvSpPr>
        <p:spPr>
          <a:xfrm>
            <a:off x="533400" y="4509120"/>
            <a:ext cx="7854696" cy="1656184"/>
          </a:xfrm>
        </p:spPr>
        <p:txBody>
          <a:bodyPr/>
          <a:lstStyle/>
          <a:p>
            <a:endParaRPr dirty="0" lang="ru-RU"/>
          </a:p>
        </p:txBody>
      </p:sp>
      <p:pic>
        <p:nvPicPr>
          <p:cNvPr descr="C:\Users\Света Галкина11\Desktop\tvwoM_gxJm0.jpg" id="1026" name="Picture 2"/>
          <p:cNvPicPr>
            <a:picLocks noChangeArrowheads="1" noChangeAspect="1"/>
          </p:cNvPicPr>
          <p:nvPr/>
        </p:nvPicPr>
        <p:blipFill>
          <a:blip cstate="print" r:embed="rId2"/>
          <a:srcRect b="27"/>
          <a:stretch>
            <a:fillRect/>
          </a:stretch>
        </p:blipFill>
        <p:spPr bwMode="auto">
          <a:xfrm>
            <a:off x="3059832" y="3212976"/>
            <a:ext cx="2880320" cy="3384376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ll dir="d"/>
  </p:transition>
  <p:timing>
    <p:tnLst>
      <p:par>
        <p:cTn dur="indefinite" id="1" nodeType="tmRoot" restart="never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9675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5400" dirty="0" smtClean="0">
                <a:solidFill>
                  <a:srgbClr val="002060"/>
                </a:solidFill>
              </a:rPr>
              <a:t/>
            </a:r>
            <a:br>
              <a:rPr lang="ru-RU" sz="5400" dirty="0" smtClean="0">
                <a:solidFill>
                  <a:srgbClr val="002060"/>
                </a:solidFill>
              </a:rPr>
            </a:br>
            <a:r>
              <a:rPr lang="ru-RU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«Саженцы – планете»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Благодаря  этому экологическому движению в мире с 2007 года посажено     14 миллиардов                   деревьев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Содержимое 7" descr="C:\Users\Света Галкина11\Desktop\научная работа\феликс ф\Феликс Финкбайнер.jpg"/>
          <p:cNvPicPr>
            <a:picLocks noGrp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="" xmlns:lc="http://schemas.openxmlformats.org/drawingml/2006/lockedCanvas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484784"/>
            <a:ext cx="3312368" cy="4680520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 descr="C:\Users\Света Галкина11\Desktop\научная работа\феликс ф\VzxtTl_EyX0.jpg"/>
          <p:cNvPicPr/>
          <p:nvPr/>
        </p:nvPicPr>
        <p:blipFill>
          <a:blip r:embed="rId3" cstate="print">
            <a:extLst>
              <a:ext uri="{28A0092B-C50C-407E-A947-70E740481C1C}">
                <a14:useLocalDpi xmlns="" xmlns:lc="http://schemas.openxmlformats.org/drawingml/2006/lockedCanvas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4365104"/>
            <a:ext cx="1384176" cy="174421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pull dir="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18002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9600" b="1" dirty="0" smtClean="0">
                <a:solidFill>
                  <a:srgbClr val="FF3300"/>
                </a:solidFill>
                <a:latin typeface="Times New Roman" pitchFamily="18" charset="0"/>
                <a:ea typeface="BatangChe" pitchFamily="49" charset="-127"/>
                <a:cs typeface="Times New Roman" pitchFamily="18" charset="0"/>
              </a:rPr>
              <a:t>ІІ этап</a:t>
            </a:r>
            <a:r>
              <a:rPr lang="ru-RU" sz="5400" dirty="0" smtClean="0">
                <a:solidFill>
                  <a:srgbClr val="002060"/>
                </a:solidFill>
              </a:rPr>
              <a:t/>
            </a:r>
            <a:br>
              <a:rPr lang="ru-RU" sz="5400" dirty="0" smtClean="0">
                <a:solidFill>
                  <a:srgbClr val="002060"/>
                </a:solidFill>
              </a:rPr>
            </a:b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57200" y="1844824"/>
            <a:ext cx="8229600" cy="4479776"/>
          </a:xfrm>
        </p:spPr>
        <p:txBody>
          <a:bodyPr>
            <a:normAutofit/>
          </a:bodyPr>
          <a:lstStyle/>
          <a:p>
            <a:r>
              <a:rPr lang="ru-RU" sz="4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определили научные названия деревьев и кустарников, растущих около нашей школы</a:t>
            </a:r>
          </a:p>
          <a:p>
            <a:pPr>
              <a:buNone/>
            </a:pPr>
            <a:endParaRPr lang="ru-RU" b="1" dirty="0"/>
          </a:p>
        </p:txBody>
      </p:sp>
      <p:pic>
        <p:nvPicPr>
          <p:cNvPr id="5" name="Рисунок 4" descr="C:\Users\Света Галкина11\Desktop\der_w1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:lc="http://schemas.openxmlformats.org/drawingml/2006/lockedCanvas" xmlns="" val="0"/>
              </a:ext>
            </a:extLst>
          </a:blip>
          <a:srcRect/>
          <a:stretch>
            <a:fillRect/>
          </a:stretch>
        </p:blipFill>
        <p:spPr bwMode="auto">
          <a:xfrm rot="19927000">
            <a:off x="1982505" y="4636274"/>
            <a:ext cx="4106318" cy="1339263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C:\Users\Света Галкина11\Desktop\kust_w1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:lc="http://schemas.openxmlformats.org/drawingml/2006/lockedCanvas" xmlns="" val="0"/>
              </a:ext>
            </a:extLst>
          </a:blip>
          <a:srcRect/>
          <a:stretch>
            <a:fillRect/>
          </a:stretch>
        </p:blipFill>
        <p:spPr bwMode="auto">
          <a:xfrm rot="19918219">
            <a:off x="3866532" y="4618827"/>
            <a:ext cx="4026441" cy="137366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pull dir="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852704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 нас растут деревья: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28800"/>
            <a:ext cx="8229600" cy="5229200"/>
          </a:xfrm>
        </p:spPr>
        <p:txBody>
          <a:bodyPr>
            <a:noAutofit/>
          </a:bodyPr>
          <a:lstStyle/>
          <a:p>
            <a:pPr lvl="0"/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берёза пушистая; </a:t>
            </a:r>
          </a:p>
          <a:p>
            <a:pPr lvl="0"/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берёза бородавчатая;</a:t>
            </a:r>
          </a:p>
          <a:p>
            <a:pPr lvl="0"/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ель европейская;</a:t>
            </a:r>
          </a:p>
          <a:p>
            <a:pPr lvl="0"/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клён остролистный;</a:t>
            </a:r>
          </a:p>
          <a:p>
            <a:pPr lvl="0"/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липа мелколистная;</a:t>
            </a:r>
          </a:p>
          <a:p>
            <a:pPr lvl="0"/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лиственница европейская;</a:t>
            </a:r>
          </a:p>
          <a:p>
            <a:pPr lvl="0"/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тополь чёрный;</a:t>
            </a:r>
          </a:p>
          <a:p>
            <a:pPr lvl="0"/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ива козья;</a:t>
            </a:r>
          </a:p>
          <a:p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pull dir="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0736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 также кустарники: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боярышник;</a:t>
            </a:r>
          </a:p>
          <a:p>
            <a:pPr lvl="0"/>
            <a:r>
              <a:rPr lang="ru-RU" sz="36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карагана</a:t>
            </a: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древовидная;</a:t>
            </a:r>
          </a:p>
          <a:p>
            <a:pPr lvl="0"/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пузыреплодник </a:t>
            </a:r>
            <a:r>
              <a:rPr lang="ru-RU" sz="36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калинолистный</a:t>
            </a:r>
            <a:endParaRPr lang="ru-RU" sz="36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3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pull dir="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67544" y="0"/>
            <a:ext cx="8676456" cy="1844824"/>
          </a:xfrm>
        </p:spPr>
        <p:txBody>
          <a:bodyPr>
            <a:normAutofit/>
          </a:bodyPr>
          <a:lstStyle/>
          <a:p>
            <a:pPr algn="ctr"/>
            <a:r>
              <a:rPr lang="ru-RU" sz="9600" b="1" dirty="0" smtClean="0">
                <a:solidFill>
                  <a:srgbClr val="FF3300"/>
                </a:solidFill>
                <a:latin typeface="Times New Roman" pitchFamily="18" charset="0"/>
                <a:ea typeface="BatangChe" pitchFamily="49" charset="-127"/>
                <a:cs typeface="Times New Roman" pitchFamily="18" charset="0"/>
              </a:rPr>
              <a:t>ІІІ этап</a:t>
            </a:r>
            <a:endParaRPr lang="ru-RU" sz="9600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провели анкетирование среди учащихся начальной школы </a:t>
            </a:r>
            <a:endParaRPr lang="ru-RU" sz="4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pull dir="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Вопрос1 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buNone/>
            </a:pPr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Какие деревья и кустарники растут на территории нашей школы?</a:t>
            </a:r>
            <a:b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4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ransition spd="slow">
    <p:pull dir="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title"/>
          </p:nvPr>
        </p:nvSpPr>
        <p:spPr>
          <a:xfrm>
            <a:off x="467544" y="704088"/>
            <a:ext cx="8219256" cy="63668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Берёза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Света Галкина11\Desktop\научная работа\берёзы\Bereza бород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1475656" y="1556792"/>
            <a:ext cx="6192688" cy="4649502"/>
          </a:xfrm>
          <a:prstGeom prst="rect">
            <a:avLst/>
          </a:prstGeom>
          <a:noFill/>
        </p:spPr>
      </p:pic>
      <p:graphicFrame>
        <p:nvGraphicFramePr>
          <p:cNvPr id="16" name="Содержимое 15"/>
          <p:cNvGraphicFramePr>
            <a:graphicFrameLocks noChangeAspect="1"/>
          </p:cNvGraphicFramePr>
          <p:nvPr>
            <p:ph sz="half" idx="2"/>
          </p:nvPr>
        </p:nvGraphicFramePr>
        <p:xfrm>
          <a:off x="5043488" y="2843213"/>
          <a:ext cx="3529012" cy="4013200"/>
        </p:xfrm>
        <a:graphic>
          <a:graphicData uri="http://schemas.openxmlformats.org/presentationml/2006/ole">
            <p:oleObj spid="_x0000_s1030" name="Диаграмма" r:id="rId4" imgW="5379814" imgH="6118854" progId="MSGraph.Chart.8">
              <p:embed followColorScheme="full"/>
            </p:oleObj>
          </a:graphicData>
        </a:graphic>
      </p:graphicFrame>
    </p:spTree>
  </p:cSld>
  <p:clrMapOvr>
    <a:masterClrMapping/>
  </p:clrMapOvr>
  <p:transition spd="slow">
    <p:pull dir="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708688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Ель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Users\Света Галкина11\Desktop\научная работа\ель европ\ель европ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7704" y="1700808"/>
            <a:ext cx="6067772" cy="4708648"/>
          </a:xfrm>
          <a:prstGeom prst="rect">
            <a:avLst/>
          </a:prstGeom>
          <a:noFill/>
        </p:spPr>
      </p:pic>
      <p:graphicFrame>
        <p:nvGraphicFramePr>
          <p:cNvPr id="7" name="Содержимое 6"/>
          <p:cNvGraphicFramePr>
            <a:graphicFrameLocks noChangeAspect="1"/>
          </p:cNvGraphicFramePr>
          <p:nvPr>
            <p:ph sz="half" idx="2"/>
          </p:nvPr>
        </p:nvGraphicFramePr>
        <p:xfrm>
          <a:off x="4824218" y="3933056"/>
          <a:ext cx="3714373" cy="2474788"/>
        </p:xfrm>
        <a:graphic>
          <a:graphicData uri="http://schemas.openxmlformats.org/presentationml/2006/ole">
            <p:oleObj spid="_x0000_s2052" name="Диаграмма" r:id="rId4" imgW="6095913" imgH="4061529" progId="MSGraph.Chart.8">
              <p:embed followColorScheme="full"/>
            </p:oleObj>
          </a:graphicData>
        </a:graphic>
      </p:graphicFrame>
    </p:spTree>
  </p:cSld>
  <p:clrMapOvr>
    <a:masterClrMapping/>
  </p:clrMapOvr>
  <p:transition spd="slow">
    <p:pull dir="d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63668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Тополь 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C:\Users\Света Галкина11\Desktop\научная работа\тополь чёрный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3608" y="1340768"/>
            <a:ext cx="4248472" cy="5106863"/>
          </a:xfrm>
          <a:prstGeom prst="rect">
            <a:avLst/>
          </a:prstGeom>
          <a:noFill/>
        </p:spPr>
      </p:pic>
      <p:graphicFrame>
        <p:nvGraphicFramePr>
          <p:cNvPr id="6" name="Содержимое 5"/>
          <p:cNvGraphicFramePr>
            <a:graphicFrameLocks noChangeAspect="1"/>
          </p:cNvGraphicFramePr>
          <p:nvPr>
            <p:ph sz="half" idx="2"/>
          </p:nvPr>
        </p:nvGraphicFramePr>
        <p:xfrm>
          <a:off x="4700587" y="3356992"/>
          <a:ext cx="4443413" cy="3898900"/>
        </p:xfrm>
        <a:graphic>
          <a:graphicData uri="http://schemas.openxmlformats.org/presentationml/2006/ole">
            <p:oleObj spid="_x0000_s3075" name="Диаграмма" r:id="rId4" imgW="6774220" imgH="5943506" progId="MSGraph.Chart.8">
              <p:embed followColorScheme="full"/>
            </p:oleObj>
          </a:graphicData>
        </a:graphic>
      </p:graphicFrame>
    </p:spTree>
  </p:cSld>
  <p:clrMapOvr>
    <a:masterClrMapping/>
  </p:clrMapOvr>
  <p:transition spd="slow">
    <p:pull dir="d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63668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Лиственница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C:\Users\Света Галкина11\Desktop\научная работа\лиственница\листв.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600" y="1556793"/>
            <a:ext cx="3960440" cy="4824536"/>
          </a:xfrm>
          <a:prstGeom prst="rect">
            <a:avLst/>
          </a:prstGeom>
          <a:noFill/>
        </p:spPr>
      </p:pic>
      <p:graphicFrame>
        <p:nvGraphicFramePr>
          <p:cNvPr id="4100" name="Содержимое 5"/>
          <p:cNvGraphicFramePr>
            <a:graphicFrameLocks noChangeAspect="1"/>
          </p:cNvGraphicFramePr>
          <p:nvPr/>
        </p:nvGraphicFramePr>
        <p:xfrm>
          <a:off x="4700588" y="3357563"/>
          <a:ext cx="4443412" cy="3898900"/>
        </p:xfrm>
        <a:graphic>
          <a:graphicData uri="http://schemas.openxmlformats.org/presentationml/2006/ole">
            <p:oleObj spid="_x0000_s4100" name="Диаграмма" r:id="rId4" imgW="6774220" imgH="5943506" progId="MSGraph.Chart.8">
              <p:embed followColorScheme="full"/>
            </p:oleObj>
          </a:graphicData>
        </a:graphic>
      </p:graphicFrame>
    </p:spTree>
  </p:cSld>
  <p:clrMapOvr>
    <a:masterClrMapping/>
  </p:clrMapOvr>
  <p:transition spd="slow">
    <p:pull dir="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9" name="Содержимое 8"/>
          <p:cNvSpPr>
            <a:spLocks noGrp="1"/>
          </p:cNvSpPr>
          <p:nvPr>
            <p:ph sz="half" idx="2"/>
          </p:nvPr>
        </p:nvSpPr>
        <p:spPr>
          <a:xfrm>
            <a:off x="5148064" y="2492896"/>
            <a:ext cx="3744416" cy="3862029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Сорокина Виктория</a:t>
            </a:r>
          </a:p>
          <a:p>
            <a:r>
              <a:rPr lang="ru-RU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Сашенков Андрей</a:t>
            </a:r>
          </a:p>
          <a:p>
            <a:r>
              <a:rPr lang="ru-RU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Воронов Алексей</a:t>
            </a:r>
          </a:p>
          <a:p>
            <a:r>
              <a:rPr lang="ru-RU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Лясников Артём</a:t>
            </a:r>
          </a:p>
          <a:p>
            <a:r>
              <a:rPr lang="ru-RU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Айрапетян Гарик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827584" y="548681"/>
            <a:ext cx="7704856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Учащиеся 2 «А» класса </a:t>
            </a:r>
            <a:br>
              <a:rPr lang="ru-RU" sz="4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МОУ «Сонковская СОШ» </a:t>
            </a:r>
            <a:endParaRPr lang="ru-RU" sz="4400" dirty="0">
              <a:solidFill>
                <a:srgbClr val="002060"/>
              </a:solidFill>
            </a:endParaRPr>
          </a:p>
        </p:txBody>
      </p:sp>
      <p:pic>
        <p:nvPicPr>
          <p:cNvPr id="1026" name="Picture 2" descr="C:\Users\Света Галкина11\Pictures\100_0049 - копия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492896"/>
            <a:ext cx="4803478" cy="3816423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ll dir="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708688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Клён 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 descr="C:\Users\Света Галкина11\Desktop\2946127606555819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1700808"/>
            <a:ext cx="4479630" cy="4869979"/>
          </a:xfrm>
          <a:prstGeom prst="rect">
            <a:avLst/>
          </a:prstGeom>
          <a:noFill/>
        </p:spPr>
      </p:pic>
      <p:graphicFrame>
        <p:nvGraphicFramePr>
          <p:cNvPr id="5123" name="Содержимое 5"/>
          <p:cNvGraphicFramePr>
            <a:graphicFrameLocks noChangeAspect="1"/>
          </p:cNvGraphicFramePr>
          <p:nvPr>
            <p:ph sz="half" idx="2"/>
          </p:nvPr>
        </p:nvGraphicFramePr>
        <p:xfrm>
          <a:off x="4829175" y="2614613"/>
          <a:ext cx="4443413" cy="4027487"/>
        </p:xfrm>
        <a:graphic>
          <a:graphicData uri="http://schemas.openxmlformats.org/presentationml/2006/ole">
            <p:oleObj spid="_x0000_s5123" name="Диаграмма" r:id="rId4" imgW="7406746" imgH="6713140" progId="MSGraph.Chart.8">
              <p:embed followColorScheme="full"/>
            </p:oleObj>
          </a:graphicData>
        </a:graphic>
      </p:graphicFrame>
    </p:spTree>
  </p:cSld>
  <p:clrMapOvr>
    <a:masterClrMapping/>
  </p:clrMapOvr>
  <p:transition spd="slow">
    <p:pull dir="d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708688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Липа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 descr="C:\Users\Света Галкина11\Desktop\enc_2646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1683701"/>
            <a:ext cx="6048672" cy="4464496"/>
          </a:xfrm>
          <a:prstGeom prst="rect">
            <a:avLst/>
          </a:prstGeom>
          <a:noFill/>
        </p:spPr>
      </p:pic>
      <p:graphicFrame>
        <p:nvGraphicFramePr>
          <p:cNvPr id="6148" name="Содержимое 5"/>
          <p:cNvGraphicFramePr>
            <a:graphicFrameLocks noChangeAspect="1"/>
          </p:cNvGraphicFramePr>
          <p:nvPr>
            <p:ph sz="half" idx="2"/>
          </p:nvPr>
        </p:nvGraphicFramePr>
        <p:xfrm>
          <a:off x="5220072" y="2716212"/>
          <a:ext cx="4543425" cy="4141788"/>
        </p:xfrm>
        <a:graphic>
          <a:graphicData uri="http://schemas.openxmlformats.org/presentationml/2006/ole">
            <p:oleObj spid="_x0000_s6148" name="Диаграмма" r:id="rId4" imgW="7574325" imgH="6903821" progId="MSGraph.Chart.8">
              <p:embed followColorScheme="full"/>
            </p:oleObj>
          </a:graphicData>
        </a:graphic>
      </p:graphicFrame>
    </p:spTree>
  </p:cSld>
  <p:clrMapOvr>
    <a:masterClrMapping/>
  </p:clrMapOvr>
  <p:transition spd="slow">
    <p:pull dir="d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780696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Ива козья 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1" name="Picture 3" descr="C:\Users\Света Галкина11\Desktop\iva_kozya_tree_01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1628800"/>
            <a:ext cx="6347048" cy="4760286"/>
          </a:xfrm>
          <a:prstGeom prst="rect">
            <a:avLst/>
          </a:prstGeom>
          <a:noFill/>
        </p:spPr>
      </p:pic>
      <p:graphicFrame>
        <p:nvGraphicFramePr>
          <p:cNvPr id="7172" name="Содержимое 5"/>
          <p:cNvGraphicFramePr>
            <a:graphicFrameLocks noChangeAspect="1"/>
          </p:cNvGraphicFramePr>
          <p:nvPr>
            <p:ph sz="half" idx="2"/>
          </p:nvPr>
        </p:nvGraphicFramePr>
        <p:xfrm>
          <a:off x="5652120" y="3209925"/>
          <a:ext cx="4038600" cy="3648075"/>
        </p:xfrm>
        <a:graphic>
          <a:graphicData uri="http://schemas.openxmlformats.org/presentationml/2006/ole">
            <p:oleObj spid="_x0000_s7172" name="Диаграмма" r:id="rId4" imgW="7398971" imgH="6682692" progId="MSGraph.Chart.8">
              <p:embed followColorScheme="full"/>
            </p:oleObj>
          </a:graphicData>
        </a:graphic>
      </p:graphicFrame>
    </p:spTree>
  </p:cSld>
  <p:clrMapOvr>
    <a:masterClrMapping/>
  </p:clrMapOvr>
  <p:transition spd="slow">
    <p:pull dir="d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708688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Боярышник 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4" name="Picture 2" descr="C:\Users\Света Галкина11\Desktop\imagick_d24b239b7800a2861b33587c831a1788002af06d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1700808"/>
            <a:ext cx="6336704" cy="4750153"/>
          </a:xfrm>
          <a:prstGeom prst="rect">
            <a:avLst/>
          </a:prstGeom>
          <a:noFill/>
        </p:spPr>
      </p:pic>
      <p:graphicFrame>
        <p:nvGraphicFramePr>
          <p:cNvPr id="8195" name="Содержимое 5"/>
          <p:cNvGraphicFramePr>
            <a:graphicFrameLocks noChangeAspect="1"/>
          </p:cNvGraphicFramePr>
          <p:nvPr>
            <p:ph sz="half" idx="2"/>
          </p:nvPr>
        </p:nvGraphicFramePr>
        <p:xfrm>
          <a:off x="5292080" y="2852936"/>
          <a:ext cx="4038600" cy="3670300"/>
        </p:xfrm>
        <a:graphic>
          <a:graphicData uri="http://schemas.openxmlformats.org/presentationml/2006/ole">
            <p:oleObj spid="_x0000_s8195" name="Диаграмма" r:id="rId4" imgW="7589442" imgH="6888489" progId="MSGraph.Chart.8">
              <p:embed followColorScheme="full"/>
            </p:oleObj>
          </a:graphicData>
        </a:graphic>
      </p:graphicFrame>
    </p:spTree>
  </p:cSld>
  <p:clrMapOvr>
    <a:masterClrMapping/>
  </p:clrMapOvr>
  <p:transition spd="slow">
    <p:pull dir="d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068728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Пузыреплодник </a:t>
            </a:r>
            <a:r>
              <a:rPr lang="ru-RU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калинолистный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18" name="Picture 2" descr="C:\Users\Света Галкина11\Desktop\научная работа\пузыреплодник калинолистный\пузырепл-к калинол.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1844824"/>
            <a:ext cx="6192688" cy="4574996"/>
          </a:xfrm>
          <a:prstGeom prst="rect">
            <a:avLst/>
          </a:prstGeom>
          <a:noFill/>
        </p:spPr>
      </p:pic>
      <p:graphicFrame>
        <p:nvGraphicFramePr>
          <p:cNvPr id="9219" name="Содержимое 5"/>
          <p:cNvGraphicFramePr>
            <a:graphicFrameLocks noChangeAspect="1"/>
          </p:cNvGraphicFramePr>
          <p:nvPr>
            <p:ph sz="half" idx="2"/>
          </p:nvPr>
        </p:nvGraphicFramePr>
        <p:xfrm>
          <a:off x="5508104" y="3188389"/>
          <a:ext cx="4038600" cy="3669611"/>
        </p:xfrm>
        <a:graphic>
          <a:graphicData uri="http://schemas.openxmlformats.org/presentationml/2006/ole">
            <p:oleObj spid="_x0000_s9219" name="Диаграмма" r:id="rId4" imgW="7589442" imgH="6888489" progId="MSGraph.Chart.8">
              <p:embed followColorScheme="full"/>
            </p:oleObj>
          </a:graphicData>
        </a:graphic>
      </p:graphicFrame>
    </p:spTree>
  </p:cSld>
  <p:clrMapOvr>
    <a:masterClrMapping/>
  </p:clrMapOvr>
  <p:transition spd="slow">
    <p:pull dir="d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708688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Карагана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древовидная</a:t>
            </a:r>
            <a:b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(жёлтая акация)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42" name="Picture 2" descr="C:\Users\Света Галкина11\Desktop\научная работа\карагана древовидная\карагана древовидная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624" y="1628800"/>
            <a:ext cx="4176464" cy="4867996"/>
          </a:xfrm>
          <a:prstGeom prst="rect">
            <a:avLst/>
          </a:prstGeom>
          <a:noFill/>
        </p:spPr>
      </p:pic>
      <p:graphicFrame>
        <p:nvGraphicFramePr>
          <p:cNvPr id="10243" name="Содержимое 5"/>
          <p:cNvGraphicFramePr>
            <a:graphicFrameLocks noChangeAspect="1"/>
          </p:cNvGraphicFramePr>
          <p:nvPr>
            <p:ph sz="half" idx="2"/>
          </p:nvPr>
        </p:nvGraphicFramePr>
        <p:xfrm>
          <a:off x="5105400" y="2924944"/>
          <a:ext cx="4038600" cy="3669611"/>
        </p:xfrm>
        <a:graphic>
          <a:graphicData uri="http://schemas.openxmlformats.org/presentationml/2006/ole">
            <p:oleObj spid="_x0000_s10243" name="Диаграмма" r:id="rId4" imgW="7589442" imgH="6888489" progId="MSGraph.Chart.8">
              <p:embed followColorScheme="full"/>
            </p:oleObj>
          </a:graphicData>
        </a:graphic>
      </p:graphicFrame>
    </p:spTree>
  </p:cSld>
  <p:clrMapOvr>
    <a:masterClrMapping/>
  </p:clrMapOvr>
  <p:transition spd="slow">
    <p:pull dir="d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Вопрос 2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Содержимое 6"/>
          <p:cNvGraphicFramePr>
            <a:graphicFrameLocks noGrp="1"/>
          </p:cNvGraphicFramePr>
          <p:nvPr>
            <p:ph idx="1"/>
          </p:nvPr>
        </p:nvGraphicFramePr>
        <p:xfrm>
          <a:off x="467544" y="1920012"/>
          <a:ext cx="7704856" cy="4480560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6414258"/>
                <a:gridCol w="1290598"/>
              </a:tblGrid>
              <a:tr h="1568907">
                <a:tc>
                  <a:txBody>
                    <a:bodyPr/>
                    <a:lstStyle/>
                    <a:p>
                      <a:r>
                        <a:rPr kumimoji="0" lang="ru-RU" sz="3600" b="1" kern="12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Кто заботится о деревьях и кустарниках, растущих у нашей школы?</a:t>
                      </a:r>
                      <a:endParaRPr lang="ru-RU" sz="360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868126">
                <a:tc>
                  <a:txBody>
                    <a:bodyPr/>
                    <a:lstStyle/>
                    <a:p>
                      <a:r>
                        <a:rPr kumimoji="0" lang="ru-RU" sz="4400" b="1" i="1" kern="12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Учителя и ученики</a:t>
                      </a:r>
                      <a:endParaRPr lang="ru-RU" sz="44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54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42</a:t>
                      </a:r>
                      <a:endParaRPr lang="ru-RU" sz="54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868126">
                <a:tc>
                  <a:txBody>
                    <a:bodyPr/>
                    <a:lstStyle/>
                    <a:p>
                      <a:r>
                        <a:rPr kumimoji="0" lang="ru-RU" sz="4400" b="1" i="1" kern="12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Садоводы, лесники</a:t>
                      </a:r>
                      <a:endParaRPr lang="ru-RU" sz="44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54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54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868126">
                <a:tc>
                  <a:txBody>
                    <a:bodyPr/>
                    <a:lstStyle/>
                    <a:p>
                      <a:r>
                        <a:rPr kumimoji="0" lang="ru-RU" sz="4400" b="1" i="1" kern="12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Никто </a:t>
                      </a:r>
                      <a:endParaRPr lang="ru-RU" sz="44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54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54</a:t>
                      </a:r>
                      <a:endParaRPr lang="ru-RU" sz="54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 spd="slow">
    <p:pull dir="d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Вопрос 3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Содержимое 6"/>
          <p:cNvGraphicFramePr>
            <a:graphicFrameLocks noGrp="1"/>
          </p:cNvGraphicFramePr>
          <p:nvPr>
            <p:ph idx="1"/>
          </p:nvPr>
        </p:nvGraphicFramePr>
        <p:xfrm>
          <a:off x="457200" y="2276871"/>
          <a:ext cx="7067128" cy="3292827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5883351"/>
                <a:gridCol w="1183777"/>
              </a:tblGrid>
              <a:tr h="1464027">
                <a:tc>
                  <a:txBody>
                    <a:bodyPr/>
                    <a:lstStyle/>
                    <a:p>
                      <a:r>
                        <a:rPr lang="ru-RU" sz="36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Делал ли ты шалаш из свежих веток?</a:t>
                      </a:r>
                      <a:endParaRPr lang="ru-RU" sz="360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845647">
                <a:tc>
                  <a:txBody>
                    <a:bodyPr/>
                    <a:lstStyle/>
                    <a:p>
                      <a:r>
                        <a:rPr lang="ru-RU" sz="44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Да</a:t>
                      </a:r>
                      <a:endParaRPr lang="ru-RU" sz="44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5400" b="1" i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26</a:t>
                      </a:r>
                      <a:endParaRPr lang="ru-RU" sz="5400" b="1" i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845647">
                <a:tc>
                  <a:txBody>
                    <a:bodyPr/>
                    <a:lstStyle/>
                    <a:p>
                      <a:r>
                        <a:rPr lang="ru-RU" sz="44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Нет </a:t>
                      </a:r>
                      <a:endParaRPr lang="ru-RU" sz="44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54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74</a:t>
                      </a:r>
                      <a:endParaRPr lang="ru-RU" sz="54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 spd="slow">
    <p:pull dir="d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Вопрос 4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Содержимое 6"/>
          <p:cNvGraphicFramePr>
            <a:graphicFrameLocks noGrp="1"/>
          </p:cNvGraphicFramePr>
          <p:nvPr>
            <p:ph idx="1"/>
          </p:nvPr>
        </p:nvGraphicFramePr>
        <p:xfrm>
          <a:off x="457200" y="1916831"/>
          <a:ext cx="7355160" cy="4185804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6123137"/>
                <a:gridCol w="1232023"/>
              </a:tblGrid>
              <a:tr h="1735905">
                <a:tc>
                  <a:txBody>
                    <a:bodyPr/>
                    <a:lstStyle/>
                    <a:p>
                      <a:r>
                        <a:rPr kumimoji="0" lang="ru-RU" sz="3600" b="1" kern="12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Приходилось ли тебе наблюдать, как кто-то ломает ветки живых деревьев и кустов? </a:t>
                      </a:r>
                      <a:endParaRPr lang="ru-RU" sz="360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949902">
                <a:tc>
                  <a:txBody>
                    <a:bodyPr/>
                    <a:lstStyle/>
                    <a:p>
                      <a:r>
                        <a:rPr lang="ru-RU" sz="44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Да</a:t>
                      </a:r>
                      <a:endParaRPr lang="ru-RU" sz="44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5400" b="1" i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71</a:t>
                      </a:r>
                      <a:endParaRPr lang="ru-RU" sz="5400" b="1" i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949902">
                <a:tc>
                  <a:txBody>
                    <a:bodyPr/>
                    <a:lstStyle/>
                    <a:p>
                      <a:r>
                        <a:rPr lang="ru-RU" sz="44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Нет </a:t>
                      </a:r>
                      <a:endParaRPr lang="ru-RU" sz="44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54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29</a:t>
                      </a:r>
                      <a:endParaRPr lang="ru-RU" sz="54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 spd="slow">
    <p:pull dir="d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Вопрос 5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Содержимое 6"/>
          <p:cNvGraphicFramePr>
            <a:graphicFrameLocks noGrp="1"/>
          </p:cNvGraphicFramePr>
          <p:nvPr>
            <p:ph idx="1"/>
          </p:nvPr>
        </p:nvGraphicFramePr>
        <p:xfrm>
          <a:off x="457200" y="1916831"/>
          <a:ext cx="7499176" cy="4392488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6243029"/>
                <a:gridCol w="1256147"/>
              </a:tblGrid>
              <a:tr h="2038056">
                <a:tc>
                  <a:txBody>
                    <a:bodyPr/>
                    <a:lstStyle/>
                    <a:p>
                      <a:r>
                        <a:rPr kumimoji="0" lang="ru-RU" sz="3600" b="1" kern="12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А ты знаешь о том, какую пользу приносят деревья? </a:t>
                      </a:r>
                      <a:endParaRPr lang="ru-RU" sz="360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1177216">
                <a:tc>
                  <a:txBody>
                    <a:bodyPr/>
                    <a:lstStyle/>
                    <a:p>
                      <a:r>
                        <a:rPr lang="ru-RU" sz="44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Да</a:t>
                      </a:r>
                      <a:endParaRPr lang="ru-RU" sz="44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54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83</a:t>
                      </a:r>
                      <a:endParaRPr lang="ru-RU" sz="54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177216">
                <a:tc>
                  <a:txBody>
                    <a:bodyPr/>
                    <a:lstStyle/>
                    <a:p>
                      <a:r>
                        <a:rPr lang="ru-RU" sz="44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Нет </a:t>
                      </a:r>
                      <a:endParaRPr lang="ru-RU" sz="44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5400" b="1" i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17</a:t>
                      </a:r>
                      <a:endParaRPr lang="ru-RU" sz="5400" b="1" i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 spd="slow">
    <p:pull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323528" y="2348880"/>
            <a:ext cx="8424936" cy="1224136"/>
          </a:xfrm>
        </p:spPr>
        <p:txBody>
          <a:bodyPr>
            <a:prstTxWarp prst="textDoubleWave1">
              <a:avLst>
                <a:gd name="adj1" fmla="val 12500"/>
                <a:gd name="adj2" fmla="val 45"/>
              </a:avLst>
            </a:prstTxWarp>
          </a:bodyPr>
          <a:lstStyle/>
          <a:p>
            <a:pPr>
              <a:buNone/>
            </a:pP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 Наши </a:t>
            </a: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друзья -  </a:t>
            </a: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деревья и кустарники</a:t>
            </a: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  <a:t>»</a:t>
            </a:r>
            <a:endParaRPr lang="ru-RU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27584" y="548681"/>
            <a:ext cx="763284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представляем исследовательскую работу</a:t>
            </a:r>
            <a:b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 тему:</a:t>
            </a:r>
            <a:endParaRPr lang="ru-RU" sz="4000" dirty="0">
              <a:solidFill>
                <a:srgbClr val="002060"/>
              </a:solidFill>
            </a:endParaRPr>
          </a:p>
        </p:txBody>
      </p:sp>
      <p:pic>
        <p:nvPicPr>
          <p:cNvPr id="2050" name="Picture 2" descr="C:\Users\Света Галкина11\Desktop\научная работа\феликс ф\277d4cd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43808" y="3789040"/>
            <a:ext cx="3143250" cy="2466975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ll dir="d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Вопрос 6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Содержимое 6"/>
          <p:cNvGraphicFramePr>
            <a:graphicFrameLocks noGrp="1"/>
          </p:cNvGraphicFramePr>
          <p:nvPr>
            <p:ph idx="1"/>
          </p:nvPr>
        </p:nvGraphicFramePr>
        <p:xfrm>
          <a:off x="539552" y="2492896"/>
          <a:ext cx="7704856" cy="3698836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6434885"/>
                <a:gridCol w="1269971"/>
              </a:tblGrid>
              <a:tr h="1697902">
                <a:tc>
                  <a:txBody>
                    <a:bodyPr/>
                    <a:lstStyle/>
                    <a:p>
                      <a:r>
                        <a:rPr kumimoji="0" lang="ru-RU" sz="3600" b="1" kern="12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Как ты думаешь, нуждаются ли деревья и кустарники в защите? </a:t>
                      </a:r>
                      <a:endParaRPr lang="ru-RU" sz="360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980738">
                <a:tc>
                  <a:txBody>
                    <a:bodyPr/>
                    <a:lstStyle/>
                    <a:p>
                      <a:r>
                        <a:rPr lang="ru-RU" sz="44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Да</a:t>
                      </a:r>
                      <a:endParaRPr lang="ru-RU" sz="44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54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88</a:t>
                      </a:r>
                      <a:endParaRPr lang="ru-RU" sz="54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980738">
                <a:tc>
                  <a:txBody>
                    <a:bodyPr/>
                    <a:lstStyle/>
                    <a:p>
                      <a:r>
                        <a:rPr lang="ru-RU" sz="44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Нет </a:t>
                      </a:r>
                      <a:endParaRPr lang="ru-RU" sz="44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5400" b="1" i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  <a:endParaRPr lang="ru-RU" sz="5400" b="1" i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 spd="slow">
    <p:pull dir="d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95536" y="620688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5400" dirty="0" smtClean="0">
                <a:solidFill>
                  <a:srgbClr val="002060"/>
                </a:solidFill>
              </a:rPr>
              <a:t/>
            </a:r>
            <a:br>
              <a:rPr lang="ru-RU" sz="5400" dirty="0" smtClean="0">
                <a:solidFill>
                  <a:srgbClr val="002060"/>
                </a:solidFill>
              </a:rPr>
            </a:br>
            <a:endParaRPr lang="ru-RU" dirty="0"/>
          </a:p>
        </p:txBody>
      </p:sp>
      <p:sp>
        <p:nvSpPr>
          <p:cNvPr id="6" name="Подзаголовок 5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algn="l">
              <a:buNone/>
            </a:pP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611560" y="1700808"/>
            <a:ext cx="3672407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74320" lvl="0" indent="-274320">
              <a:spcBef>
                <a:spcPct val="20000"/>
              </a:spcBef>
              <a:buClr>
                <a:srgbClr val="0BD0D9"/>
              </a:buClr>
              <a:buSzPct val="95000"/>
            </a:pPr>
            <a:r>
              <a:rPr lang="ru-RU" sz="4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</a:p>
          <a:p>
            <a:pPr marL="274320" lvl="0" indent="-274320">
              <a:spcBef>
                <a:spcPct val="20000"/>
              </a:spcBef>
              <a:buClr>
                <a:srgbClr val="0BD0D9"/>
              </a:buClr>
              <a:buSzPct val="95000"/>
            </a:pP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Мы повязали на деревья и кустарники  ленточки с их названиями</a:t>
            </a:r>
            <a:endParaRPr lang="ru-RU" sz="4000" dirty="0">
              <a:solidFill>
                <a:prstClr val="black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827584" y="548681"/>
            <a:ext cx="603041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9600" b="1" dirty="0" smtClean="0">
                <a:solidFill>
                  <a:srgbClr val="FF3300"/>
                </a:solidFill>
                <a:latin typeface="Times New Roman" pitchFamily="18" charset="0"/>
                <a:ea typeface="BatangChe" pitchFamily="49" charset="-127"/>
                <a:cs typeface="Times New Roman" pitchFamily="18" charset="0"/>
              </a:rPr>
              <a:t>І</a:t>
            </a:r>
            <a:r>
              <a:rPr lang="en-US" sz="9600" b="1" dirty="0" smtClean="0">
                <a:solidFill>
                  <a:srgbClr val="FF3300"/>
                </a:solidFill>
                <a:latin typeface="Times New Roman" pitchFamily="18" charset="0"/>
                <a:ea typeface="BatangChe" pitchFamily="49" charset="-127"/>
                <a:cs typeface="Times New Roman" pitchFamily="18" charset="0"/>
              </a:rPr>
              <a:t>V</a:t>
            </a:r>
            <a:r>
              <a:rPr lang="ru-RU" sz="9600" b="1" dirty="0" smtClean="0">
                <a:solidFill>
                  <a:srgbClr val="FF3300"/>
                </a:solidFill>
                <a:latin typeface="Times New Roman" pitchFamily="18" charset="0"/>
                <a:ea typeface="BatangChe" pitchFamily="49" charset="-127"/>
                <a:cs typeface="Times New Roman" pitchFamily="18" charset="0"/>
              </a:rPr>
              <a:t> этап</a:t>
            </a:r>
            <a:r>
              <a:rPr lang="ru-RU" sz="9600" dirty="0" smtClean="0">
                <a:solidFill>
                  <a:srgbClr val="002060"/>
                </a:solidFill>
              </a:rPr>
              <a:t/>
            </a:r>
            <a:br>
              <a:rPr lang="ru-RU" sz="9600" dirty="0" smtClean="0">
                <a:solidFill>
                  <a:srgbClr val="002060"/>
                </a:solidFill>
              </a:rPr>
            </a:br>
            <a:endParaRPr lang="ru-RU" sz="9600" dirty="0"/>
          </a:p>
        </p:txBody>
      </p:sp>
      <p:pic>
        <p:nvPicPr>
          <p:cNvPr id="1026" name="Picture 2" descr="C:\Users\Света Галкина11\Desktop\научная работа\феликс ф\100_0050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4463480" y="1844824"/>
            <a:ext cx="4680520" cy="50131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pull dir="d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4572000" y="1412776"/>
            <a:ext cx="3240360" cy="496855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34864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5400" dirty="0" smtClean="0">
                <a:solidFill>
                  <a:srgbClr val="002060"/>
                </a:solidFill>
              </a:rPr>
              <a:t/>
            </a:r>
            <a:br>
              <a:rPr lang="ru-RU" sz="5400" dirty="0" smtClean="0">
                <a:solidFill>
                  <a:srgbClr val="002060"/>
                </a:solidFill>
              </a:rPr>
            </a:br>
            <a:r>
              <a:rPr lang="ru-RU" sz="4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 создали экологическую листовку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292" name="Picture 4" descr="C:\Users\Света Галкина11\Desktop\научная работа\11.pn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5580112" y="1772816"/>
            <a:ext cx="2088068" cy="2708920"/>
          </a:xfrm>
          <a:prstGeom prst="rect">
            <a:avLst/>
          </a:prstGeom>
          <a:noFill/>
        </p:spPr>
      </p:pic>
      <p:sp>
        <p:nvSpPr>
          <p:cNvPr id="11" name="Содержимое 10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endParaRPr lang="ru-RU" b="1" i="1" dirty="0" smtClean="0"/>
          </a:p>
          <a:p>
            <a:endParaRPr lang="ru-RU" b="1" i="1" dirty="0" smtClean="0"/>
          </a:p>
          <a:p>
            <a:endParaRPr lang="ru-RU" b="1" i="1" dirty="0" smtClean="0"/>
          </a:p>
          <a:p>
            <a:endParaRPr lang="ru-RU" b="1" i="1" dirty="0" smtClean="0"/>
          </a:p>
          <a:p>
            <a:endParaRPr lang="ru-RU" b="1" i="1" dirty="0" smtClean="0"/>
          </a:p>
          <a:p>
            <a:endParaRPr lang="ru-RU" b="1" i="1" dirty="0" smtClean="0"/>
          </a:p>
          <a:p>
            <a:pPr>
              <a:buNone/>
            </a:pPr>
            <a:r>
              <a:rPr lang="ru-RU" sz="20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Берегите деревья и </a:t>
            </a:r>
          </a:p>
          <a:p>
            <a:pPr>
              <a:buNone/>
            </a:pPr>
            <a:r>
              <a:rPr lang="ru-RU" sz="20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кустарники – «лёгкие </a:t>
            </a:r>
          </a:p>
          <a:p>
            <a:pPr>
              <a:buNone/>
            </a:pPr>
            <a:r>
              <a:rPr lang="ru-RU" sz="20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нашей планеты»! </a:t>
            </a:r>
            <a:endParaRPr lang="ru-RU" sz="20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683568" y="1412776"/>
            <a:ext cx="3312368" cy="496855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290" name="Picture 2" descr="277d4cd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03648" y="3926358"/>
            <a:ext cx="1944216" cy="203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1" name="WordArt 3"/>
          <p:cNvSpPr>
            <a:spLocks noChangeArrowheads="1" noChangeShapeType="1" noTextEdit="1"/>
          </p:cNvSpPr>
          <p:nvPr/>
        </p:nvSpPr>
        <p:spPr bwMode="auto">
          <a:xfrm>
            <a:off x="899592" y="1484784"/>
            <a:ext cx="2808312" cy="2016224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55546"/>
              </a:avLst>
            </a:prstTxWarp>
          </a:bodyPr>
          <a:lstStyle/>
          <a:p>
            <a:pPr algn="ctr" rtl="0"/>
            <a:r>
              <a:rPr lang="ru-RU" sz="1200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/>
                <a:latin typeface="Arial Black"/>
              </a:rPr>
              <a:t>Сохрани!</a:t>
            </a:r>
            <a:endParaRPr lang="ru-RU" sz="1200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0000"/>
              </a:solidFill>
              <a:effectLst/>
              <a:latin typeface="Arial Black"/>
            </a:endParaRPr>
          </a:p>
        </p:txBody>
      </p:sp>
    </p:spTree>
  </p:cSld>
  <p:clrMapOvr>
    <a:masterClrMapping/>
  </p:clrMapOvr>
  <p:transition spd="slow">
    <p:pull dir="d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Наши результаты: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lvl="0"/>
            <a:r>
              <a:rPr lang="ru-RU" sz="32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узнали много интересной и полезной информации о деревьях и кустарниках;</a:t>
            </a:r>
          </a:p>
          <a:p>
            <a:pPr lvl="0"/>
            <a:r>
              <a:rPr lang="ru-RU" sz="32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определили научные названия деревьев и кустарников, растущих на территории нашей школы;</a:t>
            </a:r>
          </a:p>
          <a:p>
            <a:pPr lvl="0"/>
            <a:r>
              <a:rPr lang="ru-RU" sz="32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выяснили с помощью анкетирования отношение учеников начальных классов к охране деревьев и кустарников;</a:t>
            </a:r>
          </a:p>
          <a:p>
            <a:pPr lvl="0"/>
            <a:r>
              <a:rPr lang="ru-RU" sz="32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создали экологическую листовку.</a:t>
            </a:r>
          </a:p>
          <a:p>
            <a:endParaRPr lang="ru-RU" dirty="0"/>
          </a:p>
        </p:txBody>
      </p:sp>
    </p:spTree>
  </p:cSld>
  <p:clrMapOvr>
    <a:masterClrMapping/>
  </p:clrMapOvr>
  <p:transition spd="slow">
    <p:pull dir="d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5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Наши планы на будущее</a:t>
            </a:r>
            <a:br>
              <a:rPr lang="ru-RU" sz="5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4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4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посадить аллею саженцев на территории нашей школы и впоследствии заботиться и о них</a:t>
            </a:r>
          </a:p>
          <a:p>
            <a:endParaRPr lang="ru-RU" dirty="0"/>
          </a:p>
        </p:txBody>
      </p:sp>
    </p:spTree>
  </p:cSld>
  <p:clrMapOvr>
    <a:masterClrMapping/>
  </p:clrMapOvr>
  <p:transition spd="slow">
    <p:pull dir="d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708920"/>
            <a:ext cx="8229600" cy="361568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9600" kern="10" dirty="0" smtClean="0">
                <a:ln w="9525">
                  <a:solidFill>
                    <a:srgbClr val="80008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Segoe Script" pitchFamily="34" charset="0"/>
                <a:cs typeface="Arial" charset="0"/>
              </a:rPr>
              <a:t>Спасибо за внимание!</a:t>
            </a:r>
            <a:endParaRPr lang="ru-RU" sz="9600" dirty="0">
              <a:latin typeface="Segoe Script" pitchFamily="34" charset="0"/>
            </a:endParaRPr>
          </a:p>
        </p:txBody>
      </p:sp>
    </p:spTree>
  </p:cSld>
  <p:clrMapOvr>
    <a:masterClrMapping/>
  </p:clrMapOvr>
  <p:transition spd="slow">
    <p:pull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5400" dirty="0" smtClean="0"/>
              <a:t/>
            </a:r>
            <a:br>
              <a:rPr lang="ru-RU" sz="5400" dirty="0" smtClean="0"/>
            </a:br>
            <a:r>
              <a:rPr lang="ru-RU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Актуальность темы</a:t>
            </a:r>
            <a:r>
              <a:rPr lang="ru-RU" dirty="0" smtClean="0">
                <a:solidFill>
                  <a:srgbClr val="002060"/>
                </a:solidFill>
              </a:rPr>
              <a:t/>
            </a:r>
            <a:br>
              <a:rPr lang="ru-RU" dirty="0" smtClean="0">
                <a:solidFill>
                  <a:srgbClr val="002060"/>
                </a:solidFill>
              </a:rPr>
            </a:b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3074" name="Picture 2" descr="C:\Users\Света Галкина11\Desktop\bereza_slomannaya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1772816"/>
            <a:ext cx="3456384" cy="2592288"/>
          </a:xfrm>
          <a:prstGeom prst="rect">
            <a:avLst/>
          </a:prstGeom>
          <a:noFill/>
        </p:spPr>
      </p:pic>
      <p:pic>
        <p:nvPicPr>
          <p:cNvPr id="3075" name="Picture 3" descr="C:\Users\Света Галкина11\Desktop\928707227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4048" y="1772816"/>
            <a:ext cx="3388882" cy="2592288"/>
          </a:xfrm>
          <a:prstGeom prst="rect">
            <a:avLst/>
          </a:prstGeom>
          <a:noFill/>
        </p:spPr>
      </p:pic>
      <p:pic>
        <p:nvPicPr>
          <p:cNvPr id="3077" name="Picture 5" descr="C:\Users\Света Галкина11\Desktop\79893494_eb7b33fe3e09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67944" y="4725144"/>
            <a:ext cx="1728192" cy="1728192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ll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223224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5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Цель нашей работы:</a:t>
            </a:r>
            <a:r>
              <a:rPr lang="ru-RU" sz="5400" dirty="0" smtClean="0">
                <a:solidFill>
                  <a:srgbClr val="002060"/>
                </a:solidFill>
              </a:rPr>
              <a:t/>
            </a:r>
            <a:br>
              <a:rPr lang="ru-RU" sz="5400" dirty="0" smtClean="0">
                <a:solidFill>
                  <a:srgbClr val="002060"/>
                </a:solidFill>
              </a:rPr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sz="4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4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определить научные названия деревьев и кустарников, растущих на территории школы, и защитить их</a:t>
            </a:r>
          </a:p>
          <a:p>
            <a:endParaRPr lang="ru-RU" dirty="0"/>
          </a:p>
        </p:txBody>
      </p:sp>
    </p:spTree>
  </p:cSld>
  <p:clrMapOvr>
    <a:masterClrMapping/>
  </p:clrMapOvr>
  <p:transition spd="slow">
    <p:pull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158417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5400" dirty="0" smtClean="0">
                <a:solidFill>
                  <a:srgbClr val="002060"/>
                </a:solidFill>
              </a:rPr>
              <a:t/>
            </a:r>
            <a:br>
              <a:rPr lang="ru-RU" sz="5400" dirty="0" smtClean="0">
                <a:solidFill>
                  <a:srgbClr val="002060"/>
                </a:solidFill>
              </a:rPr>
            </a:br>
            <a:r>
              <a:rPr lang="ru-RU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Задачи: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5055840"/>
          </a:xfrm>
        </p:spPr>
        <p:txBody>
          <a:bodyPr>
            <a:normAutofit fontScale="92500" lnSpcReduction="20000"/>
          </a:bodyPr>
          <a:lstStyle/>
          <a:p>
            <a:pPr lvl="0"/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b="1" i="1" dirty="0" smtClean="0"/>
              <a:t>изучить научную литературу и другую информацию по теме «Наши </a:t>
            </a:r>
            <a:r>
              <a:rPr lang="ru-RU" b="1" i="1" dirty="0" smtClean="0"/>
              <a:t>друзья </a:t>
            </a:r>
            <a:r>
              <a:rPr lang="ru-RU" b="1" i="1" smtClean="0"/>
              <a:t>– деревья </a:t>
            </a:r>
            <a:r>
              <a:rPr lang="ru-RU" b="1" i="1" dirty="0" smtClean="0"/>
              <a:t>и кустарники»;</a:t>
            </a:r>
          </a:p>
          <a:p>
            <a:pPr lvl="0">
              <a:buNone/>
            </a:pPr>
            <a:endParaRPr lang="ru-RU" b="1" i="1" dirty="0" smtClean="0"/>
          </a:p>
          <a:p>
            <a:r>
              <a:rPr lang="ru-RU" b="1" i="1" dirty="0" smtClean="0"/>
              <a:t>с помощью Определителя узнать научные названия деревьев и кустарников, растущих на территории нашей школы;</a:t>
            </a:r>
          </a:p>
          <a:p>
            <a:endParaRPr lang="ru-RU" b="1" i="1" dirty="0" smtClean="0"/>
          </a:p>
          <a:p>
            <a:pPr lvl="0"/>
            <a:r>
              <a:rPr lang="ru-RU" b="1" i="1" dirty="0" smtClean="0"/>
              <a:t>провести анкетирование среди учащихся начальной школы и обработать полученные данные;</a:t>
            </a:r>
          </a:p>
          <a:p>
            <a:pPr lvl="0">
              <a:buNone/>
            </a:pPr>
            <a:endParaRPr lang="ru-RU" b="1" i="1" dirty="0" smtClean="0"/>
          </a:p>
          <a:p>
            <a:pPr lvl="0"/>
            <a:r>
              <a:rPr lang="ru-RU" b="1" i="1" dirty="0" smtClean="0"/>
              <a:t>разработать экологическую листовку </a:t>
            </a:r>
          </a:p>
          <a:p>
            <a:endParaRPr lang="ru-RU" b="1" dirty="0"/>
          </a:p>
        </p:txBody>
      </p:sp>
    </p:spTree>
  </p:cSld>
  <p:clrMapOvr>
    <a:masterClrMapping/>
  </p:clrMapOvr>
  <p:transition spd="slow">
    <p:pull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158417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5400" dirty="0" smtClean="0">
                <a:solidFill>
                  <a:srgbClr val="002060"/>
                </a:solidFill>
              </a:rPr>
              <a:t/>
            </a:r>
            <a:br>
              <a:rPr lang="ru-RU" sz="5400" dirty="0" smtClean="0">
                <a:solidFill>
                  <a:srgbClr val="002060"/>
                </a:solidFill>
              </a:rPr>
            </a:br>
            <a:endParaRPr lang="ru-RU" dirty="0"/>
          </a:p>
        </p:txBody>
      </p:sp>
      <p:sp>
        <p:nvSpPr>
          <p:cNvPr id="5" name="WordArt 4"/>
          <p:cNvSpPr>
            <a:spLocks noGrp="1" noChangeArrowheads="1" noChangeShapeType="1" noTextEdit="1"/>
          </p:cNvSpPr>
          <p:nvPr>
            <p:ph idx="1"/>
          </p:nvPr>
        </p:nvSpPr>
        <p:spPr bwMode="auto">
          <a:xfrm>
            <a:off x="251520" y="548680"/>
            <a:ext cx="8435280" cy="288032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8247"/>
              </a:avLst>
            </a:prstTxWarp>
          </a:bodyPr>
          <a:lstStyle/>
          <a:p>
            <a:pPr algn="ctr">
              <a:buNone/>
            </a:pPr>
            <a:r>
              <a:rPr lang="ru-RU" sz="5400" kern="10" dirty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solidFill>
                  <a:srgbClr val="3366FF"/>
                </a:soli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  <a:t>  Ход работы:</a:t>
            </a:r>
          </a:p>
        </p:txBody>
      </p:sp>
    </p:spTree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692696"/>
            <a:ext cx="8229600" cy="2448272"/>
          </a:xfrm>
        </p:spPr>
        <p:txBody>
          <a:bodyPr>
            <a:noAutofit/>
          </a:bodyPr>
          <a:lstStyle/>
          <a:p>
            <a:pPr algn="ctr"/>
            <a:r>
              <a:rPr lang="ru-RU" sz="9600" b="1" dirty="0" smtClean="0">
                <a:solidFill>
                  <a:srgbClr val="FF3300"/>
                </a:solidFill>
                <a:latin typeface="Times New Roman" pitchFamily="18" charset="0"/>
                <a:ea typeface="BatangChe" pitchFamily="49" charset="-127"/>
                <a:cs typeface="Times New Roman" pitchFamily="18" charset="0"/>
              </a:rPr>
              <a:t>І этап</a:t>
            </a:r>
            <a:r>
              <a:rPr lang="ru-RU" sz="9600" dirty="0" smtClean="0">
                <a:solidFill>
                  <a:srgbClr val="002060"/>
                </a:solidFill>
              </a:rPr>
              <a:t/>
            </a:r>
            <a:br>
              <a:rPr lang="ru-RU" sz="9600" dirty="0" smtClean="0">
                <a:solidFill>
                  <a:srgbClr val="002060"/>
                </a:solidFill>
              </a:rPr>
            </a:br>
            <a:endParaRPr lang="ru-RU" sz="9600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ru-RU" sz="4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изучили научную литературу и другую информацию </a:t>
            </a:r>
          </a:p>
          <a:p>
            <a:endParaRPr lang="ru-RU" sz="4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8" descr="07-9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99992" y="3752844"/>
            <a:ext cx="2520280" cy="2309145"/>
          </a:xfrm>
          <a:prstGeom prst="rect">
            <a:avLst/>
          </a:prstGeom>
          <a:noFill/>
        </p:spPr>
      </p:pic>
      <p:pic>
        <p:nvPicPr>
          <p:cNvPr id="8" name="Picture 10" descr="052a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79713" y="4348064"/>
            <a:ext cx="1800200" cy="123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158417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Деревья и кустарники</a:t>
            </a:r>
            <a:br>
              <a:rPr lang="ru-RU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5055840"/>
          </a:xfrm>
        </p:spPr>
        <p:txBody>
          <a:bodyPr>
            <a:normAutofit lnSpcReduction="10000"/>
          </a:bodyPr>
          <a:lstStyle/>
          <a:p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обогащают воздух кислородом и поглощают углекислый газ;</a:t>
            </a:r>
          </a:p>
          <a:p>
            <a:endParaRPr lang="ru-RU" sz="32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очищают воздух от выхлопных газов;</a:t>
            </a:r>
          </a:p>
          <a:p>
            <a:endParaRPr lang="ru-RU" sz="32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активно улавливают пыль; </a:t>
            </a:r>
          </a:p>
          <a:p>
            <a:endParaRPr lang="ru-RU" sz="32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выделяют  фитонциды, убивающие микроорганизмы </a:t>
            </a:r>
          </a:p>
          <a:p>
            <a:endParaRPr lang="ru-RU" b="1" dirty="0"/>
          </a:p>
        </p:txBody>
      </p:sp>
    </p:spTree>
  </p:cSld>
  <p:clrMapOvr>
    <a:masterClrMapping/>
  </p:clrMapOvr>
  <p:transition spd="slow">
    <p:pull dir="d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619</TotalTime>
  <Words>422</Words>
  <Application>Microsoft Office PowerPoint</Application>
  <PresentationFormat>Экран (4:3)</PresentationFormat>
  <Paragraphs>120</Paragraphs>
  <Slides>35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35</vt:i4>
      </vt:variant>
    </vt:vector>
  </HeadingPairs>
  <TitlesOfParts>
    <vt:vector size="37" baseType="lpstr">
      <vt:lpstr>Поток</vt:lpstr>
      <vt:lpstr>Диаграмма</vt:lpstr>
      <vt:lpstr>Научно-практическая конференция   «Здоровье планеты  в наших руках!»   </vt:lpstr>
      <vt:lpstr> </vt:lpstr>
      <vt:lpstr> </vt:lpstr>
      <vt:lpstr> Актуальность темы </vt:lpstr>
      <vt:lpstr>Цель нашей работы:  </vt:lpstr>
      <vt:lpstr> Задачи: </vt:lpstr>
      <vt:lpstr> </vt:lpstr>
      <vt:lpstr>І этап </vt:lpstr>
      <vt:lpstr>Деревья и кустарники </vt:lpstr>
      <vt:lpstr> «Саженцы – планете»</vt:lpstr>
      <vt:lpstr>ІІ этап </vt:lpstr>
      <vt:lpstr>У нас растут деревья:</vt:lpstr>
      <vt:lpstr>а также кустарники:</vt:lpstr>
      <vt:lpstr>ІІІ этап</vt:lpstr>
      <vt:lpstr>Вопрос1 </vt:lpstr>
      <vt:lpstr>Берёза</vt:lpstr>
      <vt:lpstr>Ель</vt:lpstr>
      <vt:lpstr>Тополь </vt:lpstr>
      <vt:lpstr>Лиственница</vt:lpstr>
      <vt:lpstr>Клён </vt:lpstr>
      <vt:lpstr>Липа</vt:lpstr>
      <vt:lpstr>Ива козья </vt:lpstr>
      <vt:lpstr>Боярышник </vt:lpstr>
      <vt:lpstr>Пузыреплодник калинолистный</vt:lpstr>
      <vt:lpstr>Карагана древовидная  (жёлтая акация)</vt:lpstr>
      <vt:lpstr>Вопрос 2</vt:lpstr>
      <vt:lpstr>Вопрос 3</vt:lpstr>
      <vt:lpstr>Вопрос 4</vt:lpstr>
      <vt:lpstr>Вопрос 5</vt:lpstr>
      <vt:lpstr>Вопрос 6</vt:lpstr>
      <vt:lpstr> </vt:lpstr>
      <vt:lpstr> и создали экологическую листовку</vt:lpstr>
      <vt:lpstr>Наши результаты:</vt:lpstr>
      <vt:lpstr>Наши планы на будущее </vt:lpstr>
      <vt:lpstr>Слайд 35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Научно-практическая конференция   «Здоровье планеты  в наших руках!»</dc:title>
  <dc:creator>скай</dc:creator>
  <cp:lastModifiedBy>скай</cp:lastModifiedBy>
  <cp:revision>69</cp:revision>
  <dcterms:created xsi:type="dcterms:W3CDTF">2013-04-01T16:21:47Z</dcterms:created>
  <dcterms:modified xsi:type="dcterms:W3CDTF">2013-04-11T07:52:32Z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1004306</vt:lpwstr>
  </property>
  <property fmtid="{D5CDD505-2E9C-101B-9397-08002B2CF9AE}" name="NXPowerLiteSettings" pid="3">
    <vt:lpwstr>F6000400038000</vt:lpwstr>
  </property>
  <property fmtid="{D5CDD505-2E9C-101B-9397-08002B2CF9AE}" name="NXPowerLiteVersion" pid="4">
    <vt:lpwstr>D4.3.1</vt:lpwstr>
  </property>
</Properties>
</file>