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9" r:id="rId3"/>
    <p:sldId id="267" r:id="rId4"/>
    <p:sldId id="266" r:id="rId5"/>
    <p:sldId id="263" r:id="rId6"/>
    <p:sldId id="264" r:id="rId7"/>
    <p:sldId id="265" r:id="rId8"/>
    <p:sldId id="262" r:id="rId9"/>
    <p:sldId id="261" r:id="rId10"/>
    <p:sldId id="260" r:id="rId11"/>
    <p:sldId id="268" r:id="rId12"/>
    <p:sldId id="269" r:id="rId13"/>
    <p:sldId id="270" r:id="rId14"/>
    <p:sldId id="271" r:id="rId15"/>
    <p:sldId id="272" r:id="rId16"/>
    <p:sldId id="277" r:id="rId17"/>
    <p:sldId id="276" r:id="rId18"/>
    <p:sldId id="275" r:id="rId19"/>
    <p:sldId id="274" r:id="rId20"/>
    <p:sldId id="257" r:id="rId21"/>
    <p:sldId id="258" r:id="rId22"/>
    <p:sldId id="27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11" Type="http://schemas.openxmlformats.org/officeDocument/2006/relationships/image" Target="../media/image18.png"/><Relationship Id="rId5" Type="http://schemas.openxmlformats.org/officeDocument/2006/relationships/slide" Target="slide15.xml"/><Relationship Id="rId10" Type="http://schemas.openxmlformats.org/officeDocument/2006/relationships/slide" Target="slide13.xml"/><Relationship Id="rId4" Type="http://schemas.openxmlformats.org/officeDocument/2006/relationships/slide" Target="slide17.xml"/><Relationship Id="rId9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slide" Target="slide11.xml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slide" Target="slide11.xml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33.png"/><Relationship Id="rId7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3.jpeg"/><Relationship Id="rId7" Type="http://schemas.openxmlformats.org/officeDocument/2006/relationships/slide" Target="slide1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9" Type="http://schemas.openxmlformats.org/officeDocument/2006/relationships/slide" Target="slide1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Relationship Id="rId9" Type="http://schemas.openxmlformats.org/officeDocument/2006/relationships/slide" Target="slide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slide" Target="slide1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20.xml"/><Relationship Id="rId3" Type="http://schemas.openxmlformats.org/officeDocument/2006/relationships/slide" Target="slide8.xml"/><Relationship Id="rId7" Type="http://schemas.openxmlformats.org/officeDocument/2006/relationships/slide" Target="slide5.xml"/><Relationship Id="rId12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11" Type="http://schemas.openxmlformats.org/officeDocument/2006/relationships/slide" Target="slide11.xml"/><Relationship Id="rId5" Type="http://schemas.openxmlformats.org/officeDocument/2006/relationships/slide" Target="slide4.xml"/><Relationship Id="rId10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slide" Target="slide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slide" Target="slide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064a99e1c813d1b0bc44436b532384dccf6cb6a8-8133404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56173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0606" y="4642602"/>
            <a:ext cx="6858000" cy="9906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6600" b="1" dirty="0" smtClean="0">
                <a:latin typeface="Mistral" panose="03090702030407020403" pitchFamily="66" charset="0"/>
              </a:rPr>
              <a:t>Про кошек и собак</a:t>
            </a:r>
            <a:endParaRPr lang="ru-RU" sz="6600" b="1" dirty="0">
              <a:latin typeface="Mistral" panose="03090702030407020403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5849888"/>
            <a:ext cx="7403842" cy="1008112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/>
              <a:t>Презентацию подготовила </a:t>
            </a:r>
            <a:r>
              <a:rPr lang="ru-RU" b="1" dirty="0" err="1" smtClean="0"/>
              <a:t>Конкина</a:t>
            </a:r>
            <a:r>
              <a:rPr lang="ru-RU" b="1" dirty="0" smtClean="0"/>
              <a:t> Татьяна Вячеславовна, учитель начальных классов г. Октябрьск Самарской области</a:t>
            </a:r>
            <a:endParaRPr lang="ru-RU" b="1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395536" y="332656"/>
            <a:ext cx="504056" cy="5040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56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2"/>
          <a:stretch/>
        </p:blipFill>
        <p:spPr bwMode="auto">
          <a:xfrm>
            <a:off x="251520" y="2132856"/>
            <a:ext cx="3828249" cy="3748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95793" y="546769"/>
            <a:ext cx="453650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3D3D3D"/>
                </a:solidFill>
                <a:latin typeface="Roboto"/>
              </a:rPr>
              <a:t>Эти </a:t>
            </a:r>
            <a:r>
              <a:rPr lang="ru-RU" sz="2400" dirty="0">
                <a:solidFill>
                  <a:srgbClr val="3D3D3D"/>
                </a:solidFill>
                <a:latin typeface="Roboto"/>
              </a:rPr>
              <a:t>мощные длинношерстные охотники, не боящиеся сурового сибирского климата, произошли от восточных кошек, завезенных первыми переселенцами. В формировании породы скорее всего принимали участие дикие лесные коты. Это очень спокойные и неприхотливые питомцы, не терпящие излишней нежности и фамильярности. При этом преданы человеку, выбирают только одного хозяина в жизни.</a:t>
            </a:r>
            <a:endParaRPr lang="ru-RU" sz="2400" b="0" i="0" dirty="0">
              <a:solidFill>
                <a:srgbClr val="3D3D3D"/>
              </a:solidFill>
              <a:effectLst/>
              <a:latin typeface="Roboto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548680"/>
            <a:ext cx="2268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/>
              <a:t>Сибирская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123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881292"/>
            <a:ext cx="609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0582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491880" y="2852936"/>
            <a:ext cx="2520280" cy="7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555776" y="2852936"/>
            <a:ext cx="42484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Собаки</a:t>
            </a:r>
          </a:p>
          <a:p>
            <a:pPr algn="ctr"/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48502" y="686599"/>
            <a:ext cx="26087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hlinkClick r:id="rId3" action="ppaction://hlinksldjump"/>
              </a:rPr>
              <a:t>Охотничьи</a:t>
            </a:r>
            <a:endParaRPr lang="ru-RU" sz="28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046831" y="1351013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hlinkClick r:id="rId4" action="ppaction://hlinksldjump"/>
              </a:rPr>
              <a:t>Декоративные</a:t>
            </a:r>
            <a:r>
              <a:rPr lang="ru-RU" sz="2800" b="1" i="1" dirty="0" smtClean="0"/>
              <a:t> </a:t>
            </a:r>
            <a:endParaRPr lang="ru-RU" sz="2800" b="1" i="1" dirty="0"/>
          </a:p>
        </p:txBody>
      </p:sp>
      <p:sp>
        <p:nvSpPr>
          <p:cNvPr id="6" name="TextBox 5">
            <a:hlinkClick r:id="rId5" action="ppaction://hlinksldjump"/>
          </p:cNvPr>
          <p:cNvSpPr txBox="1"/>
          <p:nvPr/>
        </p:nvSpPr>
        <p:spPr>
          <a:xfrm>
            <a:off x="6300192" y="1040542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hlinkClick r:id="rId5" action="ppaction://hlinksldjump"/>
              </a:rPr>
              <a:t>Ездовые</a:t>
            </a:r>
            <a:r>
              <a:rPr lang="ru-RU" sz="2800" b="1" i="1" dirty="0" smtClean="0"/>
              <a:t> </a:t>
            </a:r>
            <a:r>
              <a:rPr lang="ru-RU" sz="2400" b="1" i="1" dirty="0" smtClean="0"/>
              <a:t> </a:t>
            </a:r>
            <a:endParaRPr lang="ru-RU" sz="24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78294" y="4569388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hlinkClick r:id="rId6" action="ppaction://hlinksldjump"/>
              </a:rPr>
              <a:t>Компаньоны</a:t>
            </a:r>
            <a:r>
              <a:rPr lang="ru-RU" sz="2800" b="1" i="1" dirty="0" smtClean="0"/>
              <a:t> </a:t>
            </a:r>
            <a:endParaRPr lang="ru-RU" sz="28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059832" y="5229200"/>
            <a:ext cx="3312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hlinkClick r:id="rId7" action="ppaction://hlinksldjump"/>
              </a:rPr>
              <a:t>Пастушьи</a:t>
            </a:r>
            <a:r>
              <a:rPr lang="ru-RU" sz="2800" b="1" i="1" dirty="0" smtClean="0"/>
              <a:t> или </a:t>
            </a:r>
            <a:r>
              <a:rPr lang="ru-RU" sz="2800" b="1" i="1" dirty="0" err="1" smtClean="0"/>
              <a:t>скотогонные</a:t>
            </a:r>
            <a:endParaRPr lang="ru-RU" sz="28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6984268" y="2318962"/>
            <a:ext cx="176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hlinkClick r:id="rId8" action="ppaction://hlinksldjump"/>
              </a:rPr>
              <a:t>Бойцовые</a:t>
            </a:r>
            <a:r>
              <a:rPr lang="ru-RU" sz="2800" b="1" i="1" dirty="0" smtClean="0"/>
              <a:t> </a:t>
            </a:r>
            <a:endParaRPr lang="ru-RU" sz="28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012160" y="4077072"/>
            <a:ext cx="2556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hlinkClick r:id="rId9" action="ppaction://hlinksldjump"/>
              </a:rPr>
              <a:t>Служебные</a:t>
            </a:r>
            <a:r>
              <a:rPr lang="ru-RU" sz="2800" b="1" i="1" dirty="0" smtClean="0"/>
              <a:t> </a:t>
            </a:r>
            <a:endParaRPr lang="ru-RU" sz="28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191402" y="2455699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hlinkClick r:id="rId10" action="ppaction://hlinksldjump"/>
              </a:rPr>
              <a:t>Сторожевые</a:t>
            </a:r>
            <a:r>
              <a:rPr lang="ru-RU" sz="2800" b="1" i="1" dirty="0" smtClean="0"/>
              <a:t> </a:t>
            </a:r>
            <a:r>
              <a:rPr lang="ru-RU" b="1" i="1" dirty="0" smtClean="0"/>
              <a:t> </a:t>
            </a:r>
            <a:endParaRPr lang="ru-RU" b="1" i="1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6156176" y="2852937"/>
            <a:ext cx="989782" cy="25085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274177" y="2192358"/>
            <a:ext cx="768733" cy="253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23640">
            <a:off x="1682338" y="1882781"/>
            <a:ext cx="2202705" cy="301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275985" y="4372740"/>
            <a:ext cx="1158875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70348">
            <a:off x="2525815" y="3953545"/>
            <a:ext cx="1158875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51697">
            <a:off x="1977919" y="2973213"/>
            <a:ext cx="1427060" cy="285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196">
            <a:off x="5879393" y="3810001"/>
            <a:ext cx="1158875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72944">
            <a:off x="5477200" y="2066694"/>
            <a:ext cx="1764523" cy="241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779912" y="332656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Собак в мире около 400 пород</a:t>
            </a:r>
            <a:endParaRPr lang="ru-RU" sz="2400" b="1" dirty="0"/>
          </a:p>
        </p:txBody>
      </p:sp>
      <p:sp>
        <p:nvSpPr>
          <p:cNvPr id="17" name="Управляющая кнопка: назад 16">
            <a:hlinkClick r:id="" action="ppaction://hlinkshowjump?jump=firstslide" highlightClick="1"/>
          </p:cNvPr>
          <p:cNvSpPr/>
          <p:nvPr/>
        </p:nvSpPr>
        <p:spPr>
          <a:xfrm>
            <a:off x="8316416" y="6183307"/>
            <a:ext cx="432048" cy="41404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710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Топ охотничьих пород собак: бассет-хаунд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98" y="4422304"/>
            <a:ext cx="2495480" cy="1669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8502" y="332656"/>
            <a:ext cx="26087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u="sng" dirty="0" smtClean="0"/>
              <a:t>Охотничьи</a:t>
            </a:r>
            <a:endParaRPr lang="ru-RU" sz="3600" b="1" i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495334" y="6091644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err="1" smtClean="0"/>
              <a:t>Бассет</a:t>
            </a:r>
            <a:r>
              <a:rPr lang="ru-RU" sz="2400" b="1" i="1" dirty="0" smtClean="0"/>
              <a:t> - </a:t>
            </a:r>
            <a:r>
              <a:rPr lang="ru-RU" sz="2400" b="1" i="1" dirty="0" err="1" smtClean="0"/>
              <a:t>хаунд</a:t>
            </a:r>
            <a:r>
              <a:rPr lang="ru-RU" sz="2400" b="1" i="1" dirty="0" smtClean="0"/>
              <a:t> </a:t>
            </a:r>
            <a:endParaRPr lang="ru-RU" sz="2400" b="1" i="1" dirty="0"/>
          </a:p>
        </p:txBody>
      </p:sp>
      <p:pic>
        <p:nvPicPr>
          <p:cNvPr id="17410" name="Picture 2" descr="Топ охотничьих пород собак: русская псова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43" y="1628800"/>
            <a:ext cx="2495481" cy="164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31338" y="3271333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Русская борзая</a:t>
            </a:r>
            <a:endParaRPr lang="ru-RU" sz="2400" b="1" i="1" dirty="0"/>
          </a:p>
        </p:txBody>
      </p:sp>
      <p:pic>
        <p:nvPicPr>
          <p:cNvPr id="17414" name="Picture 6" descr="Топ охотничьих пород собак: русская гонча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50645"/>
            <a:ext cx="2326081" cy="154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Топ охотничьих пород собак: бигль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59" t="28298"/>
          <a:stretch/>
        </p:blipFill>
        <p:spPr bwMode="auto">
          <a:xfrm>
            <a:off x="6221123" y="2395104"/>
            <a:ext cx="2306075" cy="1752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762177" y="3960639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err="1" smtClean="0"/>
              <a:t>Бигль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156176" y="1799815"/>
            <a:ext cx="2470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Русская гончая</a:t>
            </a:r>
            <a:endParaRPr lang="ru-RU" sz="2400" b="1" i="1" dirty="0"/>
          </a:p>
        </p:txBody>
      </p:sp>
      <p:pic>
        <p:nvPicPr>
          <p:cNvPr id="17418" name="Picture 10" descr="Топ охотничьих пород собак: фокстерьер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7" t="10786" r="38655" b="6975"/>
          <a:stretch/>
        </p:blipFill>
        <p:spPr bwMode="auto">
          <a:xfrm>
            <a:off x="3563888" y="229941"/>
            <a:ext cx="1872208" cy="2705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563888" y="2935158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Фокстерьер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7420" name="Picture 12" descr="Топ охотничьих пород собак: такса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53" r="25900"/>
          <a:stretch/>
        </p:blipFill>
        <p:spPr bwMode="auto">
          <a:xfrm>
            <a:off x="3336457" y="3546075"/>
            <a:ext cx="2100134" cy="2545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918472" y="6089861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Такса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7422" name="Picture 14" descr="Топ охотничьих пород собак: русский охотничий спаниель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123" y="4818859"/>
            <a:ext cx="2494698" cy="166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859695" y="4612276"/>
            <a:ext cx="160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Спаниель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8" name="Управляющая кнопка: назад 17">
            <a:hlinkClick r:id="rId10" action="ppaction://hlinksldjump" highlightClick="1"/>
          </p:cNvPr>
          <p:cNvSpPr/>
          <p:nvPr/>
        </p:nvSpPr>
        <p:spPr>
          <a:xfrm>
            <a:off x="8482257" y="6320693"/>
            <a:ext cx="482231" cy="34866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15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9814" y="5894645"/>
            <a:ext cx="2022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Доберман</a:t>
            </a:r>
            <a:r>
              <a:rPr lang="ru-RU" sz="2800" b="1" i="1" dirty="0" smtClean="0"/>
              <a:t> </a:t>
            </a:r>
            <a:endParaRPr lang="ru-RU" sz="28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2602137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Немецкая овчарка </a:t>
            </a:r>
            <a:endParaRPr lang="ru-RU" sz="24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150845" y="4077072"/>
            <a:ext cx="28831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Американский бульдог </a:t>
            </a:r>
            <a:r>
              <a:rPr lang="ru-RU" b="1" i="1" dirty="0" smtClean="0"/>
              <a:t> </a:t>
            </a:r>
            <a:endParaRPr lang="ru-RU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460024" y="1795695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Ротвейлер</a:t>
            </a:r>
            <a:r>
              <a:rPr lang="ru-RU" sz="2800" b="1" i="1" dirty="0" smtClean="0"/>
              <a:t>  </a:t>
            </a:r>
            <a:endParaRPr lang="ru-RU" sz="28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059833" y="5877272"/>
            <a:ext cx="2304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Московская сторожевая</a:t>
            </a:r>
            <a:endParaRPr lang="ru-RU" sz="24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3966948" y="3329811"/>
            <a:ext cx="708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Дог</a:t>
            </a:r>
            <a:r>
              <a:rPr lang="ru-RU" sz="2800" b="1" i="1" dirty="0" smtClean="0"/>
              <a:t>  </a:t>
            </a:r>
            <a:endParaRPr lang="ru-RU" sz="28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283728" y="6266589"/>
            <a:ext cx="1556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err="1" smtClean="0"/>
              <a:t>Алабай</a:t>
            </a:r>
            <a:r>
              <a:rPr lang="ru-RU" sz="2800" b="1" i="1" dirty="0" smtClean="0"/>
              <a:t> </a:t>
            </a:r>
            <a:endParaRPr lang="ru-RU" sz="28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251520" y="279502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u="sng" dirty="0" smtClean="0"/>
              <a:t>Сторожевые</a:t>
            </a:r>
            <a:r>
              <a:rPr lang="ru-RU" sz="2800" b="1" i="1" dirty="0" smtClean="0"/>
              <a:t> </a:t>
            </a:r>
            <a:r>
              <a:rPr lang="ru-RU" b="1" i="1" dirty="0" smtClean="0"/>
              <a:t> </a:t>
            </a:r>
            <a:endParaRPr lang="ru-RU" b="1" i="1" dirty="0"/>
          </a:p>
        </p:txBody>
      </p:sp>
      <p:pic>
        <p:nvPicPr>
          <p:cNvPr id="16386" name="Picture 2" descr="Топ лучших пород собак для охраны: немецкая овчарк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59" y="1010818"/>
            <a:ext cx="2346610" cy="1569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Топ лучших пород собак для охраны: ротвейлер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7" t="13804" r="18552" b="13176"/>
          <a:stretch/>
        </p:blipFill>
        <p:spPr bwMode="auto">
          <a:xfrm>
            <a:off x="6229768" y="151009"/>
            <a:ext cx="2548746" cy="1719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Топ лучших пород собак для охраны: доберман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5" t="20605" r="42127"/>
          <a:stretch/>
        </p:blipFill>
        <p:spPr bwMode="auto">
          <a:xfrm>
            <a:off x="374359" y="3244831"/>
            <a:ext cx="2153639" cy="270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Топ лучших пород собак для охраны: московская сторожевая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81" t="13234"/>
          <a:stretch/>
        </p:blipFill>
        <p:spPr bwMode="auto">
          <a:xfrm>
            <a:off x="2953408" y="4077072"/>
            <a:ext cx="2657617" cy="1849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Топ лучших пород собак для охраны: алабай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9"/>
          <a:stretch/>
        </p:blipFill>
        <p:spPr bwMode="auto">
          <a:xfrm>
            <a:off x="6055816" y="4586848"/>
            <a:ext cx="2599479" cy="183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 descr="Топ лучших пород собак для охраны: американский бульдог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5" t="10128" r="25580" b="12020"/>
          <a:stretch/>
        </p:blipFill>
        <p:spPr bwMode="auto">
          <a:xfrm>
            <a:off x="6352986" y="2361991"/>
            <a:ext cx="2302309" cy="176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8" name="Picture 14" descr="Топ лучших пород собак для охраны: бордоский дог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43" t="20789" r="2086"/>
          <a:stretch/>
        </p:blipFill>
        <p:spPr bwMode="auto">
          <a:xfrm>
            <a:off x="2953408" y="930021"/>
            <a:ext cx="2987841" cy="250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Управляющая кнопка: назад 11">
            <a:hlinkClick r:id="rId10" action="ppaction://hlinksldjump" highlightClick="1"/>
          </p:cNvPr>
          <p:cNvSpPr/>
          <p:nvPr/>
        </p:nvSpPr>
        <p:spPr>
          <a:xfrm>
            <a:off x="122331" y="6091433"/>
            <a:ext cx="504056" cy="37194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965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773415"/>
            <a:ext cx="801193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solidFill>
                  <a:srgbClr val="212529"/>
                </a:solidFill>
                <a:latin typeface="Montserrat"/>
              </a:rPr>
              <a:t>    Кане-</a:t>
            </a:r>
            <a:r>
              <a:rPr lang="ru-RU" sz="2000" dirty="0" err="1" smtClean="0">
                <a:solidFill>
                  <a:srgbClr val="212529"/>
                </a:solidFill>
                <a:latin typeface="Montserrat"/>
              </a:rPr>
              <a:t>корсо</a:t>
            </a:r>
            <a:r>
              <a:rPr lang="ru-RU" sz="2000" dirty="0" smtClean="0">
                <a:solidFill>
                  <a:srgbClr val="212529"/>
                </a:solidFill>
                <a:latin typeface="Montserrat"/>
              </a:rPr>
              <a:t> </a:t>
            </a:r>
            <a:r>
              <a:rPr lang="ru-RU" sz="2000" dirty="0" err="1">
                <a:solidFill>
                  <a:srgbClr val="212529"/>
                </a:solidFill>
                <a:latin typeface="Montserrat"/>
              </a:rPr>
              <a:t>итальяно</a:t>
            </a:r>
            <a:r>
              <a:rPr lang="ru-RU" sz="2000" dirty="0">
                <a:solidFill>
                  <a:srgbClr val="212529"/>
                </a:solidFill>
                <a:latin typeface="Montserrat"/>
              </a:rPr>
              <a:t>, ньюфаундленды, доберманы, ризеншнауцеры и сенбернары работают в полиции, помогают незрячим и участвуют в поисково-спасательных операциях. На их воспитание уходит очень много времени и сил, поэтому таких псов не рекомендуется заводить </a:t>
            </a:r>
            <a:r>
              <a:rPr lang="ru-RU" sz="2000" dirty="0" err="1">
                <a:solidFill>
                  <a:srgbClr val="212529"/>
                </a:solidFill>
                <a:latin typeface="Montserrat"/>
              </a:rPr>
              <a:t>трудоголикам</a:t>
            </a:r>
            <a:r>
              <a:rPr lang="ru-RU" sz="2000" dirty="0">
                <a:solidFill>
                  <a:srgbClr val="212529"/>
                </a:solidFill>
                <a:latin typeface="Montserrat"/>
              </a:rPr>
              <a:t>. </a:t>
            </a:r>
            <a:endParaRPr lang="ru-RU" sz="20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6925068" y="6334780"/>
            <a:ext cx="1781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Лабрадор</a:t>
            </a:r>
            <a:r>
              <a:rPr lang="ru-RU" sz="2800" b="1" i="1" dirty="0" smtClean="0"/>
              <a:t>  </a:t>
            </a:r>
            <a:endParaRPr lang="ru-RU" sz="2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28514" y="4967794"/>
            <a:ext cx="1791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Доберман</a:t>
            </a:r>
            <a:r>
              <a:rPr lang="ru-RU" sz="2800" b="1" i="1" dirty="0" smtClean="0"/>
              <a:t>  </a:t>
            </a:r>
            <a:endParaRPr lang="ru-RU" sz="28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2439069" y="6349398"/>
            <a:ext cx="2407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Ньюфаундленд </a:t>
            </a:r>
            <a:endParaRPr lang="ru-RU" sz="24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6681181" y="3860328"/>
            <a:ext cx="21844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Ризеншнауцер</a:t>
            </a:r>
            <a:r>
              <a:rPr lang="ru-RU" sz="2800" b="1" i="1" dirty="0" smtClean="0"/>
              <a:t>   </a:t>
            </a:r>
            <a:endParaRPr lang="ru-RU" sz="28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279199" y="188640"/>
            <a:ext cx="25562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u="sng" dirty="0" smtClean="0"/>
              <a:t>Служебные</a:t>
            </a:r>
            <a:r>
              <a:rPr lang="ru-RU" sz="2800" b="1" i="1" dirty="0" smtClean="0"/>
              <a:t> </a:t>
            </a:r>
            <a:endParaRPr lang="ru-RU" sz="28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2721363" y="2404631"/>
            <a:ext cx="1620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Сенбернар</a:t>
            </a:r>
            <a:r>
              <a:rPr lang="ru-RU" sz="2800" b="1" i="1" dirty="0" smtClean="0"/>
              <a:t>  </a:t>
            </a:r>
            <a:r>
              <a:rPr lang="ru-RU" b="1" i="1" dirty="0" smtClean="0"/>
              <a:t> </a:t>
            </a:r>
            <a:endParaRPr lang="ru-RU" b="1" i="1" dirty="0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70" y="2404631"/>
            <a:ext cx="1966973" cy="246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 descr="https://avatars.mds.yandex.net/i?id=07a332d1a2cbd0d152814ad8e2e9d4d064fed499-8474952-images-thumbs&amp;n=1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92" r="22644"/>
          <a:stretch/>
        </p:blipFill>
        <p:spPr bwMode="auto">
          <a:xfrm>
            <a:off x="4341543" y="2130923"/>
            <a:ext cx="2030657" cy="2195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https://avatars.mds.yandex.net/i?id=e70e2d499d3a5e3d2d98a86012b4dcf09ea5ec67-4395390-images-thumbs&amp;n=1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1" r="10810"/>
          <a:stretch/>
        </p:blipFill>
        <p:spPr bwMode="auto">
          <a:xfrm>
            <a:off x="6198414" y="4440735"/>
            <a:ext cx="2507812" cy="1862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https://avatars.mds.yandex.net/i?id=7647c3d70ced7223b83359a59ff9fab7239c58a9-5302151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557" y="2137390"/>
            <a:ext cx="2293661" cy="172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9" name="Picture 9" descr="https://avatars.mds.yandex.net/i?id=23520a809ecc1088c44a85a4e5fa45a7-4374572-images-thumbs&amp;n=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383548"/>
            <a:ext cx="2749653" cy="1977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Управляющая кнопка: назад 11">
            <a:hlinkClick r:id="rId8" action="ppaction://hlinksldjump" highlightClick="1"/>
          </p:cNvPr>
          <p:cNvSpPr/>
          <p:nvPr/>
        </p:nvSpPr>
        <p:spPr>
          <a:xfrm>
            <a:off x="228514" y="6035049"/>
            <a:ext cx="476377" cy="3805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48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76540" y="5284126"/>
            <a:ext cx="17757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Якутская лайка</a:t>
            </a:r>
            <a:endParaRPr lang="ru-RU" sz="24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260648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u="sng" dirty="0" smtClean="0"/>
              <a:t>Ездовые</a:t>
            </a:r>
            <a:r>
              <a:rPr lang="ru-RU" sz="2800" b="1" i="1" dirty="0" smtClean="0"/>
              <a:t> </a:t>
            </a:r>
            <a:r>
              <a:rPr lang="ru-RU" sz="2400" b="1" i="1" dirty="0" smtClean="0"/>
              <a:t> </a:t>
            </a:r>
            <a:endParaRPr lang="ru-RU" sz="24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026242" y="2834284"/>
            <a:ext cx="1332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err="1" smtClean="0"/>
              <a:t>Хаски</a:t>
            </a:r>
            <a:r>
              <a:rPr lang="ru-RU" sz="2800" b="1" i="1" dirty="0" smtClean="0"/>
              <a:t>  </a:t>
            </a:r>
            <a:endParaRPr lang="ru-RU" sz="28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872520" y="5884756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Эскимосская лайка</a:t>
            </a:r>
            <a:endParaRPr lang="ru-RU" sz="24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894258" y="3212976"/>
            <a:ext cx="1530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Самоед</a:t>
            </a:r>
            <a:r>
              <a:rPr lang="ru-RU" sz="2800" b="1" i="1" dirty="0" smtClean="0"/>
              <a:t>  </a:t>
            </a:r>
            <a:endParaRPr lang="ru-RU" sz="28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511165" y="3103792"/>
            <a:ext cx="18954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err="1" smtClean="0"/>
              <a:t>Маламут</a:t>
            </a:r>
            <a:r>
              <a:rPr lang="ru-RU" sz="2800" b="1" i="1" dirty="0" smtClean="0"/>
              <a:t> </a:t>
            </a:r>
            <a:r>
              <a:rPr lang="ru-RU" b="1" i="1" dirty="0" smtClean="0"/>
              <a:t> </a:t>
            </a:r>
            <a:endParaRPr lang="ru-RU" b="1" i="1" dirty="0"/>
          </a:p>
        </p:txBody>
      </p:sp>
      <p:pic>
        <p:nvPicPr>
          <p:cNvPr id="14338" name="Picture 2" descr="Породы северных ездовых собак: аляскинский маламут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22" t="21938" b="12975"/>
          <a:stretch/>
        </p:blipFill>
        <p:spPr bwMode="auto">
          <a:xfrm>
            <a:off x="320545" y="1041356"/>
            <a:ext cx="2977938" cy="206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Породы северных ездовых собак: гренландская собака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31" r="29270"/>
          <a:stretch/>
        </p:blipFill>
        <p:spPr bwMode="auto">
          <a:xfrm>
            <a:off x="971600" y="3855671"/>
            <a:ext cx="3114208" cy="2026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ездовые породы: сахалинский хаск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542" y="1041356"/>
            <a:ext cx="2528618" cy="1691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Породы северных ездовых собак: самоед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0" t="15154" r="15148"/>
          <a:stretch/>
        </p:blipFill>
        <p:spPr bwMode="auto">
          <a:xfrm>
            <a:off x="6252227" y="1041356"/>
            <a:ext cx="2580206" cy="2008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 descr="Породы северных ездовых собак: якутская лайка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04" r="41004"/>
          <a:stretch/>
        </p:blipFill>
        <p:spPr bwMode="auto">
          <a:xfrm>
            <a:off x="5190129" y="3736196"/>
            <a:ext cx="1644061" cy="289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Управляющая кнопка: назад 11">
            <a:hlinkClick r:id="rId8" action="ppaction://hlinksldjump" highlightClick="1"/>
          </p:cNvPr>
          <p:cNvSpPr/>
          <p:nvPr/>
        </p:nvSpPr>
        <p:spPr>
          <a:xfrm>
            <a:off x="261936" y="6033448"/>
            <a:ext cx="432048" cy="39494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01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59044" y="5921697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Южнорусская овчарка </a:t>
            </a:r>
            <a:endParaRPr lang="ru-RU" sz="24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2996952"/>
            <a:ext cx="1815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err="1" smtClean="0"/>
              <a:t>Комондор</a:t>
            </a:r>
            <a:r>
              <a:rPr lang="ru-RU" sz="2800" b="1" i="1" dirty="0" smtClean="0"/>
              <a:t> </a:t>
            </a:r>
            <a:endParaRPr lang="ru-RU" sz="28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829006" y="304520"/>
            <a:ext cx="5586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u="sng" dirty="0" smtClean="0"/>
              <a:t>Пастушьи или </a:t>
            </a:r>
            <a:r>
              <a:rPr lang="ru-RU" sz="3200" b="1" i="1" u="sng" dirty="0" err="1" smtClean="0"/>
              <a:t>скотогонные</a:t>
            </a:r>
            <a:endParaRPr lang="ru-RU" sz="3200" b="1" i="1" u="sng" dirty="0"/>
          </a:p>
        </p:txBody>
      </p:sp>
      <p:sp>
        <p:nvSpPr>
          <p:cNvPr id="9" name="TextBox 8"/>
          <p:cNvSpPr txBox="1"/>
          <p:nvPr/>
        </p:nvSpPr>
        <p:spPr>
          <a:xfrm>
            <a:off x="6741331" y="2445279"/>
            <a:ext cx="176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err="1" smtClean="0"/>
              <a:t>Бобтейл</a:t>
            </a:r>
            <a:r>
              <a:rPr lang="ru-RU" sz="2800" b="1" i="1" dirty="0" smtClean="0"/>
              <a:t> </a:t>
            </a:r>
            <a:endParaRPr lang="ru-RU" sz="28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3828715" y="6183307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Колли</a:t>
            </a:r>
            <a:r>
              <a:rPr lang="ru-RU" sz="2800" b="1" i="1" dirty="0" smtClean="0"/>
              <a:t> </a:t>
            </a:r>
            <a:endParaRPr lang="ru-RU" sz="2800" b="1" i="1" dirty="0"/>
          </a:p>
        </p:txBody>
      </p:sp>
      <p:pic>
        <p:nvPicPr>
          <p:cNvPr id="18434" name="Picture 2" descr="ТОП пастушьих пород собак: комондо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27" y="1052736"/>
            <a:ext cx="2912683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ТОП пастушьих пород собак: бобтейл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640" y="1055112"/>
            <a:ext cx="2746591" cy="194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ТОП пастушьих пород собак: колли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97" r="16544"/>
          <a:stretch/>
        </p:blipFill>
        <p:spPr bwMode="auto">
          <a:xfrm>
            <a:off x="3491880" y="3244682"/>
            <a:ext cx="2041822" cy="2924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ТОП пастушьих пород собак: южнорусская овчарк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7425" y="4101487"/>
            <a:ext cx="2655606" cy="177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Управляющая кнопка: назад 11">
            <a:hlinkClick r:id="rId7" action="ppaction://hlinksldjump" highlightClick="1"/>
          </p:cNvPr>
          <p:cNvSpPr/>
          <p:nvPr/>
        </p:nvSpPr>
        <p:spPr>
          <a:xfrm>
            <a:off x="179512" y="6383362"/>
            <a:ext cx="432048" cy="35800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42" name="Picture 10" descr="ТОП пастушьих пород собак: корги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52" t="47972" r="50000" b="16522"/>
          <a:stretch/>
        </p:blipFill>
        <p:spPr bwMode="auto">
          <a:xfrm>
            <a:off x="581081" y="3624209"/>
            <a:ext cx="2431373" cy="2165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73415" y="5874104"/>
            <a:ext cx="2046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err="1" smtClean="0"/>
              <a:t>Вельш</a:t>
            </a:r>
            <a:r>
              <a:rPr lang="ru-RU" sz="2400" b="1" i="1" dirty="0" smtClean="0"/>
              <a:t>-корги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354393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5931564"/>
            <a:ext cx="157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Пекинес</a:t>
            </a:r>
            <a:r>
              <a:rPr lang="ru-RU" sz="2800" b="1" i="1" dirty="0" smtClean="0"/>
              <a:t> </a:t>
            </a:r>
            <a:endParaRPr lang="ru-RU" sz="28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260648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u="sng" dirty="0" smtClean="0"/>
              <a:t>Декоративные</a:t>
            </a:r>
            <a:r>
              <a:rPr lang="ru-RU" sz="2800" b="1" i="1" dirty="0" smtClean="0"/>
              <a:t> </a:t>
            </a:r>
            <a:endParaRPr lang="ru-RU" sz="2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655316" y="650191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Йоркширский терьер </a:t>
            </a:r>
            <a:r>
              <a:rPr lang="ru-RU" sz="2000" b="1" i="1" dirty="0" smtClean="0"/>
              <a:t> </a:t>
            </a:r>
            <a:endParaRPr lang="ru-RU" sz="20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3503064" y="5639328"/>
            <a:ext cx="16921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err="1" smtClean="0"/>
              <a:t>Болоньез</a:t>
            </a:r>
            <a:r>
              <a:rPr lang="ru-RU" sz="2800" b="1" i="1" dirty="0" smtClean="0"/>
              <a:t>  </a:t>
            </a:r>
            <a:endParaRPr lang="ru-RU" sz="28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5922923" y="3132232"/>
            <a:ext cx="3185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Китайская хохлатая </a:t>
            </a:r>
            <a:endParaRPr lang="ru-RU" sz="24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609216" y="6002409"/>
            <a:ext cx="1800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err="1" smtClean="0"/>
              <a:t>Мальтезе</a:t>
            </a:r>
            <a:r>
              <a:rPr lang="ru-RU" sz="2800" b="1" i="1" dirty="0" smtClean="0"/>
              <a:t> </a:t>
            </a:r>
            <a:endParaRPr lang="ru-RU" sz="28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324708" y="262486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err="1" smtClean="0"/>
              <a:t>Чихуахуа</a:t>
            </a:r>
            <a:r>
              <a:rPr lang="ru-RU" sz="2400" b="1" i="1" dirty="0" smtClean="0"/>
              <a:t> </a:t>
            </a:r>
            <a:r>
              <a:rPr lang="ru-RU" sz="2800" b="1" i="1" dirty="0" smtClean="0"/>
              <a:t> </a:t>
            </a:r>
            <a:r>
              <a:rPr lang="ru-RU" b="1" i="1" dirty="0" smtClean="0"/>
              <a:t> </a:t>
            </a:r>
            <a:endParaRPr lang="ru-RU" b="1" i="1" dirty="0"/>
          </a:p>
        </p:txBody>
      </p:sp>
      <p:pic>
        <p:nvPicPr>
          <p:cNvPr id="19458" name="Picture 2" descr="ТОП-30 самых маленьких пород собак: чихуаху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10223"/>
            <a:ext cx="2569298" cy="1711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ТОП-30 самых маленьких пород собак: йоркширский терьер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2" r="11043" b="16406"/>
          <a:stretch/>
        </p:blipFill>
        <p:spPr bwMode="auto">
          <a:xfrm>
            <a:off x="3294992" y="1439362"/>
            <a:ext cx="2365978" cy="193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ТОП-30 самых маленьких пород собак: китайская хохлатая собака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0" t="14244" r="26582"/>
          <a:stretch/>
        </p:blipFill>
        <p:spPr bwMode="auto">
          <a:xfrm>
            <a:off x="6367893" y="633877"/>
            <a:ext cx="2546221" cy="249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ТОП-30 самых маленьких пород собак: мальтез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960" y="4131468"/>
            <a:ext cx="2809154" cy="1870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6" name="Picture 10" descr="ТОП-30 самых маленьких пород собак: болоньез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67" t="15209"/>
          <a:stretch/>
        </p:blipFill>
        <p:spPr bwMode="auto">
          <a:xfrm>
            <a:off x="3340665" y="4046470"/>
            <a:ext cx="2320305" cy="172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8" name="Picture 12" descr="ТОП-30 самых маленьких пород собак: пекинес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88" t="21009" r="34356" b="19196"/>
          <a:stretch/>
        </p:blipFill>
        <p:spPr bwMode="auto">
          <a:xfrm>
            <a:off x="541932" y="3429000"/>
            <a:ext cx="2132489" cy="2471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Управляющая кнопка: назад 11">
            <a:hlinkClick r:id="rId9" action="ppaction://hlinksldjump" highlightClick="1"/>
          </p:cNvPr>
          <p:cNvSpPr/>
          <p:nvPr/>
        </p:nvSpPr>
        <p:spPr>
          <a:xfrm>
            <a:off x="107504" y="6049882"/>
            <a:ext cx="432048" cy="28658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54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ТОП-20 бойцовских пород собак: бульмастиф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5" t="20685" r="26417"/>
          <a:stretch/>
        </p:blipFill>
        <p:spPr bwMode="auto">
          <a:xfrm>
            <a:off x="6084168" y="260648"/>
            <a:ext cx="2797352" cy="369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78027" y="3429000"/>
            <a:ext cx="2209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err="1" smtClean="0"/>
              <a:t>Бульмастиф</a:t>
            </a:r>
            <a:r>
              <a:rPr lang="ru-RU" sz="2800" b="1" i="1" dirty="0" smtClean="0"/>
              <a:t> </a:t>
            </a:r>
            <a:endParaRPr lang="ru-RU" sz="28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698903" y="316739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Шарпей</a:t>
            </a:r>
            <a:r>
              <a:rPr lang="ru-RU" sz="2800" b="1" i="1" dirty="0" smtClean="0"/>
              <a:t>  </a:t>
            </a:r>
            <a:endParaRPr lang="ru-RU" sz="2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378026" y="5726094"/>
            <a:ext cx="2156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Бультерьер</a:t>
            </a:r>
            <a:r>
              <a:rPr lang="ru-RU" sz="2800" b="1" i="1" dirty="0" smtClean="0"/>
              <a:t>  </a:t>
            </a:r>
            <a:r>
              <a:rPr lang="ru-RU" sz="2400" b="1" i="1" dirty="0" smtClean="0"/>
              <a:t> </a:t>
            </a:r>
            <a:endParaRPr lang="ru-RU" sz="24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15515" y="2581964"/>
            <a:ext cx="2627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err="1" smtClean="0"/>
              <a:t>Бордоский</a:t>
            </a:r>
            <a:r>
              <a:rPr lang="ru-RU" sz="2400" b="1" i="1" dirty="0" smtClean="0"/>
              <a:t> дог </a:t>
            </a:r>
            <a:endParaRPr lang="ru-RU" sz="24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554887" y="6173036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Бульдог</a:t>
            </a:r>
            <a:r>
              <a:rPr lang="ru-RU" sz="2800" b="1" i="1" dirty="0" smtClean="0"/>
              <a:t> </a:t>
            </a:r>
            <a:endParaRPr lang="ru-RU" sz="28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260648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u="sng" dirty="0" smtClean="0"/>
              <a:t>Бойцовые</a:t>
            </a:r>
            <a:r>
              <a:rPr lang="ru-RU" sz="2800" b="1" i="1" dirty="0" smtClean="0"/>
              <a:t> </a:t>
            </a:r>
            <a:endParaRPr lang="ru-RU" sz="28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418420" y="6165925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Ка-де-</a:t>
            </a:r>
            <a:r>
              <a:rPr lang="ru-RU" sz="2000" b="1" i="1" dirty="0" err="1" smtClean="0"/>
              <a:t>бо</a:t>
            </a:r>
            <a:r>
              <a:rPr lang="ru-RU" sz="2000" b="1" i="1" dirty="0" smtClean="0"/>
              <a:t> (</a:t>
            </a:r>
            <a:r>
              <a:rPr lang="ru-RU" sz="2000" b="1" i="1" dirty="0" err="1" smtClean="0"/>
              <a:t>мастиф</a:t>
            </a:r>
            <a:r>
              <a:rPr lang="ru-RU" sz="2000" b="1" i="1" dirty="0" smtClean="0"/>
              <a:t>)</a:t>
            </a:r>
            <a:r>
              <a:rPr lang="ru-RU" sz="1400" b="1" i="1" dirty="0" smtClean="0"/>
              <a:t> </a:t>
            </a:r>
            <a:endParaRPr lang="ru-RU" sz="1400" b="1" i="1" dirty="0"/>
          </a:p>
        </p:txBody>
      </p:sp>
      <p:pic>
        <p:nvPicPr>
          <p:cNvPr id="20482" name="Picture 2" descr="ТОП-20 бойцовских пород собак: бордоский дог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57" y="1124744"/>
            <a:ext cx="2590613" cy="1457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ТОП-20 бойцовских пород собак: ка-де-бо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28" r="12880"/>
          <a:stretch/>
        </p:blipFill>
        <p:spPr bwMode="auto">
          <a:xfrm>
            <a:off x="332453" y="3236546"/>
            <a:ext cx="2393577" cy="2929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ТОП-20 бойцовских пород собак: шарпей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75" t="30597" r="37758"/>
          <a:stretch/>
        </p:blipFill>
        <p:spPr bwMode="auto">
          <a:xfrm>
            <a:off x="3347864" y="271598"/>
            <a:ext cx="2070230" cy="2970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0" name="Picture 10" descr="ТОП-20 бойцовских пород собак: стаффордширский бультерьер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8" t="12158" r="43991"/>
          <a:stretch/>
        </p:blipFill>
        <p:spPr bwMode="auto">
          <a:xfrm>
            <a:off x="3347864" y="3586690"/>
            <a:ext cx="2042176" cy="2662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2" name="Picture 12" descr="ТОП-20 бойцовских пород собак: бультерьер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" t="26653" r="18842" b="10686"/>
          <a:stretch/>
        </p:blipFill>
        <p:spPr bwMode="auto">
          <a:xfrm>
            <a:off x="5927611" y="4150214"/>
            <a:ext cx="2882402" cy="153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Управляющая кнопка: назад 11">
            <a:hlinkClick r:id="rId9" action="ppaction://hlinksldjump" highlightClick="1"/>
          </p:cNvPr>
          <p:cNvSpPr/>
          <p:nvPr/>
        </p:nvSpPr>
        <p:spPr>
          <a:xfrm>
            <a:off x="8244408" y="6434646"/>
            <a:ext cx="432048" cy="26161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46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5889768"/>
            <a:ext cx="33662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Кавалер-</a:t>
            </a:r>
            <a:r>
              <a:rPr lang="ru-RU" sz="2400" b="1" i="1" dirty="0" err="1" smtClean="0"/>
              <a:t>кинг</a:t>
            </a:r>
            <a:r>
              <a:rPr lang="ru-RU" sz="2400" b="1" i="1" dirty="0" smtClean="0"/>
              <a:t> -</a:t>
            </a:r>
            <a:r>
              <a:rPr lang="ru-RU" sz="2400" b="1" i="1" dirty="0" err="1" smtClean="0"/>
              <a:t>чарльз</a:t>
            </a:r>
            <a:r>
              <a:rPr lang="ru-RU" sz="2400" b="1" i="1" dirty="0" smtClean="0"/>
              <a:t>-спаниель</a:t>
            </a:r>
            <a:endParaRPr lang="ru-RU" sz="24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903744" y="6176450"/>
            <a:ext cx="3655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Лабрадор- </a:t>
            </a:r>
            <a:r>
              <a:rPr lang="ru-RU" sz="2400" b="1" i="1" dirty="0" err="1" smtClean="0"/>
              <a:t>ретривер</a:t>
            </a:r>
            <a:r>
              <a:rPr lang="ru-RU" sz="2000" b="1" i="1" dirty="0" smtClean="0"/>
              <a:t> </a:t>
            </a:r>
            <a:endParaRPr lang="ru-RU" sz="20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260648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u="sng" dirty="0" smtClean="0"/>
              <a:t>Компаньоны</a:t>
            </a:r>
            <a:r>
              <a:rPr lang="ru-RU" sz="2800" b="1" i="1" dirty="0" smtClean="0"/>
              <a:t> </a:t>
            </a:r>
            <a:endParaRPr lang="ru-RU" sz="28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391001" y="3278740"/>
            <a:ext cx="1188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Пудель</a:t>
            </a:r>
            <a:r>
              <a:rPr lang="ru-RU" sz="2800" b="1" i="1" dirty="0" smtClean="0"/>
              <a:t>  </a:t>
            </a:r>
            <a:endParaRPr lang="ru-RU" sz="28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891921" y="2926388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err="1" smtClean="0"/>
              <a:t>Далматин</a:t>
            </a:r>
            <a:r>
              <a:rPr lang="ru-RU" sz="2800" b="1" i="1" dirty="0" smtClean="0"/>
              <a:t>  </a:t>
            </a:r>
            <a:endParaRPr lang="ru-RU" sz="2800" b="1" i="1" dirty="0"/>
          </a:p>
        </p:txBody>
      </p:sp>
      <p:pic>
        <p:nvPicPr>
          <p:cNvPr id="21506" name="Picture 2" descr="https://avatars.mds.yandex.net/i?id=c563d1166f9449643e4d8501b9d87c08ce399fa6-8211098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55001"/>
            <a:ext cx="2880320" cy="2123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https://avatars.mds.yandex.net/i?id=b0b87ab7298e3211094bee62344e33c22bd74ad5-7543737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252" y="260648"/>
            <a:ext cx="3976893" cy="2651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https://avatars.mds.yandex.net/i?id=cd73fd162666a4bfb694c4037c630e1b72423f36-7673608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980" y="3833354"/>
            <a:ext cx="3161777" cy="2101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10" descr="https://avatars.mds.yandex.net/i?id=5c579eb22434357af81dc2bc73c8dc8c0b896a7f-7754520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252" y="3622581"/>
            <a:ext cx="3366374" cy="2522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Управляющая кнопка: назад 11">
            <a:hlinkClick r:id="rId7" action="ppaction://hlinksldjump" highlightClick="1"/>
          </p:cNvPr>
          <p:cNvSpPr/>
          <p:nvPr/>
        </p:nvSpPr>
        <p:spPr>
          <a:xfrm>
            <a:off x="8460432" y="6305266"/>
            <a:ext cx="447713" cy="41549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74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вал 12"/>
          <p:cNvSpPr/>
          <p:nvPr/>
        </p:nvSpPr>
        <p:spPr>
          <a:xfrm>
            <a:off x="2555776" y="2771782"/>
            <a:ext cx="4176464" cy="87019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555776" y="2852936"/>
            <a:ext cx="4248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Породы кошек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48502" y="686599"/>
            <a:ext cx="26087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Персы </a:t>
            </a:r>
          </a:p>
          <a:p>
            <a:pPr algn="ctr"/>
            <a:r>
              <a:rPr lang="ru-RU" sz="2800" b="1" i="1" dirty="0" smtClean="0"/>
              <a:t>(</a:t>
            </a:r>
            <a:r>
              <a:rPr lang="ru-RU" sz="2800" b="1" i="1" dirty="0" smtClean="0">
                <a:hlinkClick r:id="rId3" action="ppaction://hlinksldjump"/>
              </a:rPr>
              <a:t>персидские</a:t>
            </a:r>
            <a:r>
              <a:rPr lang="ru-RU" sz="2800" b="1" i="1" dirty="0" smtClean="0"/>
              <a:t> кошки)</a:t>
            </a:r>
            <a:endParaRPr lang="ru-RU" sz="28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851920" y="1124744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hlinkClick r:id="rId4" action="ppaction://hlinksldjump"/>
              </a:rPr>
              <a:t>Сиамская</a:t>
            </a:r>
            <a:endParaRPr lang="ru-RU" sz="2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300192" y="104054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hlinkClick r:id="rId5" action="ppaction://hlinksldjump"/>
              </a:rPr>
              <a:t>Сфинкс</a:t>
            </a:r>
            <a:r>
              <a:rPr lang="ru-RU" sz="2400" b="1" i="1" dirty="0" smtClean="0"/>
              <a:t> </a:t>
            </a:r>
            <a:endParaRPr lang="ru-RU" sz="24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043608" y="4077072"/>
            <a:ext cx="26642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Шотландская </a:t>
            </a:r>
            <a:r>
              <a:rPr lang="ru-RU" sz="2800" b="1" i="1" dirty="0" smtClean="0">
                <a:hlinkClick r:id="rId6" action="ppaction://hlinksldjump"/>
              </a:rPr>
              <a:t>вислоухая</a:t>
            </a:r>
            <a:endParaRPr lang="ru-RU" sz="28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059832" y="5229200"/>
            <a:ext cx="3312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hlinkClick r:id="rId7" action="ppaction://hlinksldjump"/>
              </a:rPr>
              <a:t>Британская</a:t>
            </a:r>
            <a:r>
              <a:rPr lang="ru-RU" sz="2800" b="1" i="1" dirty="0" smtClean="0"/>
              <a:t> короткошерстная</a:t>
            </a:r>
            <a:endParaRPr lang="ru-RU" sz="28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6984268" y="2318962"/>
            <a:ext cx="176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hlinkClick r:id="rId8" action="ppaction://hlinksldjump"/>
              </a:rPr>
              <a:t>Мейн</a:t>
            </a:r>
            <a:r>
              <a:rPr lang="ru-RU" sz="2800" b="1" i="1" dirty="0" smtClean="0"/>
              <a:t>-кун</a:t>
            </a:r>
            <a:endParaRPr lang="ru-RU" sz="28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012160" y="4077072"/>
            <a:ext cx="25562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hlinkClick r:id="rId9" action="ppaction://hlinksldjump"/>
              </a:rPr>
              <a:t>Норвежская</a:t>
            </a:r>
            <a:r>
              <a:rPr lang="ru-RU" sz="2800" b="1" i="1" dirty="0" smtClean="0"/>
              <a:t> лесная</a:t>
            </a:r>
            <a:endParaRPr lang="ru-RU" sz="28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323528" y="2842182"/>
            <a:ext cx="205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hlinkClick r:id="rId10" action="ppaction://hlinksldjump"/>
              </a:rPr>
              <a:t>Сибирская</a:t>
            </a:r>
            <a:r>
              <a:rPr lang="ru-RU" b="1" i="1" dirty="0" smtClean="0"/>
              <a:t> </a:t>
            </a:r>
            <a:endParaRPr lang="ru-RU" b="1" i="1" dirty="0"/>
          </a:p>
        </p:txBody>
      </p:sp>
      <p:sp>
        <p:nvSpPr>
          <p:cNvPr id="12" name="Управляющая кнопка: далее 11">
            <a:hlinkClick r:id="rId11" action="ppaction://hlinksldjump" highlightClick="1"/>
          </p:cNvPr>
          <p:cNvSpPr/>
          <p:nvPr/>
        </p:nvSpPr>
        <p:spPr>
          <a:xfrm>
            <a:off x="8244408" y="6309320"/>
            <a:ext cx="504056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4716016" y="1772816"/>
            <a:ext cx="0" cy="8077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5904148" y="1647964"/>
            <a:ext cx="684076" cy="9326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4716016" y="3933056"/>
            <a:ext cx="0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 flipV="1">
            <a:off x="2915816" y="1772816"/>
            <a:ext cx="792088" cy="8077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202226" y="3565305"/>
            <a:ext cx="597902" cy="610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588224" y="3431381"/>
            <a:ext cx="877887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64651">
            <a:off x="7042605" y="2712153"/>
            <a:ext cx="545077" cy="556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78260">
            <a:off x="2104394" y="2675052"/>
            <a:ext cx="542723" cy="55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6588223" y="332656"/>
            <a:ext cx="2124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Это </a:t>
            </a:r>
            <a:r>
              <a:rPr lang="ru-RU" sz="2400" b="1" dirty="0" smtClean="0">
                <a:solidFill>
                  <a:srgbClr val="FF0000"/>
                </a:solidFill>
                <a:hlinkClick r:id="rId13" action="ppaction://hlinksldjump"/>
              </a:rPr>
              <a:t>интересно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9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784976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3D3D3D"/>
                </a:solidFill>
                <a:latin typeface="Roboto"/>
              </a:rPr>
              <a:t>            </a:t>
            </a:r>
            <a:r>
              <a:rPr lang="ru-RU" sz="1600" dirty="0" smtClean="0">
                <a:solidFill>
                  <a:srgbClr val="3D3D3D"/>
                </a:solidFill>
              </a:rPr>
              <a:t>В </a:t>
            </a:r>
            <a:r>
              <a:rPr lang="ru-RU" sz="1600" dirty="0">
                <a:solidFill>
                  <a:srgbClr val="3D3D3D"/>
                </a:solidFill>
              </a:rPr>
              <a:t>Древнем Египте кошек любили и даже поклонялись им. Богиня </a:t>
            </a:r>
            <a:r>
              <a:rPr lang="ru-RU" sz="1600" dirty="0" err="1">
                <a:solidFill>
                  <a:srgbClr val="3D3D3D"/>
                </a:solidFill>
              </a:rPr>
              <a:t>Баст</a:t>
            </a:r>
            <a:r>
              <a:rPr lang="ru-RU" sz="1600" dirty="0">
                <a:solidFill>
                  <a:srgbClr val="3D3D3D"/>
                </a:solidFill>
              </a:rPr>
              <a:t> изображалась с головой этого животного. Если горел дом, то в первую очередь спасали домашних любимец, а в знак траура при их гибели сбривали брови. Нанесение им малейшего вреда грозило смертной казнью. Звери жили при фараонах и священнослужителях, их мумифицировали и хоронили вместе с владельцами.</a:t>
            </a:r>
          </a:p>
          <a:p>
            <a:pPr algn="just"/>
            <a:r>
              <a:rPr lang="ru-RU" sz="1600" dirty="0" smtClean="0">
                <a:solidFill>
                  <a:srgbClr val="3D3D3D"/>
                </a:solidFill>
              </a:rPr>
              <a:t>           Также </a:t>
            </a:r>
            <a:r>
              <a:rPr lang="ru-RU" sz="1600" dirty="0">
                <a:solidFill>
                  <a:srgbClr val="3D3D3D"/>
                </a:solidFill>
              </a:rPr>
              <a:t>почитали этих животных в Китае, высоко ценили их охотничьи навыки и преданность. </a:t>
            </a:r>
            <a:endParaRPr lang="ru-RU" sz="1600" dirty="0" smtClean="0">
              <a:solidFill>
                <a:srgbClr val="3D3D3D"/>
              </a:solidFill>
            </a:endParaRPr>
          </a:p>
          <a:p>
            <a:pPr algn="just"/>
            <a:r>
              <a:rPr lang="ru-RU" sz="1600" dirty="0">
                <a:solidFill>
                  <a:srgbClr val="3D3D3D"/>
                </a:solidFill>
              </a:rPr>
              <a:t> </a:t>
            </a:r>
            <a:r>
              <a:rPr lang="ru-RU" sz="1600" dirty="0" smtClean="0">
                <a:solidFill>
                  <a:srgbClr val="3D3D3D"/>
                </a:solidFill>
              </a:rPr>
              <a:t>         Греческая </a:t>
            </a:r>
            <a:r>
              <a:rPr lang="ru-RU" sz="1600" dirty="0">
                <a:solidFill>
                  <a:srgbClr val="3D3D3D"/>
                </a:solidFill>
              </a:rPr>
              <a:t>и римская цивилизация не обожествляли кошек, но к ним относились с любовью</a:t>
            </a:r>
            <a:r>
              <a:rPr lang="ru-RU" sz="1600" dirty="0" smtClean="0">
                <a:solidFill>
                  <a:srgbClr val="3D3D3D"/>
                </a:solidFill>
              </a:rPr>
              <a:t>.</a:t>
            </a:r>
            <a:r>
              <a:rPr lang="ru-RU" sz="1600" dirty="0">
                <a:solidFill>
                  <a:srgbClr val="3D3D3D"/>
                </a:solidFill>
              </a:rPr>
              <a:t> </a:t>
            </a:r>
            <a:endParaRPr lang="ru-RU" sz="1600" dirty="0" smtClean="0">
              <a:solidFill>
                <a:srgbClr val="3D3D3D"/>
              </a:solidFill>
            </a:endParaRPr>
          </a:p>
          <a:p>
            <a:pPr algn="just"/>
            <a:r>
              <a:rPr lang="ru-RU" sz="1600" dirty="0">
                <a:solidFill>
                  <a:srgbClr val="3D3D3D"/>
                </a:solidFill>
              </a:rPr>
              <a:t> </a:t>
            </a:r>
            <a:r>
              <a:rPr lang="ru-RU" sz="1600" dirty="0" smtClean="0">
                <a:solidFill>
                  <a:srgbClr val="3D3D3D"/>
                </a:solidFill>
              </a:rPr>
              <a:t>          В </a:t>
            </a:r>
            <a:r>
              <a:rPr lang="ru-RU" sz="1600" dirty="0">
                <a:solidFill>
                  <a:srgbClr val="3D3D3D"/>
                </a:solidFill>
              </a:rPr>
              <a:t>Японии кошки известны с 6 века нашей эры. Это была высшая награда императора за заслуги перед страной. Японский </a:t>
            </a:r>
            <a:r>
              <a:rPr lang="ru-RU" sz="1600" dirty="0" err="1">
                <a:solidFill>
                  <a:srgbClr val="3D3D3D"/>
                </a:solidFill>
              </a:rPr>
              <a:t>бобтейл</a:t>
            </a:r>
            <a:r>
              <a:rPr lang="ru-RU" sz="1600" dirty="0">
                <a:solidFill>
                  <a:srgbClr val="3D3D3D"/>
                </a:solidFill>
              </a:rPr>
              <a:t> — это потомок легендарных короткохвостых средневековых котов.</a:t>
            </a:r>
          </a:p>
          <a:p>
            <a:pPr algn="just"/>
            <a:r>
              <a:rPr lang="ru-RU" sz="1600" dirty="0" smtClean="0">
                <a:solidFill>
                  <a:srgbClr val="3D3D3D"/>
                </a:solidFill>
              </a:rPr>
              <a:t>           В </a:t>
            </a:r>
            <a:r>
              <a:rPr lang="ru-RU" sz="1600" dirty="0">
                <a:solidFill>
                  <a:srgbClr val="3D3D3D"/>
                </a:solidFill>
              </a:rPr>
              <a:t>Индии кошка являлась приближенной — </a:t>
            </a:r>
            <a:r>
              <a:rPr lang="ru-RU" sz="1600" dirty="0" err="1">
                <a:solidFill>
                  <a:srgbClr val="3D3D3D"/>
                </a:solidFill>
              </a:rPr>
              <a:t>ваханой</a:t>
            </a:r>
            <a:r>
              <a:rPr lang="ru-RU" sz="1600" dirty="0">
                <a:solidFill>
                  <a:srgbClr val="3D3D3D"/>
                </a:solidFill>
              </a:rPr>
              <a:t> — богини </a:t>
            </a:r>
            <a:r>
              <a:rPr lang="ru-RU" sz="1600" dirty="0" err="1">
                <a:solidFill>
                  <a:srgbClr val="3D3D3D"/>
                </a:solidFill>
              </a:rPr>
              <a:t>Сашти</a:t>
            </a:r>
            <a:r>
              <a:rPr lang="ru-RU" sz="1600" dirty="0">
                <a:solidFill>
                  <a:srgbClr val="3D3D3D"/>
                </a:solidFill>
              </a:rPr>
              <a:t>, хранительницы домашнего очага и материнства. Высоко почитались коты на Востоке и являлись единственными животными, которым можно входить в мечеть.</a:t>
            </a:r>
          </a:p>
          <a:p>
            <a:pPr algn="just"/>
            <a:r>
              <a:rPr lang="ru-RU" sz="1600" dirty="0" smtClean="0">
                <a:solidFill>
                  <a:srgbClr val="3D3D3D"/>
                </a:solidFill>
              </a:rPr>
              <a:t>           В </a:t>
            </a:r>
            <a:r>
              <a:rPr lang="ru-RU" sz="1600" dirty="0">
                <a:solidFill>
                  <a:srgbClr val="3D3D3D"/>
                </a:solidFill>
              </a:rPr>
              <a:t>других европейских странах поначалу коты ценились очень высоко, часто стоимость крысолова была значительно выше домашнего скота. В английском королевстве издавались королевские указы с правилами содержания питомцев. У викингов кошки считались собственностью </a:t>
            </a:r>
            <a:r>
              <a:rPr lang="ru-RU" sz="1600" dirty="0" err="1">
                <a:solidFill>
                  <a:srgbClr val="3D3D3D"/>
                </a:solidFill>
              </a:rPr>
              <a:t>Фрейи</a:t>
            </a:r>
            <a:r>
              <a:rPr lang="ru-RU" sz="1600" dirty="0">
                <a:solidFill>
                  <a:srgbClr val="3D3D3D"/>
                </a:solidFill>
              </a:rPr>
              <a:t> — богини брака и плодородия, жрицы карали смертью всех, кто причинял этим животным вред.</a:t>
            </a:r>
          </a:p>
          <a:p>
            <a:pPr algn="just"/>
            <a:r>
              <a:rPr lang="ru-RU" sz="1600" dirty="0" smtClean="0">
                <a:solidFill>
                  <a:srgbClr val="3D3D3D"/>
                </a:solidFill>
              </a:rPr>
              <a:t>           Но </a:t>
            </a:r>
            <a:r>
              <a:rPr lang="ru-RU" sz="1600" dirty="0">
                <a:solidFill>
                  <a:srgbClr val="3D3D3D"/>
                </a:solidFill>
              </a:rPr>
              <a:t>наступили времена Средневековья, и пришла эпоха массового истребления питомцев. Особенно пострадали черные и рыжие особи. Считалось, что в них превращаются ведьмы. Кошки, вместе с хозяйками, массово сжигались на кострах инквизиции. Это происходило с большей частью их питомцев, что незамедлительно вызвало эпидемию черной чумы из-за неконтролируемого роста грызунов. Сама болезнь унесла почти половину населения Европы. Лишь тогда люди одумались и началось восстановление популяции, искусственное разведение, появились первые породы.</a:t>
            </a:r>
          </a:p>
          <a:p>
            <a:endParaRPr lang="ru-RU" b="0" i="0" dirty="0">
              <a:solidFill>
                <a:srgbClr val="3D3D3D"/>
              </a:solidFill>
              <a:effectLst/>
              <a:latin typeface="Roboto"/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44408" y="6309320"/>
            <a:ext cx="576064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69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0274" y="692695"/>
            <a:ext cx="836019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    В </a:t>
            </a:r>
            <a:r>
              <a:rPr lang="ru-RU" dirty="0"/>
              <a:t>нашей стране домашняя кошка массово появилась только в одиннадцатом веке, скорее всего, они были завезены на торговых кораблях восточными купцами.</a:t>
            </a:r>
          </a:p>
          <a:p>
            <a:pPr algn="just"/>
            <a:r>
              <a:rPr lang="ru-RU" dirty="0" smtClean="0"/>
              <a:t>        Пушистый </a:t>
            </a:r>
            <a:r>
              <a:rPr lang="ru-RU" dirty="0"/>
              <a:t>крысолов высоко ценился — штраф за кражу кота был выше, чем за корову.</a:t>
            </a:r>
          </a:p>
          <a:p>
            <a:pPr algn="just"/>
            <a:r>
              <a:rPr lang="ru-RU" dirty="0" smtClean="0"/>
              <a:t>        Славяне-язычники </a:t>
            </a:r>
            <a:r>
              <a:rPr lang="ru-RU" dirty="0"/>
              <a:t>почитали кота, как спутника скотьего бога Велеса. Кошка была символом домашнего очага, проводником душ в загробный мир. С принятием христианства покровителем домашних животных стал святой </a:t>
            </a:r>
            <a:r>
              <a:rPr lang="ru-RU" dirty="0" err="1"/>
              <a:t>Власий</a:t>
            </a:r>
            <a:r>
              <a:rPr lang="ru-RU" dirty="0"/>
              <a:t>. Считается, что отсюда пошла и самая распространенная на Руси кличка кота — Васька. Кошки жили при монастырях и храмах, до сих пор в этих древних постройках сохранились предназначенные для них маленькие лазы в стенах.</a:t>
            </a:r>
          </a:p>
          <a:p>
            <a:pPr algn="just"/>
            <a:r>
              <a:rPr lang="ru-RU" dirty="0" smtClean="0"/>
              <a:t>         Поначалу </a:t>
            </a:r>
            <a:r>
              <a:rPr lang="ru-RU" dirty="0"/>
              <a:t>питомцы были только в царской семье и у богатых бояр, простому люду они были не по карману.</a:t>
            </a:r>
          </a:p>
          <a:p>
            <a:pPr algn="just"/>
            <a:r>
              <a:rPr lang="ru-RU" dirty="0" smtClean="0"/>
              <a:t>          Кот </a:t>
            </a:r>
            <a:r>
              <a:rPr lang="ru-RU" dirty="0"/>
              <a:t>Василий, привезенный Петром Первым из Голландии, жил в императорском дворце, о нем был издан специальный указ. Императрица Елизавета Петровна привезла тридцать животных из Казани, так как казанские крысоловы считались лучшими охотниками.</a:t>
            </a:r>
          </a:p>
          <a:p>
            <a:pPr algn="just"/>
            <a:r>
              <a:rPr lang="ru-RU" dirty="0" smtClean="0"/>
              <a:t>           Царица </a:t>
            </a:r>
            <a:r>
              <a:rPr lang="ru-RU" dirty="0"/>
              <a:t>Екатерина Вторая назначила котов хранителями картин — произведения искусств также жестоко страдали от зубов грызунов.</a:t>
            </a:r>
          </a:p>
          <a:p>
            <a:pPr algn="just"/>
            <a:r>
              <a:rPr lang="ru-RU" dirty="0" smtClean="0"/>
              <a:t>          Повсеместно </a:t>
            </a:r>
            <a:r>
              <a:rPr lang="ru-RU" dirty="0"/>
              <a:t>кошки в России распространились только в восемнадцатом веке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 </a:t>
            </a:r>
            <a:r>
              <a:rPr lang="ru-RU" dirty="0" smtClean="0"/>
              <a:t>        На свете около 60 разных пород кошек.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331640" y="188640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Возникновение домашних кошек в России</a:t>
            </a:r>
          </a:p>
        </p:txBody>
      </p:sp>
      <p:sp>
        <p:nvSpPr>
          <p:cNvPr id="7" name="Управляющая кнопка: далее 6">
            <a:hlinkClick r:id="rId3" action="ppaction://hlinksldjump" highlightClick="1"/>
          </p:cNvPr>
          <p:cNvSpPr/>
          <p:nvPr/>
        </p:nvSpPr>
        <p:spPr>
          <a:xfrm>
            <a:off x="8244408" y="6165304"/>
            <a:ext cx="576064" cy="43670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rId4" action="ppaction://hlinksldjump" highlightClick="1"/>
          </p:cNvPr>
          <p:cNvSpPr/>
          <p:nvPr/>
        </p:nvSpPr>
        <p:spPr>
          <a:xfrm>
            <a:off x="7236296" y="6165304"/>
            <a:ext cx="576064" cy="43670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0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756330" y="2420888"/>
            <a:ext cx="33123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</a:rPr>
              <a:t>Спасибо за внимание!!!</a:t>
            </a:r>
            <a:endParaRPr lang="ru-RU" sz="44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Управляющая кнопка: назад 11">
            <a:hlinkClick r:id="" action="ppaction://hlinkshowjump?jump=firstslide" highlightClick="1"/>
          </p:cNvPr>
          <p:cNvSpPr/>
          <p:nvPr/>
        </p:nvSpPr>
        <p:spPr>
          <a:xfrm>
            <a:off x="8244408" y="6093296"/>
            <a:ext cx="504056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16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0274" y="692695"/>
            <a:ext cx="836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  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5977" y="188640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Шотландская вислоухая</a:t>
            </a:r>
            <a:endParaRPr lang="ru-RU" sz="2800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133" y="2974104"/>
            <a:ext cx="4644479" cy="3494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7744" y="877361"/>
            <a:ext cx="5937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877361"/>
            <a:ext cx="77768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        Во </a:t>
            </a:r>
            <a:r>
              <a:rPr lang="ru-RU" sz="2400" dirty="0"/>
              <a:t>всём мире эту породу именуют «</a:t>
            </a:r>
            <a:r>
              <a:rPr lang="ru-RU" sz="2400" dirty="0" err="1"/>
              <a:t>скоттиш-фолд</a:t>
            </a:r>
            <a:r>
              <a:rPr lang="ru-RU" sz="2400" dirty="0"/>
              <a:t>», но нам привычней называть этих милых кошек «шотландскими вислоухими». Их «</a:t>
            </a:r>
            <a:r>
              <a:rPr lang="ru-RU" sz="2400" dirty="0" err="1"/>
              <a:t>няшная</a:t>
            </a:r>
            <a:r>
              <a:rPr lang="ru-RU" sz="2400" dirty="0"/>
              <a:t>» внешность никого не оставит равнодушным – такое создание сразу хочется взять на руки и затискать.</a:t>
            </a:r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215731" y="5887435"/>
            <a:ext cx="615703" cy="44776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10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81080" y="188640"/>
            <a:ext cx="3672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/>
              <a:t>Сфинксы</a:t>
            </a:r>
            <a:endParaRPr lang="ru-RU" sz="4000" b="1" i="1" dirty="0"/>
          </a:p>
        </p:txBody>
      </p:sp>
      <p:sp>
        <p:nvSpPr>
          <p:cNvPr id="2" name="TextBox 1"/>
          <p:cNvSpPr txBox="1"/>
          <p:nvPr/>
        </p:nvSpPr>
        <p:spPr>
          <a:xfrm>
            <a:off x="539552" y="980728"/>
            <a:ext cx="84249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ru-RU" sz="2400" dirty="0" smtClean="0">
                <a:solidFill>
                  <a:srgbClr val="000000"/>
                </a:solidFill>
                <a:latin typeface="Open Sans"/>
              </a:rPr>
              <a:t>           Представители </a:t>
            </a:r>
            <a:r>
              <a:rPr lang="ru-RU" sz="2400" dirty="0">
                <a:solidFill>
                  <a:srgbClr val="000000"/>
                </a:solidFill>
                <a:latin typeface="Open Sans"/>
              </a:rPr>
              <a:t>этой породы – «чудо природы»: в них действительно есть что-то загадочное и завораживающее. Их также называют «лысыми кошками» – внешность которых не всем нравится, но есть и положительный момент – они никогда не линяют.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b="0" i="0" dirty="0">
              <a:solidFill>
                <a:srgbClr val="000000"/>
              </a:solidFill>
              <a:effectLst/>
              <a:latin typeface="Open Sans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848" y="3140968"/>
            <a:ext cx="4695260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Управляющая кнопка: назад 2">
            <a:hlinkClick r:id="rId4" action="ppaction://hlinksldjump" highlightClick="1"/>
          </p:cNvPr>
          <p:cNvSpPr/>
          <p:nvPr/>
        </p:nvSpPr>
        <p:spPr>
          <a:xfrm>
            <a:off x="215516" y="5805264"/>
            <a:ext cx="648072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436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8502" y="686599"/>
            <a:ext cx="8011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/>
              <a:t>Британская короткошерстная</a:t>
            </a:r>
          </a:p>
        </p:txBody>
      </p:sp>
      <p:pic>
        <p:nvPicPr>
          <p:cNvPr id="8194" name="Picture 2" descr="Британская короткошерстн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278" y="3356992"/>
            <a:ext cx="4350378" cy="326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1484784"/>
            <a:ext cx="792088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ru-RU" sz="20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Open Sans"/>
              </a:rPr>
              <a:t>         Без </a:t>
            </a:r>
            <a:r>
              <a:rPr lang="ru-RU" sz="2000" dirty="0">
                <a:solidFill>
                  <a:srgbClr val="000000"/>
                </a:solidFill>
                <a:latin typeface="Open Sans"/>
              </a:rPr>
              <a:t>таких вот «плюшевых» комочков счастья не мыслят своего существования миллионы людей во всем мире. Эти аристократичные, дружелюбные, </a:t>
            </a:r>
            <a:r>
              <a:rPr lang="ru-RU" sz="2000" dirty="0" err="1">
                <a:solidFill>
                  <a:srgbClr val="000000"/>
                </a:solidFill>
                <a:latin typeface="Open Sans"/>
              </a:rPr>
              <a:t>харизматичные</a:t>
            </a:r>
            <a:r>
              <a:rPr lang="ru-RU" sz="2000" dirty="0">
                <a:solidFill>
                  <a:srgbClr val="000000"/>
                </a:solidFill>
                <a:latin typeface="Open Sans"/>
              </a:rPr>
              <a:t> и весьма чистоплотные питомцы уже долгое время являются одной из самых популярных кошачьих пород на планете</a:t>
            </a:r>
            <a:r>
              <a:rPr lang="ru-RU" sz="2000" dirty="0" smtClean="0">
                <a:solidFill>
                  <a:srgbClr val="000000"/>
                </a:solidFill>
                <a:latin typeface="Open Sans"/>
              </a:rPr>
              <a:t>.</a:t>
            </a:r>
            <a:endParaRPr lang="ru-RU" sz="2000" b="0" i="0" dirty="0">
              <a:solidFill>
                <a:srgbClr val="000000"/>
              </a:solidFill>
              <a:effectLst/>
              <a:latin typeface="Open Sans"/>
            </a:endParaRPr>
          </a:p>
        </p:txBody>
      </p:sp>
      <p:sp>
        <p:nvSpPr>
          <p:cNvPr id="7" name="Управляющая кнопка: назад 6">
            <a:hlinkClick r:id="rId4" action="ppaction://hlinksldjump" highlightClick="1"/>
          </p:cNvPr>
          <p:cNvSpPr/>
          <p:nvPr/>
        </p:nvSpPr>
        <p:spPr>
          <a:xfrm>
            <a:off x="193072" y="5864741"/>
            <a:ext cx="595106" cy="45768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25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cattish.ru/wp-content/uploads/2018/07/maine-coon-kitte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8" r="8877"/>
          <a:stretch/>
        </p:blipFill>
        <p:spPr bwMode="auto">
          <a:xfrm>
            <a:off x="395410" y="2574234"/>
            <a:ext cx="4347651" cy="3757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кошка и котята мейн-кун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719" y="2564903"/>
            <a:ext cx="3530165" cy="3766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980728"/>
            <a:ext cx="81261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ru-RU" dirty="0">
                <a:solidFill>
                  <a:srgbClr val="000000"/>
                </a:solidFill>
                <a:latin typeface="Open Sans"/>
              </a:rPr>
              <a:t>Одной из самых удивительных и загадочных пород считается </a:t>
            </a:r>
            <a:r>
              <a:rPr lang="ru-RU" dirty="0" err="1">
                <a:solidFill>
                  <a:srgbClr val="000000"/>
                </a:solidFill>
                <a:latin typeface="Open Sans"/>
              </a:rPr>
              <a:t>мейн</a:t>
            </a:r>
            <a:r>
              <a:rPr lang="ru-RU" dirty="0">
                <a:solidFill>
                  <a:srgbClr val="000000"/>
                </a:solidFill>
                <a:latin typeface="Open Sans"/>
              </a:rPr>
              <a:t>-кун – ласковый гигант с серьезным взглядом. Этих созданий называют «комнатными рысями», что неудивительно, т.к. они одни из самых крупных домашних кошек</a:t>
            </a:r>
            <a:r>
              <a:rPr lang="ru-RU" dirty="0" smtClean="0">
                <a:solidFill>
                  <a:srgbClr val="000000"/>
                </a:solidFill>
                <a:latin typeface="Open Sans"/>
              </a:rPr>
              <a:t>.</a:t>
            </a:r>
            <a:endParaRPr lang="ru-RU" b="0" i="0" dirty="0">
              <a:solidFill>
                <a:srgbClr val="000000"/>
              </a:solidFill>
              <a:effectLst/>
              <a:latin typeface="Open San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4514" y="260648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/>
              <a:t>Мейн - кун</a:t>
            </a:r>
            <a:endParaRPr lang="ru-RU" sz="3200" b="1" i="1" dirty="0"/>
          </a:p>
        </p:txBody>
      </p:sp>
      <p:pic>
        <p:nvPicPr>
          <p:cNvPr id="7173" name="Picture 5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01" y="151611"/>
            <a:ext cx="609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063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" tmFilter="0, 0; 0.125,0.2665; 0.25,0.4; 0.375,0.465; 0.5,0.5;  0.625,0.535; 0.75,0.6; 0.875,0.7335; 1,1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" tmFilter="0, 0; 0.125,0.2665; 0.25,0.4; 0.375,0.465; 0.5,0.5;  0.625,0.535; 0.75,0.6; 0.875,0.7335; 1,1">
                                          <p:stCondLst>
                                            <p:cond delay="7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" tmFilter="0, 0; 0.125,0.2665; 0.25,0.4; 0.375,0.465; 0.5,0.5;  0.625,0.535; 0.75,0.6; 0.875,0.7335; 1,1">
                                          <p:stCondLst>
                                            <p:cond delay="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1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" decel="50000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">
                                          <p:stCondLst>
                                            <p:cond delay="7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" decel="50000">
                                          <p:stCondLst>
                                            <p:cond delay="7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">
                                          <p:stCondLst>
                                            <p:cond delay="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" decel="50000">
                                          <p:stCondLst>
                                            <p:cond delay="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" decel="50000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02" y="3560820"/>
            <a:ext cx="3765798" cy="2786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48501" y="980728"/>
            <a:ext cx="826738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3D3D3D"/>
                </a:solidFill>
                <a:latin typeface="Roboto"/>
              </a:rPr>
              <a:t>    </a:t>
            </a:r>
            <a:r>
              <a:rPr lang="ru-RU" sz="2000" dirty="0" err="1" smtClean="0">
                <a:solidFill>
                  <a:srgbClr val="3D3D3D"/>
                </a:solidFill>
                <a:latin typeface="Roboto"/>
              </a:rPr>
              <a:t>Скогкат</a:t>
            </a:r>
            <a:r>
              <a:rPr lang="ru-RU" sz="2000" dirty="0" smtClean="0">
                <a:solidFill>
                  <a:srgbClr val="3D3D3D"/>
                </a:solidFill>
                <a:latin typeface="Roboto"/>
              </a:rPr>
              <a:t> </a:t>
            </a:r>
            <a:r>
              <a:rPr lang="ru-RU" sz="2000" dirty="0">
                <a:solidFill>
                  <a:srgbClr val="3D3D3D"/>
                </a:solidFill>
                <a:latin typeface="Roboto"/>
              </a:rPr>
              <a:t>— так порода называется по-норвежски. Произошла от диких лесных кошек Норвегии</a:t>
            </a:r>
            <a:r>
              <a:rPr lang="ru-RU" sz="2000" dirty="0" smtClean="0">
                <a:solidFill>
                  <a:srgbClr val="3D3D3D"/>
                </a:solidFill>
                <a:latin typeface="Roboto"/>
              </a:rPr>
              <a:t>.</a:t>
            </a:r>
            <a:r>
              <a:rPr lang="ru-RU" sz="2000" dirty="0">
                <a:solidFill>
                  <a:srgbClr val="3D3D3D"/>
                </a:solidFill>
                <a:latin typeface="Roboto"/>
              </a:rPr>
              <a:t> Предположительно предками их были животные, завезенные из Турции и одичавшие. Суровый климат страны сформировал особей с длинной густой шерстью и мощным мускулистым телом</a:t>
            </a:r>
            <a:r>
              <a:rPr lang="ru-RU" sz="2000" dirty="0" smtClean="0">
                <a:solidFill>
                  <a:srgbClr val="3D3D3D"/>
                </a:solidFill>
                <a:latin typeface="Roboto"/>
              </a:rPr>
              <a:t>.</a:t>
            </a:r>
            <a:r>
              <a:rPr lang="ru-RU" sz="2000" dirty="0">
                <a:solidFill>
                  <a:srgbClr val="3D3D3D"/>
                </a:solidFill>
                <a:latin typeface="Roboto"/>
              </a:rPr>
              <a:t> Эти питомцы неприхотливы и сдержаны в проявлении чувств. Независимы, но плохо переносят одиночество. К человеку привязываются легко и навсегда.</a:t>
            </a:r>
            <a:endParaRPr lang="ru-RU" sz="2000" b="0" i="0" dirty="0">
              <a:solidFill>
                <a:srgbClr val="3D3D3D"/>
              </a:solidFill>
              <a:effectLst/>
              <a:latin typeface="Roboto"/>
            </a:endParaRPr>
          </a:p>
        </p:txBody>
      </p:sp>
      <p:pic>
        <p:nvPicPr>
          <p:cNvPr id="6148" name="Picture 4" descr="Норвежец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286" y="3560821"/>
            <a:ext cx="3673605" cy="2786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319576" y="188640"/>
            <a:ext cx="4212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Норвежская лесная</a:t>
            </a:r>
            <a:endParaRPr lang="ru-RU" sz="3200" b="1" i="1" dirty="0"/>
          </a:p>
        </p:txBody>
      </p:sp>
      <p:pic>
        <p:nvPicPr>
          <p:cNvPr id="6149" name="Picture 5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02" y="297165"/>
            <a:ext cx="609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359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0" r="19501"/>
          <a:stretch/>
        </p:blipFill>
        <p:spPr bwMode="auto">
          <a:xfrm>
            <a:off x="451091" y="1916833"/>
            <a:ext cx="3891290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72000" y="1040542"/>
            <a:ext cx="439248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Предками </a:t>
            </a:r>
            <a:r>
              <a:rPr lang="ru-RU" dirty="0"/>
              <a:t>современного Перса являются длинношерстные коты из Персии, Турции и Армении. В</a:t>
            </a:r>
            <a:r>
              <a:rPr lang="ru-RU" dirty="0" smtClean="0"/>
              <a:t>ывезенные </a:t>
            </a:r>
            <a:r>
              <a:rPr lang="ru-RU" dirty="0"/>
              <a:t>в 1620 году в Европу (а именно в Италию и Францию), быстро </a:t>
            </a:r>
            <a:r>
              <a:rPr lang="ru-RU" dirty="0" smtClean="0"/>
              <a:t>распространились.  Современные Персы сильно изменились </a:t>
            </a:r>
            <a:r>
              <a:rPr lang="ru-RU" dirty="0"/>
              <a:t>— более плоская морда с сильным «брейком» переносицы, широкая голова и маленькие уши. Шерсть длиннее, тело короче и мощнее. Этот тип </a:t>
            </a:r>
            <a:r>
              <a:rPr lang="ru-RU" dirty="0" smtClean="0"/>
              <a:t>называют </a:t>
            </a:r>
            <a:r>
              <a:rPr lang="ru-RU" dirty="0" err="1" smtClean="0"/>
              <a:t>пекинесским</a:t>
            </a:r>
            <a:r>
              <a:rPr lang="ru-RU" dirty="0" smtClean="0"/>
              <a:t>.  Окрасы </a:t>
            </a:r>
            <a:r>
              <a:rPr lang="ru-RU" dirty="0"/>
              <a:t>различны: сплошной, дым, затененный, мраморный </a:t>
            </a:r>
            <a:r>
              <a:rPr lang="ru-RU" dirty="0" err="1"/>
              <a:t>табби</a:t>
            </a:r>
            <a:r>
              <a:rPr lang="ru-RU" dirty="0"/>
              <a:t>, </a:t>
            </a:r>
            <a:r>
              <a:rPr lang="ru-RU" dirty="0" err="1"/>
              <a:t>биколор</a:t>
            </a:r>
            <a:r>
              <a:rPr lang="ru-RU" dirty="0"/>
              <a:t>. Эти кошки очень сильно привязаны к человеку, им нужна его постоянная забота и внимание, не могут существовать вне человеческого жилья. В целом это спокойные, флегматичные и покладистые животные. Но обладают чрезмерно развитым чувством собственного достоинства.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51720" y="324118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Персы (персидские кошки)</a:t>
            </a:r>
            <a:endParaRPr lang="ru-RU" sz="3200" b="1" i="1" dirty="0"/>
          </a:p>
        </p:txBody>
      </p:sp>
      <p:pic>
        <p:nvPicPr>
          <p:cNvPr id="9217" name="Picture 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935237"/>
            <a:ext cx="609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315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0" r="27072"/>
          <a:stretch/>
        </p:blipFill>
        <p:spPr bwMode="auto">
          <a:xfrm>
            <a:off x="415169" y="1484784"/>
            <a:ext cx="2376264" cy="2420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69" y="4113912"/>
            <a:ext cx="3629203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29024" y="186211"/>
            <a:ext cx="61242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3D3D3D"/>
                </a:solidFill>
                <a:latin typeface="Roboto"/>
              </a:rPr>
              <a:t>   Сиамцев </a:t>
            </a:r>
            <a:r>
              <a:rPr lang="ru-RU" dirty="0">
                <a:solidFill>
                  <a:srgbClr val="3D3D3D"/>
                </a:solidFill>
                <a:latin typeface="Roboto"/>
              </a:rPr>
              <a:t>называют «лунным бриллиантом Таиланда». Сиам (Таиланд) является родиной этих животных, первые упоминания о них сохранились в рукописях четырнадцатого века</a:t>
            </a:r>
            <a:r>
              <a:rPr lang="ru-RU" dirty="0" smtClean="0">
                <a:solidFill>
                  <a:srgbClr val="3D3D3D"/>
                </a:solidFill>
                <a:latin typeface="Roboto"/>
              </a:rPr>
              <a:t>.</a:t>
            </a:r>
            <a:r>
              <a:rPr lang="ru-RU" dirty="0">
                <a:solidFill>
                  <a:srgbClr val="3D3D3D"/>
                </a:solidFill>
                <a:latin typeface="Roboto"/>
              </a:rPr>
              <a:t> В Европу попали во второй половине девятнадцатого века в качестве подарка английскому послу от короля Сиама</a:t>
            </a:r>
            <a:r>
              <a:rPr lang="ru-RU" dirty="0" smtClean="0">
                <a:solidFill>
                  <a:srgbClr val="3D3D3D"/>
                </a:solidFill>
                <a:latin typeface="Roboto"/>
              </a:rPr>
              <a:t>.</a:t>
            </a:r>
            <a:r>
              <a:rPr lang="ru-RU" dirty="0">
                <a:solidFill>
                  <a:srgbClr val="3D3D3D"/>
                </a:solidFill>
                <a:latin typeface="Roboto"/>
              </a:rPr>
              <a:t> Цвет короткой шерсти может быть любым, но обязателен </a:t>
            </a:r>
            <a:r>
              <a:rPr lang="ru-RU" dirty="0" err="1">
                <a:solidFill>
                  <a:srgbClr val="3D3D3D"/>
                </a:solidFill>
                <a:latin typeface="Roboto"/>
              </a:rPr>
              <a:t>колор-пойнт</a:t>
            </a:r>
            <a:r>
              <a:rPr lang="ru-RU" dirty="0">
                <a:solidFill>
                  <a:srgbClr val="3D3D3D"/>
                </a:solidFill>
                <a:latin typeface="Roboto"/>
              </a:rPr>
              <a:t>. Эти голубоглазые красавцы давно завоевали широкую популярность в мире, несмотря на несколько своевольный характер и громкий хриплый </a:t>
            </a:r>
            <a:r>
              <a:rPr lang="ru-RU" dirty="0" smtClean="0">
                <a:solidFill>
                  <a:srgbClr val="3D3D3D"/>
                </a:solidFill>
                <a:latin typeface="Roboto"/>
              </a:rPr>
              <a:t>голос. Подвижные</a:t>
            </a:r>
            <a:r>
              <a:rPr lang="ru-RU" dirty="0">
                <a:solidFill>
                  <a:srgbClr val="3D3D3D"/>
                </a:solidFill>
                <a:latin typeface="Roboto"/>
              </a:rPr>
              <a:t>, игривые, стремительные питомцы глубоко преданы человеку, но не терпят фамильярности. </a:t>
            </a:r>
          </a:p>
        </p:txBody>
      </p:sp>
      <p:pic>
        <p:nvPicPr>
          <p:cNvPr id="4101" name="Picture 5" descr="сиамская кошк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355" y="4113912"/>
            <a:ext cx="3452989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5169" y="404664"/>
            <a:ext cx="2284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Сиамская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102" name="Picture 6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4740" y="6093296"/>
            <a:ext cx="609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850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283</TotalTime>
  <Words>1197</Words>
  <Application>Microsoft Office PowerPoint</Application>
  <PresentationFormat>Экран (4:3)</PresentationFormat>
  <Paragraphs>111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Начальная</vt:lpstr>
      <vt:lpstr>Про кошек и собак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 кошек и собак</dc:title>
  <dc:creator>user</dc:creator>
  <cp:lastModifiedBy>Конкина</cp:lastModifiedBy>
  <cp:revision>29</cp:revision>
  <dcterms:created xsi:type="dcterms:W3CDTF">2023-01-03T13:38:00Z</dcterms:created>
  <dcterms:modified xsi:type="dcterms:W3CDTF">2023-06-13T18:37:10Z</dcterms:modified>
  <cp:contentStatus/>
</cp:coreProperties>
</file>