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0000"/>
    <a:srgbClr val="C00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585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098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743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1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896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251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79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929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756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653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2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B81F7-FAAF-4604-BA83-1731FAD6BBA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5319A-7586-4455-B75E-357EDB4814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04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256" y="277237"/>
            <a:ext cx="4031313" cy="5960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55429" y="188640"/>
            <a:ext cx="4572000" cy="2492990"/>
          </a:xfrm>
          <a:prstGeom prst="rect">
            <a:avLst/>
          </a:prstGeom>
          <a:solidFill>
            <a:schemeClr val="accent6">
              <a:lumMod val="40000"/>
              <a:lumOff val="60000"/>
              <a:alpha val="83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«Губернский театр хоровой музыки под руководством Л. А.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Лицовой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en-US" sz="3200" b="1" dirty="0" smtClean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b="1" dirty="0">
              <a:solidFill>
                <a:schemeClr val="tx2">
                  <a:lumMod val="50000"/>
                </a:schemeClr>
              </a:solidFill>
              <a:latin typeface="Classica One" panose="03000607020000020002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87483" y="6488668"/>
            <a:ext cx="147989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C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аратов, 2023.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745" y="4713956"/>
            <a:ext cx="4255368" cy="1569660"/>
          </a:xfrm>
          <a:prstGeom prst="rect">
            <a:avLst/>
          </a:prstGeom>
          <a:solidFill>
            <a:srgbClr val="500000">
              <a:alpha val="87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  </a:t>
            </a:r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Муниципальное автономное общеобразовательное учреждение </a:t>
            </a:r>
          </a:p>
          <a:p>
            <a:pPr algn="ctr"/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«Лицей математики и информатики»</a:t>
            </a:r>
          </a:p>
          <a:p>
            <a:pPr algn="ctr"/>
            <a:endParaRPr lang="ru-RU" sz="1600" i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Автор: </a:t>
            </a:r>
            <a:r>
              <a:rPr lang="ru-RU" sz="1600" i="1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Абашина</a:t>
            </a:r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</a:t>
            </a:r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Арина </a:t>
            </a:r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Викторовна</a:t>
            </a:r>
          </a:p>
          <a:p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(учитель музыки)</a:t>
            </a:r>
            <a:endParaRPr lang="ru-RU" sz="1600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55" y="3132314"/>
            <a:ext cx="2144590" cy="1431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6383" y="2793451"/>
            <a:ext cx="2286000" cy="1523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14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5023" y="5792538"/>
            <a:ext cx="2168937" cy="95410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Мужской хор «</a:t>
            </a:r>
            <a:r>
              <a:rPr lang="en-US" sz="2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Victoria» </a:t>
            </a:r>
            <a:endParaRPr lang="ru-RU" sz="28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038" y="188640"/>
            <a:ext cx="4198028" cy="2780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4369002" y="57629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Концертный детский хор (руководитель – А.В. Николаева)</a:t>
            </a:r>
            <a:endParaRPr 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6"/>
          <a:stretch/>
        </p:blipFill>
        <p:spPr bwMode="auto">
          <a:xfrm>
            <a:off x="4369002" y="3861048"/>
            <a:ext cx="4185064" cy="2780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3" y="188640"/>
            <a:ext cx="3647879" cy="5479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634458" y="6086137"/>
            <a:ext cx="3654152" cy="707886"/>
          </a:xfrm>
          <a:prstGeom prst="rect">
            <a:avLst/>
          </a:prstGeom>
          <a:solidFill>
            <a:srgbClr val="50000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Концертный детский хор (руководитель – А.В. Николаева)</a:t>
            </a:r>
            <a:endParaRPr lang="ru-RU" sz="2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5652" y="2614783"/>
            <a:ext cx="2691763" cy="707886"/>
          </a:xfrm>
          <a:prstGeom prst="rect">
            <a:avLst/>
          </a:prstGeom>
          <a:solidFill>
            <a:srgbClr val="50000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Смешанный хор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"Театр Хоровой Музыки"</a:t>
            </a:r>
            <a:endParaRPr lang="ru-RU" sz="2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00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"/>
            <a:ext cx="9144000" cy="8463855"/>
          </a:xfrm>
          <a:prstGeom prst="rect">
            <a:avLst/>
          </a:prstGeom>
          <a:solidFill>
            <a:schemeClr val="tx2">
              <a:lumMod val="50000"/>
              <a:alpha val="75000"/>
            </a:schemeClr>
          </a:solidFill>
          <a:ln>
            <a:solidFill>
              <a:schemeClr val="bg1"/>
            </a:solidFill>
          </a:ln>
        </p:spPr>
        <p:txBody>
          <a:bodyPr wrap="square" numCol="2">
            <a:spAutoFit/>
          </a:bodyPr>
          <a:lstStyle/>
          <a:p>
            <a:pPr algn="ctr"/>
            <a:endParaRPr lang="ru-RU" sz="1600" b="1" i="1" u="sng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1600" b="1" i="1" u="sng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СОПРАНО: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Диана БОРОВКОВА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Ярослава ГЛУХОВА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Дарья ГРИШИНА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Анастасия ЕРИНА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Диана ЖУКОВА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Ангелина КОЗИНА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Елена КЛИМОВА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Анна КОЗЛОВА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Татьяна КРЮКОВА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Анастасия КУСМАРЦЕВА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Эвелина ПЛИСС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Татьяна СТЕЦЕНКО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Александра СТАТНИК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Диана ТОЛКАЧЕВА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Татьяна ТИМОХИНА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Софья ХАРЧЕНКО</a:t>
            </a: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1600" b="1" i="1" u="sng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АЛЬТЫ: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Евгения АБСАЛУТИНОВА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Ольга ВЛАСЕНКО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Валентина ГАЛЬЦЕВА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Мария ГЕНСИЦКАЯ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Анна ЖИТНИКОВА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Таисия ПРЯЖНИКОВА</a:t>
            </a:r>
          </a:p>
          <a:p>
            <a:pPr algn="ctr"/>
            <a:endParaRPr lang="ru-RU" sz="1600" dirty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Наталья ПЫХТЕЕВА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Анастасия СИМИНА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Ирина СОБОЛЕВА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Алиса ЧИАУРЕЛЛИ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Мария ЧЕРНЫШЕВА</a:t>
            </a:r>
          </a:p>
          <a:p>
            <a:pPr algn="ctr"/>
            <a:r>
              <a:rPr lang="ru-RU" sz="1600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Ление</a:t>
            </a:r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ЦАРЬКОВА</a:t>
            </a:r>
          </a:p>
          <a:p>
            <a:pPr algn="ctr"/>
            <a:endParaRPr lang="ru-RU" sz="16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1600" b="1" i="1" u="sng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ТЕНОРА: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Александр БАЛАШОВ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Дмитрий ВЕДИНЯПИН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Никита ГАЛЬЦОВ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Константин КИШОВ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Александр ЛАЗАРЕВ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Дмитрий МСТИСЛАВСКИЙ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Алексей САПРЫКИН-КИППЕЛЬ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Владимир СЫРЫХ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Андрей ЯЦУНЕНКО</a:t>
            </a:r>
          </a:p>
          <a:p>
            <a:pPr algn="ctr"/>
            <a:endParaRPr lang="ru-RU" sz="1600" b="1" i="1" u="sng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1600" b="1" i="1" u="sng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БАСЫ: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Иван АБРАМОВ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Дмитрий АТАМАНОВ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Борис ЛИЦОВ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Ярослав ИВАНОВ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Евгений СЕЛЕЗНЕВ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Александр СТАТНИК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Владислав ПОКРОВСКИЙ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Кирилл ТИХОНОВ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2701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35" y="260648"/>
            <a:ext cx="7177430" cy="4783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4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95536" y="5229200"/>
            <a:ext cx="8569460" cy="1323439"/>
          </a:xfrm>
          <a:prstGeom prst="rect">
            <a:avLst/>
          </a:prstGeom>
          <a:solidFill>
            <a:srgbClr val="C0004E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«Я счастлива, что в Саратове есть школа хорового пения, хоровой музыки. Имя этой школы – Саратовский Губернский театр хоровой музыки. Эта школа есть, и я надеюсь, что она будет! Спасибо всем, кто в это верит!» </a:t>
            </a:r>
          </a:p>
          <a:p>
            <a:pPr algn="r"/>
            <a:r>
              <a:rPr lang="ru-RU" sz="2000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Л.А.Лицова</a:t>
            </a:r>
            <a:endParaRPr lang="ru-RU" sz="2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5517232"/>
            <a:ext cx="6059372" cy="1200329"/>
          </a:xfrm>
          <a:prstGeom prst="rect">
            <a:avLst/>
          </a:prstGeom>
          <a:solidFill>
            <a:srgbClr val="500000">
              <a:alpha val="87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r"/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Благодарю за внимание! </a:t>
            </a:r>
          </a:p>
          <a:p>
            <a:pPr lvl="0" algn="r"/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С уважением студентка </a:t>
            </a:r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2 </a:t>
            </a:r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курса </a:t>
            </a:r>
            <a:endParaRPr lang="ru-RU" sz="24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lvl="0" algn="r"/>
            <a:r>
              <a:rPr lang="ru-RU" sz="2400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Абашина</a:t>
            </a:r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Monotype Corsiva" panose="03010101010201010101" pitchFamily="66" charset="0"/>
              </a:rPr>
              <a:t>Арина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99" y="399224"/>
            <a:ext cx="7417077" cy="4942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04507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6016" y="125674"/>
            <a:ext cx="4334416" cy="6370975"/>
          </a:xfrm>
          <a:prstGeom prst="rect">
            <a:avLst/>
          </a:prstGeom>
          <a:solidFill>
            <a:srgbClr val="C0004E">
              <a:alpha val="90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Людмила Алексеевна </a:t>
            </a:r>
            <a:r>
              <a:rPr lang="ru-RU" sz="2400" b="1" i="1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Лицова</a:t>
            </a:r>
            <a:r>
              <a:rPr lang="ru-RU" sz="24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- </a:t>
            </a:r>
            <a:r>
              <a:rPr lang="ru-RU" sz="20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основатель, художественный руководитель и главный дирижер Губернского театра хоровой музыки, профессор, заслуженный деятель искусств РФ.</a:t>
            </a:r>
          </a:p>
          <a:p>
            <a:endParaRPr lang="ru-RU" sz="2000" b="1" i="1" dirty="0" smtClean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r>
              <a:rPr lang="ru-RU" sz="20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Л.А. </a:t>
            </a:r>
            <a:r>
              <a:rPr lang="ru-RU" sz="2000" b="1" i="1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Лицова</a:t>
            </a:r>
            <a:r>
              <a:rPr lang="ru-RU" sz="20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родилась 16 августа 1947 года в г. Благовещенске Амурской области, Хабаровского края. С 1954 года живет с городе Саратове. С отличием окончила Саратовское музыкальное училище, Саратовскую Государственную консерваторию, стажировалась в Московской консерватории. </a:t>
            </a:r>
            <a:endParaRPr lang="ru-RU" sz="2000" b="1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153" y="129280"/>
            <a:ext cx="4401444" cy="6367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4539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r="6909" b="24666"/>
          <a:stretch/>
        </p:blipFill>
        <p:spPr bwMode="auto">
          <a:xfrm>
            <a:off x="634155" y="1484784"/>
            <a:ext cx="7992888" cy="51853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50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634155" y="332656"/>
            <a:ext cx="7992888" cy="830997"/>
          </a:xfrm>
          <a:prstGeom prst="rect">
            <a:avLst/>
          </a:prstGeom>
          <a:solidFill>
            <a:srgbClr val="500000">
              <a:alpha val="91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Поиски новых средств выразительности вызвали к жизни уникальный жанрово - исполнительский образ – хоровой театр</a:t>
            </a:r>
            <a:endParaRPr lang="ru-RU" sz="24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18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00" y="332656"/>
            <a:ext cx="7491948" cy="52537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07504" y="5805263"/>
            <a:ext cx="8928992" cy="101566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«Первое выступление Саратовского губернского хорового театра ярко заявило о рождении поистине уникального коллектива – ансамбля солистов, профессиональному мастерству которых подвластна музыка различных стилей и жанров, любой степени сложности.»</a:t>
            </a:r>
            <a:endParaRPr lang="ru-RU" sz="2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56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666140" cy="3775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2283"/>
            <a:ext cx="2668468" cy="3776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841" y="2651789"/>
            <a:ext cx="2900001" cy="408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839" y="262283"/>
            <a:ext cx="2900001" cy="1985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8762" r="16257"/>
          <a:stretch/>
        </p:blipFill>
        <p:spPr bwMode="auto">
          <a:xfrm flipH="1">
            <a:off x="211738" y="4563529"/>
            <a:ext cx="2666139" cy="2122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" r="22811"/>
          <a:stretch/>
        </p:blipFill>
        <p:spPr bwMode="auto">
          <a:xfrm>
            <a:off x="6222315" y="4563529"/>
            <a:ext cx="2674337" cy="2122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7169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7" t="30727" r="22000" b="13273"/>
          <a:stretch/>
        </p:blipFill>
        <p:spPr bwMode="auto">
          <a:xfrm>
            <a:off x="371143" y="2132856"/>
            <a:ext cx="4821382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4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572910" y="5526522"/>
            <a:ext cx="4572000" cy="830997"/>
          </a:xfrm>
          <a:prstGeom prst="rect">
            <a:avLst/>
          </a:prstGeom>
          <a:solidFill>
            <a:srgbClr val="C0004E">
              <a:alpha val="89000"/>
            </a:srgb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Мужской хор «</a:t>
            </a:r>
            <a:r>
              <a:rPr lang="ru-RU" sz="1600" i="1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Victoria</a:t>
            </a:r>
            <a:r>
              <a:rPr lang="ru-RU" sz="1600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» Гран при и специальный диплом на международном конкурсе «Поющий мир» в Петербурге 2006 год</a:t>
            </a:r>
            <a:endParaRPr lang="ru-RU" sz="1600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" t="7365" r="46520" b="10211"/>
          <a:stretch/>
        </p:blipFill>
        <p:spPr bwMode="auto">
          <a:xfrm>
            <a:off x="5436096" y="288277"/>
            <a:ext cx="3539836" cy="4710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4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486950" y="5157190"/>
            <a:ext cx="3438128" cy="1200329"/>
          </a:xfrm>
          <a:prstGeom prst="rect">
            <a:avLst/>
          </a:prstGeom>
          <a:solidFill>
            <a:srgbClr val="C0004E">
              <a:alpha val="89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1993 год. </a:t>
            </a:r>
          </a:p>
          <a:p>
            <a:pPr algn="ctr"/>
            <a:r>
              <a:rPr lang="ru-RU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XXVIII международный конкурс хоровой музыки в городе </a:t>
            </a:r>
            <a:r>
              <a:rPr lang="ru-RU" i="1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Медзиздрой</a:t>
            </a:r>
            <a:r>
              <a:rPr lang="ru-RU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в Польше</a:t>
            </a:r>
            <a:endParaRPr lang="ru-RU" i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143" y="304548"/>
            <a:ext cx="4821382" cy="1569660"/>
          </a:xfrm>
          <a:prstGeom prst="rect">
            <a:avLst/>
          </a:prstGeom>
          <a:solidFill>
            <a:schemeClr val="tx2">
              <a:lumMod val="50000"/>
              <a:alpha val="8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Театр хоровой музыки – участник многочисленных музыкальных фестивалей</a:t>
            </a:r>
            <a:endParaRPr lang="ru-RU" sz="32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60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5"/>
            <a:ext cx="5933928" cy="3926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54687"/>
            <a:ext cx="3168352" cy="2266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46691"/>
            <a:ext cx="3081708" cy="2266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3180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69"/>
          <a:stretch/>
        </p:blipFill>
        <p:spPr bwMode="auto">
          <a:xfrm>
            <a:off x="395536" y="157410"/>
            <a:ext cx="3960440" cy="3466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1" b="5502"/>
          <a:stretch/>
        </p:blipFill>
        <p:spPr bwMode="auto">
          <a:xfrm>
            <a:off x="4770187" y="198482"/>
            <a:ext cx="4137869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6" r="20573"/>
          <a:stretch/>
        </p:blipFill>
        <p:spPr bwMode="auto">
          <a:xfrm>
            <a:off x="5389508" y="3880614"/>
            <a:ext cx="311441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0"/>
          <a:stretch/>
        </p:blipFill>
        <p:spPr bwMode="auto">
          <a:xfrm>
            <a:off x="735150" y="3880614"/>
            <a:ext cx="3260785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922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249" y="2402458"/>
            <a:ext cx="3145751" cy="209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5" y="4904289"/>
            <a:ext cx="2873733" cy="1986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600" y="223919"/>
            <a:ext cx="3126594" cy="216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1" y="2518108"/>
            <a:ext cx="2872177" cy="2371863"/>
          </a:xfrm>
          <a:prstGeom prst="rect">
            <a:avLst/>
          </a:prstGeom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8" y="1059399"/>
            <a:ext cx="3103341" cy="2066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840" y="3140968"/>
            <a:ext cx="3102409" cy="2097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6066" y="97202"/>
            <a:ext cx="5822078" cy="830997"/>
          </a:xfrm>
          <a:prstGeom prst="rect">
            <a:avLst/>
          </a:prstGeom>
          <a:solidFill>
            <a:schemeClr val="tx2">
              <a:lumMod val="50000"/>
              <a:alpha val="81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 сожалению, за все годы существования театр так и не обрёл собственного помещения.</a:t>
            </a:r>
            <a:endParaRPr lang="ru-RU" sz="2400" b="1" i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2324" y="5634249"/>
            <a:ext cx="5982164" cy="1015663"/>
          </a:xfrm>
          <a:prstGeom prst="rect">
            <a:avLst/>
          </a:prstGeom>
          <a:solidFill>
            <a:schemeClr val="accent2">
              <a:lumMod val="60000"/>
              <a:lumOff val="40000"/>
              <a:alpha val="83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Его административная часть располагается в Доме работников искусств, а сами выступления проходят в Саратовской консерватории, филармонии и других залах. </a:t>
            </a:r>
            <a:endParaRPr lang="ru-RU" sz="2000" i="1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23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399</Words>
  <Application>Microsoft Office PowerPoint</Application>
  <PresentationFormat>Экран (4:3)</PresentationFormat>
  <Paragraphs>93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Арина</dc:creator>
  <cp:lastModifiedBy>1</cp:lastModifiedBy>
  <cp:revision>19</cp:revision>
  <dcterms:created xsi:type="dcterms:W3CDTF">2022-01-24T19:43:35Z</dcterms:created>
  <dcterms:modified xsi:type="dcterms:W3CDTF">2023-06-13T19:26:41Z</dcterms:modified>
</cp:coreProperties>
</file>