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22"/>
  </p:notesMasterIdLst>
  <p:sldIdLst>
    <p:sldId id="256" r:id="rId3"/>
    <p:sldId id="270" r:id="rId4"/>
    <p:sldId id="269" r:id="rId5"/>
    <p:sldId id="260" r:id="rId6"/>
    <p:sldId id="272" r:id="rId7"/>
    <p:sldId id="262" r:id="rId8"/>
    <p:sldId id="273" r:id="rId9"/>
    <p:sldId id="261" r:id="rId10"/>
    <p:sldId id="274" r:id="rId11"/>
    <p:sldId id="257" r:id="rId12"/>
    <p:sldId id="275" r:id="rId13"/>
    <p:sldId id="263" r:id="rId14"/>
    <p:sldId id="264" r:id="rId15"/>
    <p:sldId id="266" r:id="rId16"/>
    <p:sldId id="267" r:id="rId17"/>
    <p:sldId id="268" r:id="rId18"/>
    <p:sldId id="276" r:id="rId19"/>
    <p:sldId id="277" r:id="rId20"/>
    <p:sldId id="25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05B88F-BBC7-4F41-8696-8890E45AC8C8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E7A8AD-C4A1-4FAB-AD7C-5B1FAE519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487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CC07C-1A21-4ACE-9A04-BCCA5325C432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7A8AD-C4A1-4FAB-AD7C-5B1FAE5194A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29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5760" cy="535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3147"/>
              <a:ext cx="5760" cy="1173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152402" y="314326"/>
            <a:ext cx="847725" cy="6543676"/>
            <a:chOff x="96" y="198"/>
            <a:chExt cx="534" cy="4122"/>
          </a:xfrm>
        </p:grpSpPr>
        <p:sp>
          <p:nvSpPr>
            <p:cNvPr id="8" name="AutoShape 11"/>
            <p:cNvSpPr>
              <a:spLocks noChangeArrowheads="1"/>
            </p:cNvSpPr>
            <p:nvPr/>
          </p:nvSpPr>
          <p:spPr bwMode="auto">
            <a:xfrm rot="5400000" flipH="1">
              <a:off x="82" y="1995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AutoShape 12"/>
            <p:cNvSpPr>
              <a:spLocks noChangeArrowheads="1"/>
            </p:cNvSpPr>
            <p:nvPr/>
          </p:nvSpPr>
          <p:spPr bwMode="auto">
            <a:xfrm rot="5400000" flipH="1">
              <a:off x="82" y="258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AutoShape 13"/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 flipH="1">
              <a:off x="83" y="3782"/>
              <a:ext cx="558" cy="533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AutoShape 15"/>
            <p:cNvSpPr>
              <a:spLocks noChangeArrowheads="1"/>
            </p:cNvSpPr>
            <p:nvPr/>
          </p:nvSpPr>
          <p:spPr bwMode="auto">
            <a:xfrm rot="5400000" flipH="1">
              <a:off x="82" y="21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AutoShape 16"/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441327" y="0"/>
            <a:ext cx="276225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auto">
          <a:xfrm flipH="1">
            <a:off x="547688" y="2717800"/>
            <a:ext cx="8596312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433389" y="2697163"/>
            <a:ext cx="295275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463552" y="2700338"/>
            <a:ext cx="161925" cy="415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9236075" y="2697163"/>
            <a:ext cx="3048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484190" y="2760664"/>
            <a:ext cx="8751887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grpSp>
        <p:nvGrpSpPr>
          <p:cNvPr id="21" name="Group 24"/>
          <p:cNvGrpSpPr>
            <a:grpSpLocks/>
          </p:cNvGrpSpPr>
          <p:nvPr/>
        </p:nvGrpSpPr>
        <p:grpSpPr bwMode="auto">
          <a:xfrm>
            <a:off x="150813" y="0"/>
            <a:ext cx="849312" cy="6858000"/>
            <a:chOff x="95" y="0"/>
            <a:chExt cx="535" cy="4320"/>
          </a:xfrm>
        </p:grpSpPr>
        <p:sp>
          <p:nvSpPr>
            <p:cNvPr id="22" name="AutoShape 25"/>
            <p:cNvSpPr>
              <a:spLocks noChangeArrowheads="1"/>
            </p:cNvSpPr>
            <p:nvPr/>
          </p:nvSpPr>
          <p:spPr bwMode="auto">
            <a:xfrm rot="-5400000">
              <a:off x="82" y="229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3" name="AutoShape 26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 rot="-5400000">
              <a:off x="81" y="347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5" name="AutoShape 28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6" name="AutoShape 29"/>
            <p:cNvSpPr>
              <a:spLocks noChangeArrowheads="1"/>
            </p:cNvSpPr>
            <p:nvPr/>
          </p:nvSpPr>
          <p:spPr bwMode="auto">
            <a:xfrm rot="-5400000">
              <a:off x="81" y="110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7" name="AutoShape 30"/>
            <p:cNvSpPr>
              <a:spLocks noChangeArrowheads="1"/>
            </p:cNvSpPr>
            <p:nvPr/>
          </p:nvSpPr>
          <p:spPr bwMode="auto">
            <a:xfrm rot="-5400000">
              <a:off x="81" y="1697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2 w 532"/>
                <a:gd name="T5" fmla="*/ 465 h 465"/>
                <a:gd name="T6" fmla="*/ 532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>
                <a:gd name="T0" fmla="*/ 457 w 457"/>
                <a:gd name="T1" fmla="*/ 256 h 264"/>
                <a:gd name="T2" fmla="*/ 1 w 457"/>
                <a:gd name="T3" fmla="*/ 0 h 264"/>
                <a:gd name="T4" fmla="*/ 0 w 457"/>
                <a:gd name="T5" fmla="*/ 260 h 264"/>
                <a:gd name="T6" fmla="*/ 457 w 457"/>
                <a:gd name="T7" fmla="*/ 256 h 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41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295400" y="1524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Щелчок правит 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/>
            </a:lvl1pPr>
          </a:lstStyle>
          <a:p>
            <a:r>
              <a:rPr lang="ru-RU"/>
              <a:t>Щелчок правит образец подзаголовка</a:t>
            </a:r>
          </a:p>
        </p:txBody>
      </p:sp>
      <p:sp>
        <p:nvSpPr>
          <p:cNvPr id="30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1295400" y="6248400"/>
            <a:ext cx="190500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ru-RU"/>
              <a:t>Кузнецова Е. Ф.</a:t>
            </a:r>
          </a:p>
        </p:txBody>
      </p:sp>
      <p:sp>
        <p:nvSpPr>
          <p:cNvPr id="32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162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2874DC0-0AA3-4C73-B540-511BEA61B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77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35D26-2570-4C41-8FB8-D4C3B4EFF53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907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48500" y="419101"/>
            <a:ext cx="1943100" cy="5740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419101"/>
            <a:ext cx="5676900" cy="5740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14FC0-FC57-446C-AA5F-A3EA0A49C95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50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219200" y="20447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BD1B2-AA26-4936-B120-95935A91F70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4015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219200" y="20447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A6463-2822-4E3B-A781-DE2B886CFED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8163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43415-1E5A-4CA9-A44A-9FDD52AB1C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474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873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451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702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3868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47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B7A91-4B40-4C5C-90B6-6E6F0285DF2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937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3749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804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9245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0179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5734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43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ED291-87C9-431C-A513-BD400A69FC0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478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9200" y="2044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81600" y="2044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0FD05-B700-4AF7-96E2-6FED4848A93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762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85631-BBB2-4665-9D25-32B9B61F659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838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0755F-1043-496E-B5DD-8E4D658BEA7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841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33A92-17E0-4BF7-B826-862523D3DD9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514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DD7C8-2DFB-4F57-AE00-962FC21B7FC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851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B3E47-14C5-43B7-951F-98B7C8A3CCE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73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4191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20447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255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Arial Narrow" pitchFamily="34" charset="0"/>
              </a:defRPr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6395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Arial Narrow" pitchFamily="34" charset="0"/>
              </a:defRPr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r>
              <a:rPr lang="ru-RU">
                <a:solidFill>
                  <a:srgbClr val="FFFFFF"/>
                </a:solidFill>
              </a:rPr>
              <a:t>Кузнецова Е. Ф.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29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Arial Narrow" pitchFamily="34" charset="0"/>
              </a:defRPr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fld id="{7E0F3A5C-C74C-4499-8EA7-7DB3954FECA4}" type="slidenum">
              <a:rPr lang="ru-RU">
                <a:solidFill>
                  <a:srgbClr val="FFFFFF"/>
                </a:solidFill>
              </a:rPr>
              <a:pPr eaLnBrk="0" fontAlgn="base" hangingPunct="0"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52402" y="314326"/>
            <a:ext cx="847725" cy="6543676"/>
            <a:chOff x="96" y="198"/>
            <a:chExt cx="534" cy="4122"/>
          </a:xfrm>
        </p:grpSpPr>
        <p:sp>
          <p:nvSpPr>
            <p:cNvPr id="1047" name="AutoShape 8"/>
            <p:cNvSpPr>
              <a:spLocks noChangeArrowheads="1"/>
            </p:cNvSpPr>
            <p:nvPr/>
          </p:nvSpPr>
          <p:spPr bwMode="auto">
            <a:xfrm rot="5400000" flipH="1">
              <a:off x="82" y="1995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8" name="AutoShape 9"/>
            <p:cNvSpPr>
              <a:spLocks noChangeArrowheads="1"/>
            </p:cNvSpPr>
            <p:nvPr/>
          </p:nvSpPr>
          <p:spPr bwMode="auto">
            <a:xfrm rot="5400000" flipH="1">
              <a:off x="82" y="258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9" name="AutoShape 10"/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50" name="AutoShape 11"/>
            <p:cNvSpPr>
              <a:spLocks noChangeArrowheads="1"/>
            </p:cNvSpPr>
            <p:nvPr/>
          </p:nvSpPr>
          <p:spPr bwMode="auto">
            <a:xfrm rot="5400000" flipH="1">
              <a:off x="83" y="3782"/>
              <a:ext cx="558" cy="533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51" name="AutoShape 12"/>
            <p:cNvSpPr>
              <a:spLocks noChangeArrowheads="1"/>
            </p:cNvSpPr>
            <p:nvPr/>
          </p:nvSpPr>
          <p:spPr bwMode="auto">
            <a:xfrm rot="5400000" flipH="1">
              <a:off x="82" y="21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52" name="AutoShape 13"/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53" name="AutoShape 14"/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441327" y="0"/>
            <a:ext cx="276225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088" name="AutoShape 16"/>
          <p:cNvSpPr>
            <a:spLocks noChangeArrowheads="1"/>
          </p:cNvSpPr>
          <p:nvPr/>
        </p:nvSpPr>
        <p:spPr bwMode="auto">
          <a:xfrm flipH="1">
            <a:off x="547688" y="1703389"/>
            <a:ext cx="8596312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089" name="Oval 17"/>
          <p:cNvSpPr>
            <a:spLocks noChangeArrowheads="1"/>
          </p:cNvSpPr>
          <p:nvPr/>
        </p:nvSpPr>
        <p:spPr bwMode="auto">
          <a:xfrm>
            <a:off x="460377" y="1706563"/>
            <a:ext cx="295275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35" name="Rectangle 18"/>
          <p:cNvSpPr>
            <a:spLocks noChangeArrowheads="1"/>
          </p:cNvSpPr>
          <p:nvPr/>
        </p:nvSpPr>
        <p:spPr bwMode="auto">
          <a:xfrm>
            <a:off x="463550" y="1912939"/>
            <a:ext cx="190500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091" name="Oval 19"/>
          <p:cNvSpPr>
            <a:spLocks noChangeArrowheads="1"/>
          </p:cNvSpPr>
          <p:nvPr/>
        </p:nvSpPr>
        <p:spPr bwMode="auto">
          <a:xfrm>
            <a:off x="9209088" y="1676401"/>
            <a:ext cx="3048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37" name="Rectangle 20"/>
          <p:cNvSpPr>
            <a:spLocks noChangeArrowheads="1"/>
          </p:cNvSpPr>
          <p:nvPr/>
        </p:nvSpPr>
        <p:spPr bwMode="auto">
          <a:xfrm>
            <a:off x="457200" y="1739900"/>
            <a:ext cx="8751888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grpSp>
        <p:nvGrpSpPr>
          <p:cNvPr id="1038" name="Group 21"/>
          <p:cNvGrpSpPr>
            <a:grpSpLocks/>
          </p:cNvGrpSpPr>
          <p:nvPr/>
        </p:nvGrpSpPr>
        <p:grpSpPr bwMode="auto">
          <a:xfrm>
            <a:off x="150813" y="0"/>
            <a:ext cx="849312" cy="6858000"/>
            <a:chOff x="95" y="0"/>
            <a:chExt cx="535" cy="4320"/>
          </a:xfrm>
        </p:grpSpPr>
        <p:sp>
          <p:nvSpPr>
            <p:cNvPr id="1039" name="AutoShape 22"/>
            <p:cNvSpPr>
              <a:spLocks noChangeArrowheads="1"/>
            </p:cNvSpPr>
            <p:nvPr/>
          </p:nvSpPr>
          <p:spPr bwMode="auto">
            <a:xfrm rot="-5400000">
              <a:off x="82" y="229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0" name="AutoShape 23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1" name="AutoShape 24"/>
            <p:cNvSpPr>
              <a:spLocks noChangeArrowheads="1"/>
            </p:cNvSpPr>
            <p:nvPr/>
          </p:nvSpPr>
          <p:spPr bwMode="auto">
            <a:xfrm rot="-5400000">
              <a:off x="81" y="347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2" name="AutoShape 25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3" name="AutoShape 26"/>
            <p:cNvSpPr>
              <a:spLocks noChangeArrowheads="1"/>
            </p:cNvSpPr>
            <p:nvPr/>
          </p:nvSpPr>
          <p:spPr bwMode="auto">
            <a:xfrm rot="-5400000">
              <a:off x="81" y="110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4" name="AutoShape 27"/>
            <p:cNvSpPr>
              <a:spLocks noChangeArrowheads="1"/>
            </p:cNvSpPr>
            <p:nvPr/>
          </p:nvSpPr>
          <p:spPr bwMode="auto">
            <a:xfrm rot="-5400000">
              <a:off x="81" y="1697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5" name="Freeform 28"/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2 w 532"/>
                <a:gd name="T5" fmla="*/ 465 h 465"/>
                <a:gd name="T6" fmla="*/ 532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46" name="Freeform 29"/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>
                <a:gd name="T0" fmla="*/ 457 w 457"/>
                <a:gd name="T1" fmla="*/ 256 h 264"/>
                <a:gd name="T2" fmla="*/ 1 w 457"/>
                <a:gd name="T3" fmla="*/ 0 h 264"/>
                <a:gd name="T4" fmla="*/ 0 w 457"/>
                <a:gd name="T5" fmla="*/ 260 h 264"/>
                <a:gd name="T6" fmla="*/ 457 w 457"/>
                <a:gd name="T7" fmla="*/ 256 h 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058751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9" grpId="0" animBg="1"/>
      <p:bldP spid="3091" grpId="0" animBg="1"/>
    </p:bld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 pitchFamily="2" charset="2"/>
        <a:buChar char="b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003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0649"/>
            <a:ext cx="7416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/>
                <a:ea typeface="Calibri"/>
              </a:rPr>
              <a:t>Устный журнал. </a:t>
            </a:r>
            <a:r>
              <a:rPr lang="ru-RU" sz="2800" b="1" dirty="0" smtClean="0">
                <a:latin typeface="Times New Roman"/>
                <a:ea typeface="Calibri"/>
              </a:rPr>
              <a:t>Экологические </a:t>
            </a:r>
            <a:r>
              <a:rPr lang="ru-RU" sz="2800" b="1" dirty="0">
                <a:latin typeface="Times New Roman"/>
                <a:ea typeface="Calibri"/>
              </a:rPr>
              <a:t>проблемы нефтегазового комплекса Сахалинской области </a:t>
            </a:r>
            <a:endParaRPr lang="ru-RU" sz="2800" b="1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034" y="2060249"/>
            <a:ext cx="5703484" cy="3975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26000" contrast="3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 bwMode="auto">
          <a:xfrm>
            <a:off x="2760525" y="6165304"/>
            <a:ext cx="3966869" cy="457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err="1">
                <a:latin typeface="Times New Roman" pitchFamily="18" charset="0"/>
              </a:rPr>
              <a:t>с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.Синегорск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2023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30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3816"/>
            <a:ext cx="734481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u="sng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«Экологическая вахта Сахалина»</a:t>
            </a:r>
            <a:r>
              <a:rPr lang="ru-RU" altLang="ru-RU" sz="32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 </a:t>
            </a:r>
            <a:endParaRPr lang="ru-RU" altLang="ru-RU" sz="32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  <a:ea typeface="+mj-ea"/>
              <a:cs typeface="+mj-cs"/>
            </a:endParaRPr>
          </a:p>
          <a:p>
            <a:pPr algn="ctr"/>
            <a:r>
              <a:rPr lang="ru-RU" altLang="ru-RU" sz="32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одно из  направлений </a:t>
            </a:r>
            <a:r>
              <a:rPr lang="ru-RU" altLang="ru-RU" sz="32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работы: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484" y="2007073"/>
            <a:ext cx="756084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</a:pPr>
            <a:r>
              <a:rPr lang="ru-RU" altLang="ru-RU" sz="32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Повышение экологической безопасности при работе на шельфе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1"/>
          <a:stretch/>
        </p:blipFill>
        <p:spPr bwMode="auto">
          <a:xfrm>
            <a:off x="1475656" y="4005065"/>
            <a:ext cx="3924374" cy="2088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6165305"/>
            <a:ext cx="5112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Платформа </a:t>
            </a:r>
            <a:r>
              <a:rPr lang="ru-RU" altLang="ru-RU" sz="2400" kern="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Пильтун-Астохская</a:t>
            </a:r>
            <a:r>
              <a:rPr lang="ru-RU" altLang="ru-RU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 -А</a:t>
            </a:r>
            <a:endParaRPr lang="ru-RU" sz="240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" t="11160" r="50000" b="43003"/>
          <a:stretch/>
        </p:blipFill>
        <p:spPr bwMode="auto">
          <a:xfrm>
            <a:off x="5739623" y="4011023"/>
            <a:ext cx="3106703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037991" y="3429001"/>
            <a:ext cx="2775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Платформа ПА - 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79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несколько документов 3"/>
          <p:cNvSpPr/>
          <p:nvPr/>
        </p:nvSpPr>
        <p:spPr bwMode="auto">
          <a:xfrm>
            <a:off x="1259632" y="1916832"/>
            <a:ext cx="7632848" cy="4941168"/>
          </a:xfrm>
          <a:prstGeom prst="flowChartMultidocument">
            <a:avLst/>
          </a:prstGeom>
          <a:solidFill>
            <a:schemeClr val="accent1"/>
          </a:solidFill>
          <a:ln w="762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99FFCC">
                    <a:lumMod val="25000"/>
                  </a:srgbClr>
                </a:solidFill>
                <a:latin typeface="Times New Roman" pitchFamily="18" charset="0"/>
              </a:rPr>
              <a:t>Страница №5.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Основные проблемы реализации нефтегазовых проектов Сахалинской </a:t>
            </a:r>
            <a:r>
              <a:rPr lang="ru-RU" sz="4000" b="1" dirty="0" smtClean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области</a:t>
            </a:r>
            <a:endParaRPr lang="ru-RU" sz="4000" b="1" dirty="0">
              <a:solidFill>
                <a:srgbClr val="DADADA">
                  <a:lumMod val="10000"/>
                </a:srgb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88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7704" y="188641"/>
            <a:ext cx="63733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реализации нефтегазовых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 Сахалинской области: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2136340"/>
            <a:ext cx="7200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-проблема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сброса загрязняющих веществ на рельеф местности, так как значительная часть производственных объектов удалена от населенных пунктов, а значит, и от централизованных систем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водоотведения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нормирования, контроля и платежей за сбросы загрязняющих веществ в составе сточных вод на рельеф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местности;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52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0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-проблемы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утилизации попутного нефтяного газа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(ПНГ).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вопрос не только экологии, но и ресурсосбережения, так как попутный нефтяной газ – ценное топливно-энергетическое и химическое сырье.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293097"/>
            <a:ext cx="74168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на территории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Сахалинской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проблема утилизации попутного нефтяного газа решается путем его сжигания на факельных установках. в связи с этим увеличивается степень загрязнения воздушного бассейна промышленными выбросами, вследствие чего лесные биогеоценозы не успевают нейтрализовать различные токсичные вещества и постепенно деградируют.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077" y="2014826"/>
            <a:ext cx="3257537" cy="1974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22000" contrast="34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" name="Picture 2" descr="C:\Users\UserOne\Загрузки\f289a43eb9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75715"/>
            <a:ext cx="2873896" cy="18133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1"/>
            <a:ext cx="8229600" cy="469900"/>
          </a:xfrm>
        </p:spPr>
        <p:txBody>
          <a:bodyPr/>
          <a:lstStyle/>
          <a:p>
            <a:pPr algn="ctr"/>
            <a:r>
              <a:rPr lang="ru-RU" altLang="ru-RU" sz="2800" dirty="0"/>
              <a:t>Последствия нефтяных разливов</a:t>
            </a:r>
          </a:p>
        </p:txBody>
      </p:sp>
      <p:pic>
        <p:nvPicPr>
          <p:cNvPr id="107524" name="Picture 4" descr="14_lovushka_6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762000"/>
            <a:ext cx="2438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5" name="Picture 5" descr="pr_Exxon_Valdiz_oil_spill_Deadbird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01760">
            <a:off x="506497" y="1139982"/>
            <a:ext cx="2728913" cy="299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6" name="Picture 6" descr="pr_Exxon_Valdiz_oil_spill_dirty_duck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4703">
            <a:off x="6019802" y="3352800"/>
            <a:ext cx="259397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7" name="Picture 7" descr="pr_Exxon_Valdiz_oil_spill_oilcolor_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066800"/>
            <a:ext cx="2438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8" name="Picture 8" descr="SMNG_OilSpill_Kaigan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317952"/>
            <a:ext cx="2819400" cy="238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9" name="Picture 9" descr="27_utka02_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40336">
            <a:off x="228600" y="4349751"/>
            <a:ext cx="2743200" cy="222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733902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20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6" y="2685753"/>
            <a:ext cx="4557713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689" y="188642"/>
            <a:ext cx="7124601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Ликвидация </a:t>
            </a:r>
            <a:r>
              <a:rPr lang="ru-RU" sz="24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последствий разлива </a:t>
            </a:r>
            <a:r>
              <a:rPr lang="ru-RU" sz="24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нефти на </a:t>
            </a:r>
            <a:r>
              <a:rPr lang="ru-RU" sz="24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месторождении "Эхаби"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60" name="Picture 4" descr="Огонь пога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6" y="1988841"/>
            <a:ext cx="307234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Работает Экоспа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531849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770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476673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Разрыв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трубопровода в районе озера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Безинги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вылилось около 30 тонн топлива.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5" t="28719" r="25000" b="24835"/>
          <a:stretch/>
        </p:blipFill>
        <p:spPr bwMode="auto">
          <a:xfrm>
            <a:off x="1907704" y="3284984"/>
            <a:ext cx="5878286" cy="3185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488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несколько документов 3"/>
          <p:cNvSpPr/>
          <p:nvPr/>
        </p:nvSpPr>
        <p:spPr bwMode="auto">
          <a:xfrm>
            <a:off x="1259632" y="1916832"/>
            <a:ext cx="7632848" cy="4941168"/>
          </a:xfrm>
          <a:prstGeom prst="flowChartMultidocument">
            <a:avLst/>
          </a:prstGeom>
          <a:solidFill>
            <a:schemeClr val="accent1"/>
          </a:solidFill>
          <a:ln w="762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99FFCC">
                    <a:lumMod val="25000"/>
                  </a:srgbClr>
                </a:solidFill>
                <a:latin typeface="Times New Roman" pitchFamily="18" charset="0"/>
              </a:rPr>
              <a:t>Страница №6.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Гость </a:t>
            </a:r>
            <a:r>
              <a:rPr lang="ru-RU" sz="4000" b="1" dirty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журнала. Павленко Роман Викторович – помощник бурильщика на платформе « </a:t>
            </a:r>
            <a:r>
              <a:rPr lang="ru-RU" sz="4000" b="1" dirty="0" err="1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Пильтун</a:t>
            </a:r>
            <a:r>
              <a:rPr lang="ru-RU" sz="4000" b="1" dirty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61266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несколько документов 3"/>
          <p:cNvSpPr/>
          <p:nvPr/>
        </p:nvSpPr>
        <p:spPr bwMode="auto">
          <a:xfrm>
            <a:off x="1259632" y="1916832"/>
            <a:ext cx="7632848" cy="4941168"/>
          </a:xfrm>
          <a:prstGeom prst="flowChartMultidocument">
            <a:avLst/>
          </a:prstGeom>
          <a:solidFill>
            <a:schemeClr val="accent1"/>
          </a:solidFill>
          <a:ln w="762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99FFCC">
                    <a:lumMod val="25000"/>
                  </a:srgbClr>
                </a:solidFill>
                <a:latin typeface="Times New Roman" pitchFamily="18" charset="0"/>
              </a:rPr>
              <a:t>Страница №7.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Предполагаемые </a:t>
            </a:r>
            <a:r>
              <a:rPr lang="ru-RU" sz="4000" b="1" dirty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пути решения проблем нефтяной промышленности.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87398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5229201"/>
            <a:ext cx="7848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Компаниям – операторам нефтегазовых проектов необходимо  не допускать действия, которые могут привести к гибели, сокращению численности или нарушению среды обитания объектов животного мира Сахалинской области.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070341"/>
            <a:ext cx="4399384" cy="3162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0" t="26254" r="24519" b="19441"/>
          <a:stretch>
            <a:fillRect/>
          </a:stretch>
        </p:blipFill>
        <p:spPr bwMode="auto">
          <a:xfrm>
            <a:off x="1115616" y="188640"/>
            <a:ext cx="504455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23680" t="26254" r="24519" b="19441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005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401006"/>
            <a:ext cx="3528392" cy="6011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Основные экологические проблемы нефтедобывающей отрасли.</a:t>
            </a:r>
            <a:endParaRPr lang="ru-RU" sz="24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«Экологическая стратегия России на период до 2020 года»</a:t>
            </a:r>
            <a:endParaRPr lang="ru-RU" sz="24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Основные направления государственного надзора  на объектах нефтегазодобывающего 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комплекса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188640"/>
            <a:ext cx="3347864" cy="6011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4.«Экологическая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вахта Сахалина»</a:t>
            </a:r>
            <a:endParaRPr lang="ru-RU" sz="2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5.Основные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проблемы реализации нефтегазовых проектов Сахалинской области.</a:t>
            </a:r>
            <a:endParaRPr lang="ru-RU" sz="2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6.Гость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журнала. Павленко Роман Викторович – помощник бурильщика на платформе </a:t>
            </a:r>
            <a:endParaRPr lang="ru-RU" sz="2400" b="1" dirty="0" smtClean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Пильтун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lang="ru-RU" sz="2400" b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5411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несколько документов 3"/>
          <p:cNvSpPr/>
          <p:nvPr/>
        </p:nvSpPr>
        <p:spPr bwMode="auto">
          <a:xfrm>
            <a:off x="1259632" y="2348880"/>
            <a:ext cx="7632848" cy="3888432"/>
          </a:xfrm>
          <a:prstGeom prst="flowChartMultidocument">
            <a:avLst/>
          </a:prstGeom>
          <a:solidFill>
            <a:schemeClr val="accent1"/>
          </a:solidFill>
          <a:ln w="762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</a:rPr>
              <a:t>Страница №1.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Основные экологические проблемы нефтедобывающей отрасли.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66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9"/>
          <p:cNvSpPr>
            <a:spLocks noChangeArrowheads="1"/>
          </p:cNvSpPr>
          <p:nvPr/>
        </p:nvSpPr>
        <p:spPr bwMode="auto">
          <a:xfrm>
            <a:off x="1324816" y="346870"/>
            <a:ext cx="7524328" cy="693738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400" b="1" dirty="0">
                <a:solidFill>
                  <a:srgbClr val="009900"/>
                </a:solidFill>
                <a:latin typeface="Times New Roman" pitchFamily="18" charset="0"/>
              </a:rPr>
              <a:t>  </a:t>
            </a:r>
            <a:r>
              <a:rPr lang="ru-RU" altLang="ru-RU" sz="2400" b="1" dirty="0">
                <a:solidFill>
                  <a:schemeClr val="bg2"/>
                </a:solidFill>
                <a:latin typeface="Times New Roman" pitchFamily="18" charset="0"/>
              </a:rPr>
              <a:t>Основные экологические проблемы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044190" y="1340768"/>
            <a:ext cx="4387258" cy="921876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0000" tIns="45000" rIns="9000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ru-RU" altLang="ru-RU" sz="1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2" charset="0"/>
              <a:cs typeface="Lucida Sans Unicode" pitchFamily="32" charset="0"/>
            </a:endParaRP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2" charset="0"/>
                <a:cs typeface="Lucida Sans Unicode" pitchFamily="32" charset="0"/>
              </a:rPr>
              <a:t>Нефтегазодобывающая отрасль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ru-RU" altLang="ru-RU" sz="1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2" charset="0"/>
              <a:cs typeface="Lucida Sans Unicode" pitchFamily="32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060043" y="3310783"/>
            <a:ext cx="1871999" cy="1075764"/>
          </a:xfrm>
          <a:prstGeom prst="rect">
            <a:avLst/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0000" tIns="45000" rIns="9000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2" charset="0"/>
                <a:cs typeface="Lucida Sans Unicode" pitchFamily="32" charset="0"/>
              </a:rPr>
              <a:t>Нефтезагрязнение</a:t>
            </a: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2" charset="0"/>
                <a:cs typeface="Lucida Sans Unicode" pitchFamily="32" charset="0"/>
              </a:rPr>
              <a:t> земель и почв 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2" charset="0"/>
                <a:cs typeface="Lucida Sans Unicode" pitchFamily="32" charset="0"/>
              </a:rPr>
              <a:t> 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ru-RU" altLang="ru-RU" sz="16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 pitchFamily="32" charset="0"/>
              <a:cs typeface="Lucida Sans Unicode" pitchFamily="32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450" y="4651768"/>
            <a:ext cx="1605049" cy="2035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582167" y="3310783"/>
            <a:ext cx="1454330" cy="1075764"/>
          </a:xfrm>
          <a:prstGeom prst="rect">
            <a:avLst/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0000" tIns="45000" rIns="9000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2" charset="0"/>
                <a:cs typeface="Lucida Sans Unicode" pitchFamily="32" charset="0"/>
              </a:rPr>
              <a:t>Загрязнение атмосферного воздуха 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2" charset="0"/>
                <a:cs typeface="Lucida Sans Unicode" pitchFamily="32" charset="0"/>
              </a:rPr>
              <a:t> 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99592" y="3306434"/>
            <a:ext cx="2016224" cy="1075764"/>
          </a:xfrm>
          <a:prstGeom prst="rect">
            <a:avLst/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0000" tIns="45000" rIns="9000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2" charset="0"/>
                <a:cs typeface="Lucida Sans Unicode" pitchFamily="32" charset="0"/>
              </a:rPr>
              <a:t>Вопрос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2" charset="0"/>
                <a:cs typeface="Lucida Sans Unicode" pitchFamily="32" charset="0"/>
              </a:rPr>
              <a:t> размещения ТБО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ru-RU" altLang="ru-RU" sz="16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 pitchFamily="32" charset="0"/>
              <a:cs typeface="Lucida Sans Unicode" pitchFamily="32" charset="0"/>
            </a:endParaRP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ru-RU" altLang="ru-RU" sz="16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 pitchFamily="32" charset="0"/>
              <a:cs typeface="Lucida Sans Unicode" pitchFamily="32" charset="0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2267746" y="2751329"/>
            <a:ext cx="328863" cy="40065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rgbClr val="FFFFFF"/>
              </a:solidFill>
              <a:latin typeface="Calibri" pitchFamily="32" charset="0"/>
              <a:cs typeface="Lucida Sans Unicode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7875512" y="2679891"/>
            <a:ext cx="328863" cy="40065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rgbClr val="FFFFFF"/>
              </a:solidFill>
              <a:latin typeface="Calibri" pitchFamily="32" charset="0"/>
              <a:cs typeface="Lucida Sans Unicode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5589512" y="2679891"/>
            <a:ext cx="328863" cy="40065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rgbClr val="FFFFFF"/>
              </a:solidFill>
              <a:latin typeface="Calibri" pitchFamily="32" charset="0"/>
              <a:cs typeface="Lucida Sans Unicode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237820" y="3310783"/>
            <a:ext cx="1998477" cy="1075764"/>
          </a:xfrm>
          <a:prstGeom prst="rect">
            <a:avLst/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0000" tIns="45000" rIns="9000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2" charset="0"/>
                <a:cs typeface="Lucida Sans Unicode" pitchFamily="32" charset="0"/>
              </a:rPr>
              <a:t> Сохранение биоразнообразия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2" charset="0"/>
                <a:cs typeface="Lucida Sans Unicode" pitchFamily="32" charset="0"/>
              </a:rPr>
              <a:t> в районах </a:t>
            </a:r>
            <a:r>
              <a:rPr kumimoji="0" lang="ru-RU" altLang="ru-RU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2" charset="0"/>
                <a:cs typeface="Lucida Sans Unicode" pitchFamily="32" charset="0"/>
              </a:rPr>
              <a:t>нефтегазодобычи</a:t>
            </a:r>
            <a:endParaRPr kumimoji="0" lang="ru-RU" altLang="ru-RU" sz="16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 pitchFamily="32" charset="0"/>
              <a:cs typeface="Lucida Sans Unicode" pitchFamily="32" charset="0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059250" y="2751329"/>
            <a:ext cx="328863" cy="40065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rgbClr val="FFFFFF"/>
              </a:solidFill>
              <a:latin typeface="Calibri" pitchFamily="32" charset="0"/>
              <a:cs typeface="Lucida Sans Unicode"/>
            </a:endParaRP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56" y="4651543"/>
            <a:ext cx="1745584" cy="2048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894" y="4651768"/>
            <a:ext cx="1727899" cy="2035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" name="Picture 6" descr="Irbis_and_Lena_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356" y="4797152"/>
            <a:ext cx="20574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21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несколько документов 3"/>
          <p:cNvSpPr/>
          <p:nvPr/>
        </p:nvSpPr>
        <p:spPr bwMode="auto">
          <a:xfrm>
            <a:off x="1259632" y="2348880"/>
            <a:ext cx="7632848" cy="3888432"/>
          </a:xfrm>
          <a:prstGeom prst="flowChartMultidocument">
            <a:avLst/>
          </a:prstGeom>
          <a:solidFill>
            <a:schemeClr val="accent1"/>
          </a:solidFill>
          <a:ln w="762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99FFCC">
                    <a:lumMod val="25000"/>
                  </a:srgbClr>
                </a:solidFill>
                <a:latin typeface="Times New Roman" pitchFamily="18" charset="0"/>
              </a:rPr>
              <a:t>Страница №2.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«Экологическая стратегия России на период </a:t>
            </a:r>
            <a:endParaRPr lang="ru-RU" sz="4000" b="1" dirty="0" smtClean="0">
              <a:solidFill>
                <a:srgbClr val="DADADA">
                  <a:lumMod val="10000"/>
                </a:srgbClr>
              </a:solidFill>
              <a:latin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до </a:t>
            </a:r>
            <a:r>
              <a:rPr lang="ru-RU" sz="4000" b="1" dirty="0" smtClean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2025 </a:t>
            </a:r>
            <a:r>
              <a:rPr lang="ru-RU" sz="4000" b="1" dirty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года»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 b="1" dirty="0" smtClean="0">
              <a:solidFill>
                <a:srgbClr val="DADADA">
                  <a:lumMod val="10000"/>
                </a:srgb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12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8" y="282586"/>
            <a:ext cx="802838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«Экологическая стратегия России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период до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года»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сновные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в сфере обеспечения экологической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ужесточение контроля за соблюдением экологических требований при реализации инвестиционных проектов;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на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примере проектов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«Сахалин-1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«Сахалин-2»;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совершенствование системы государственной экологической экспертизы;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внедрение экологически чистых,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 ресурсосберегающих малоотходных технологий;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проведение специальных природоохранных мероприятий, строительство и реконструкция природоохранных объектов.</a:t>
            </a:r>
          </a:p>
        </p:txBody>
      </p:sp>
    </p:spTree>
    <p:extLst>
      <p:ext uri="{BB962C8B-B14F-4D97-AF65-F5344CB8AC3E}">
        <p14:creationId xmlns:p14="http://schemas.microsoft.com/office/powerpoint/2010/main" val="233897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несколько документов 3"/>
          <p:cNvSpPr/>
          <p:nvPr/>
        </p:nvSpPr>
        <p:spPr bwMode="auto">
          <a:xfrm>
            <a:off x="1259632" y="1916832"/>
            <a:ext cx="7632848" cy="4941168"/>
          </a:xfrm>
          <a:prstGeom prst="flowChartMultidocument">
            <a:avLst/>
          </a:prstGeom>
          <a:solidFill>
            <a:schemeClr val="accent1"/>
          </a:solidFill>
          <a:ln w="762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99FFCC">
                    <a:lumMod val="25000"/>
                  </a:srgbClr>
                </a:solidFill>
                <a:latin typeface="Times New Roman" pitchFamily="18" charset="0"/>
              </a:rPr>
              <a:t>Страница №3.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Основные направления государственного надзора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на объектах нефтегазодобывающего комплекса</a:t>
            </a:r>
            <a:endParaRPr lang="ru-RU" sz="4000" b="1" dirty="0" smtClean="0">
              <a:solidFill>
                <a:srgbClr val="DADADA">
                  <a:lumMod val="10000"/>
                </a:srgb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94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250825" y="115889"/>
            <a:ext cx="8713788" cy="693737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ru-RU" altLang="ru-RU" sz="22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cs typeface="Times New Roman" panose="02020603050405020304" pitchFamily="18" charset="0"/>
              </a:rPr>
              <a:t>Основные направления государственного надзора  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cs typeface="Times New Roman" panose="02020603050405020304" pitchFamily="18" charset="0"/>
              </a:rPr>
              <a:t>на объектах нефтегазодобывающего комплекса 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427" y="115889"/>
            <a:ext cx="792163" cy="69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403648" y="3442863"/>
            <a:ext cx="7632700" cy="539750"/>
          </a:xfrm>
          <a:prstGeom prst="roundRect">
            <a:avLst>
              <a:gd name="adj" fmla="val 16667"/>
            </a:avLst>
          </a:prstGeom>
          <a:solidFill>
            <a:srgbClr val="DEF6F1"/>
          </a:solidFill>
          <a:ln w="2556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надзор за  рациональным использованием и охраной недр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1403648" y="4162001"/>
            <a:ext cx="7632700" cy="539750"/>
          </a:xfrm>
          <a:prstGeom prst="roundRect">
            <a:avLst>
              <a:gd name="adj" fmla="val 16667"/>
            </a:avLst>
          </a:prstGeom>
          <a:solidFill>
            <a:srgbClr val="DEF6F1"/>
          </a:solidFill>
          <a:ln w="2556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надзор за соблюдением условий лицензионных соглашений при пользовании участками недр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ru-RU" altLang="ru-RU" sz="18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1430638" y="6240039"/>
            <a:ext cx="7559675" cy="500063"/>
          </a:xfrm>
          <a:prstGeom prst="roundRect">
            <a:avLst>
              <a:gd name="adj" fmla="val 16667"/>
            </a:avLst>
          </a:prstGeom>
          <a:solidFill>
            <a:srgbClr val="DEF6F1"/>
          </a:solidFill>
          <a:ln w="2556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надзор за рациональным использованием живых ресурсов  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794048" y="2901526"/>
            <a:ext cx="503238" cy="360362"/>
          </a:xfrm>
          <a:prstGeom prst="chevron">
            <a:avLst>
              <a:gd name="adj" fmla="val 34912"/>
            </a:avLst>
          </a:prstGeom>
          <a:solidFill>
            <a:srgbClr val="DEF6F1"/>
          </a:solidFill>
          <a:ln w="2556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794048" y="3622251"/>
            <a:ext cx="503238" cy="360362"/>
          </a:xfrm>
          <a:prstGeom prst="chevron">
            <a:avLst>
              <a:gd name="adj" fmla="val 34912"/>
            </a:avLst>
          </a:prstGeom>
          <a:solidFill>
            <a:srgbClr val="DEF6F1"/>
          </a:solidFill>
          <a:ln w="2556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755948" y="5062114"/>
            <a:ext cx="503238" cy="360364"/>
          </a:xfrm>
          <a:prstGeom prst="chevron">
            <a:avLst>
              <a:gd name="adj" fmla="val 34912"/>
            </a:avLst>
          </a:prstGeom>
          <a:solidFill>
            <a:srgbClr val="DEF6F1"/>
          </a:solidFill>
          <a:ln w="2556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469099" y="883191"/>
            <a:ext cx="4859338" cy="429433"/>
          </a:xfrm>
          <a:prstGeom prst="rect">
            <a:avLst/>
          </a:prstGeom>
          <a:solidFill>
            <a:srgbClr val="DEF6F1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государственного надзора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254662" y="1919035"/>
            <a:ext cx="2000250" cy="504031"/>
          </a:xfrm>
          <a:prstGeom prst="rect">
            <a:avLst/>
          </a:prstGeom>
          <a:solidFill>
            <a:srgbClr val="FFFFFF"/>
          </a:solidFill>
          <a:ln w="936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ПРЕДУПРЕЖДЕНИЕ</a:t>
            </a:r>
          </a:p>
          <a:p>
            <a:pPr marL="0" marR="0" lvl="0" indent="0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ru-RU" altLang="ru-RU" sz="1400" b="1" i="0" u="none" strike="noStrike" kern="0" cap="none" spc="0" normalizeH="0" baseline="0" noProof="0" dirty="0">
              <a:ln>
                <a:noFill/>
              </a:ln>
              <a:solidFill>
                <a:srgbClr val="00808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ru-RU" altLang="ru-RU" sz="1400" b="1" i="0" u="none" strike="noStrike" kern="0" cap="none" spc="0" normalizeH="0" baseline="0" noProof="0" dirty="0">
              <a:ln>
                <a:noFill/>
              </a:ln>
              <a:solidFill>
                <a:srgbClr val="00808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ru-RU" altLang="ru-RU" sz="1400" b="1" i="0" u="none" strike="noStrike" kern="0" cap="none" spc="0" normalizeH="0" baseline="0" noProof="0" dirty="0">
              <a:ln>
                <a:noFill/>
              </a:ln>
              <a:solidFill>
                <a:srgbClr val="00808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ru-RU" altLang="ru-RU" sz="1400" b="1" i="0" u="none" strike="noStrike" kern="0" cap="none" spc="0" normalizeH="0" baseline="0" noProof="0" dirty="0">
              <a:ln>
                <a:noFill/>
              </a:ln>
              <a:solidFill>
                <a:srgbClr val="00808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826414" y="2094454"/>
            <a:ext cx="2122487" cy="342900"/>
          </a:xfrm>
          <a:prstGeom prst="rect">
            <a:avLst/>
          </a:prstGeom>
          <a:solidFill>
            <a:srgbClr val="FFFFFF"/>
          </a:solidFill>
          <a:ln w="936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341014" y="2080166"/>
            <a:ext cx="2016125" cy="342900"/>
          </a:xfrm>
          <a:prstGeom prst="rect">
            <a:avLst/>
          </a:prstGeom>
          <a:solidFill>
            <a:srgbClr val="FFFFFF"/>
          </a:solidFill>
          <a:ln w="936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ПРЕСЕЧЕНИЕ</a:t>
            </a:r>
          </a:p>
        </p:txBody>
      </p:sp>
      <p:sp>
        <p:nvSpPr>
          <p:cNvPr id="15" name="AutoShape 14"/>
          <p:cNvSpPr>
            <a:spLocks noChangeArrowheads="1"/>
          </p:cNvSpPr>
          <p:nvPr/>
        </p:nvSpPr>
        <p:spPr bwMode="auto">
          <a:xfrm>
            <a:off x="1403648" y="2722139"/>
            <a:ext cx="7632700" cy="576263"/>
          </a:xfrm>
          <a:prstGeom prst="roundRect">
            <a:avLst>
              <a:gd name="adj" fmla="val 16667"/>
            </a:avLst>
          </a:prstGeom>
          <a:solidFill>
            <a:srgbClr val="DEF6F1"/>
          </a:solidFill>
          <a:ln w="2556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надзор за соблюдением обязательных требований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по геологическому изучению</a:t>
            </a:r>
          </a:p>
        </p:txBody>
      </p:sp>
      <p:sp>
        <p:nvSpPr>
          <p:cNvPr id="16" name="AutoShape 15"/>
          <p:cNvSpPr>
            <a:spLocks noChangeArrowheads="1"/>
          </p:cNvSpPr>
          <p:nvPr/>
        </p:nvSpPr>
        <p:spPr bwMode="auto">
          <a:xfrm>
            <a:off x="755948" y="4341389"/>
            <a:ext cx="503238" cy="360364"/>
          </a:xfrm>
          <a:prstGeom prst="chevron">
            <a:avLst>
              <a:gd name="adj" fmla="val 34912"/>
            </a:avLst>
          </a:prstGeom>
          <a:solidFill>
            <a:srgbClr val="DEF6F1"/>
          </a:solidFill>
          <a:ln w="2556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1403648" y="4882726"/>
            <a:ext cx="7632700" cy="539750"/>
          </a:xfrm>
          <a:prstGeom prst="roundRect">
            <a:avLst>
              <a:gd name="adj" fmla="val 16667"/>
            </a:avLst>
          </a:prstGeom>
          <a:solidFill>
            <a:srgbClr val="DEF6F1"/>
          </a:solidFill>
          <a:ln w="2556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надзор за соблюдением требований по охране атмосферного воздуха, водного и земельного законодательства </a:t>
            </a:r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787698" y="6311476"/>
            <a:ext cx="503238" cy="360362"/>
          </a:xfrm>
          <a:prstGeom prst="chevron">
            <a:avLst>
              <a:gd name="adj" fmla="val 34912"/>
            </a:avLst>
          </a:prstGeom>
          <a:solidFill>
            <a:srgbClr val="DEF6F1"/>
          </a:solidFill>
          <a:ln w="2556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rgbClr val="FFFFFF"/>
              </a:solidFill>
              <a:latin typeface="Calibri" pitchFamily="32" charset="0"/>
              <a:cs typeface="Lucida Sans Unicode"/>
            </a:endParaRPr>
          </a:p>
        </p:txBody>
      </p:sp>
      <p:sp>
        <p:nvSpPr>
          <p:cNvPr id="19" name="AutoShape 18"/>
          <p:cNvSpPr>
            <a:spLocks noChangeArrowheads="1"/>
          </p:cNvSpPr>
          <p:nvPr/>
        </p:nvSpPr>
        <p:spPr bwMode="auto">
          <a:xfrm>
            <a:off x="1403648" y="5601863"/>
            <a:ext cx="7632700" cy="539750"/>
          </a:xfrm>
          <a:prstGeom prst="roundRect">
            <a:avLst>
              <a:gd name="adj" fmla="val 16667"/>
            </a:avLst>
          </a:prstGeom>
          <a:solidFill>
            <a:srgbClr val="DEF6F1"/>
          </a:solidFill>
          <a:ln w="2556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Calibri" pitchFamily="32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надзор за соблюдением требований при  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обращении с отходами производства</a:t>
            </a:r>
          </a:p>
        </p:txBody>
      </p:sp>
      <p:sp>
        <p:nvSpPr>
          <p:cNvPr id="20" name="AutoShape 19"/>
          <p:cNvSpPr>
            <a:spLocks noChangeArrowheads="1"/>
          </p:cNvSpPr>
          <p:nvPr/>
        </p:nvSpPr>
        <p:spPr bwMode="auto">
          <a:xfrm>
            <a:off x="787698" y="5668539"/>
            <a:ext cx="503238" cy="360364"/>
          </a:xfrm>
          <a:prstGeom prst="chevron">
            <a:avLst>
              <a:gd name="adj" fmla="val 34912"/>
            </a:avLst>
          </a:prstGeom>
          <a:solidFill>
            <a:srgbClr val="DEF6F1"/>
          </a:solidFill>
          <a:ln w="2556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20"/>
          <p:cNvSpPr>
            <a:spLocks/>
          </p:cNvSpPr>
          <p:nvPr/>
        </p:nvSpPr>
        <p:spPr bwMode="auto">
          <a:xfrm rot="16200000">
            <a:off x="4644769" y="-1652840"/>
            <a:ext cx="357187" cy="7143750"/>
          </a:xfrm>
          <a:prstGeom prst="rightBrace">
            <a:avLst>
              <a:gd name="adj1" fmla="val 61204"/>
              <a:gd name="adj2" fmla="val 48829"/>
            </a:avLst>
          </a:prstGeom>
          <a:solidFill>
            <a:srgbClr val="FF00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82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несколько документов 3"/>
          <p:cNvSpPr/>
          <p:nvPr/>
        </p:nvSpPr>
        <p:spPr bwMode="auto">
          <a:xfrm>
            <a:off x="1259632" y="1916832"/>
            <a:ext cx="7632848" cy="4941168"/>
          </a:xfrm>
          <a:prstGeom prst="flowChartMultidocument">
            <a:avLst/>
          </a:prstGeom>
          <a:solidFill>
            <a:schemeClr val="accent1"/>
          </a:solidFill>
          <a:ln w="762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99FFCC">
                    <a:lumMod val="25000"/>
                  </a:srgbClr>
                </a:solidFill>
                <a:latin typeface="Times New Roman" pitchFamily="18" charset="0"/>
              </a:rPr>
              <a:t>Страница №4.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</a:rPr>
              <a:t>«Экологическая вахта Сахалина» </a:t>
            </a:r>
          </a:p>
        </p:txBody>
      </p:sp>
    </p:spTree>
    <p:extLst>
      <p:ext uri="{BB962C8B-B14F-4D97-AF65-F5344CB8AC3E}">
        <p14:creationId xmlns:p14="http://schemas.microsoft.com/office/powerpoint/2010/main" val="369318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ысокое напряжение">
  <a:themeElements>
    <a:clrScheme name="Высокое напряжение 1">
      <a:dk1>
        <a:srgbClr val="001932"/>
      </a:dk1>
      <a:lt1>
        <a:srgbClr val="FFFFFF"/>
      </a:lt1>
      <a:dk2>
        <a:srgbClr val="2181B7"/>
      </a:dk2>
      <a:lt2>
        <a:srgbClr val="CCFFFF"/>
      </a:lt2>
      <a:accent1>
        <a:srgbClr val="99FFCC"/>
      </a:accent1>
      <a:accent2>
        <a:srgbClr val="01B0FF"/>
      </a:accent2>
      <a:accent3>
        <a:srgbClr val="ABC1D8"/>
      </a:accent3>
      <a:accent4>
        <a:srgbClr val="DADADA"/>
      </a:accent4>
      <a:accent5>
        <a:srgbClr val="CAFFE2"/>
      </a:accent5>
      <a:accent6>
        <a:srgbClr val="019FE7"/>
      </a:accent6>
      <a:hlink>
        <a:srgbClr val="6666FF"/>
      </a:hlink>
      <a:folHlink>
        <a:srgbClr val="1C6D9A"/>
      </a:folHlink>
    </a:clrScheme>
    <a:fontScheme name="Высокое напряжение">
      <a:majorFont>
        <a:latin typeface="Impact"/>
        <a:ea typeface=""/>
        <a:cs typeface=""/>
      </a:majorFont>
      <a:minorFont>
        <a:latin typeface="Impac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ысокое напряжение 1">
        <a:dk1>
          <a:srgbClr val="001932"/>
        </a:dk1>
        <a:lt1>
          <a:srgbClr val="FFFFFF"/>
        </a:lt1>
        <a:dk2>
          <a:srgbClr val="2181B7"/>
        </a:dk2>
        <a:lt2>
          <a:srgbClr val="CCFFFF"/>
        </a:lt2>
        <a:accent1>
          <a:srgbClr val="99FFCC"/>
        </a:accent1>
        <a:accent2>
          <a:srgbClr val="01B0FF"/>
        </a:accent2>
        <a:accent3>
          <a:srgbClr val="ABC1D8"/>
        </a:accent3>
        <a:accent4>
          <a:srgbClr val="DADADA"/>
        </a:accent4>
        <a:accent5>
          <a:srgbClr val="CAFFE2"/>
        </a:accent5>
        <a:accent6>
          <a:srgbClr val="019FE7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ысокое напряжение 2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666699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B9B9E7"/>
        </a:accent6>
        <a:hlink>
          <a:srgbClr val="CC00C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4">
        <a:dk1>
          <a:srgbClr val="000000"/>
        </a:dk1>
        <a:lt1>
          <a:srgbClr val="FFFFCC"/>
        </a:lt1>
        <a:dk2>
          <a:srgbClr val="FF6600"/>
        </a:dk2>
        <a:lt2>
          <a:srgbClr val="333300"/>
        </a:lt2>
        <a:accent1>
          <a:srgbClr val="800000"/>
        </a:accent1>
        <a:accent2>
          <a:srgbClr val="CC6600"/>
        </a:accent2>
        <a:accent3>
          <a:srgbClr val="FFFFE2"/>
        </a:accent3>
        <a:accent4>
          <a:srgbClr val="000000"/>
        </a:accent4>
        <a:accent5>
          <a:srgbClr val="C0AAAA"/>
        </a:accent5>
        <a:accent6>
          <a:srgbClr val="B95C00"/>
        </a:accent6>
        <a:hlink>
          <a:srgbClr val="8080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5">
        <a:dk1>
          <a:srgbClr val="1C3956"/>
        </a:dk1>
        <a:lt1>
          <a:srgbClr val="FFFFFF"/>
        </a:lt1>
        <a:dk2>
          <a:srgbClr val="003366"/>
        </a:dk2>
        <a:lt2>
          <a:srgbClr val="DDDDDD"/>
        </a:lt2>
        <a:accent1>
          <a:srgbClr val="3D7CBB"/>
        </a:accent1>
        <a:accent2>
          <a:srgbClr val="00152A"/>
        </a:accent2>
        <a:accent3>
          <a:srgbClr val="AAADB8"/>
        </a:accent3>
        <a:accent4>
          <a:srgbClr val="DADADA"/>
        </a:accent4>
        <a:accent5>
          <a:srgbClr val="AFBFDA"/>
        </a:accent5>
        <a:accent6>
          <a:srgbClr val="001225"/>
        </a:accent6>
        <a:hlink>
          <a:srgbClr val="33CCCC"/>
        </a:hlink>
        <a:folHlink>
          <a:srgbClr val="96B9D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ысокое напряжение 6">
        <a:dk1>
          <a:srgbClr val="000000"/>
        </a:dk1>
        <a:lt1>
          <a:srgbClr val="FFFFFF"/>
        </a:lt1>
        <a:dk2>
          <a:srgbClr val="440044"/>
        </a:dk2>
        <a:lt2>
          <a:srgbClr val="491D49"/>
        </a:lt2>
        <a:accent1>
          <a:srgbClr val="9D9DBD"/>
        </a:accent1>
        <a:accent2>
          <a:srgbClr val="14213C"/>
        </a:accent2>
        <a:accent3>
          <a:srgbClr val="FFFFFF"/>
        </a:accent3>
        <a:accent4>
          <a:srgbClr val="000000"/>
        </a:accent4>
        <a:accent5>
          <a:srgbClr val="CCCCDB"/>
        </a:accent5>
        <a:accent6>
          <a:srgbClr val="111D35"/>
        </a:accent6>
        <a:hlink>
          <a:srgbClr val="666699"/>
        </a:hlink>
        <a:folHlink>
          <a:srgbClr val="DBDBF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7">
        <a:dk1>
          <a:srgbClr val="000000"/>
        </a:dk1>
        <a:lt1>
          <a:srgbClr val="FFFFFF"/>
        </a:lt1>
        <a:dk2>
          <a:srgbClr val="000000"/>
        </a:dk2>
        <a:lt2>
          <a:srgbClr val="001A00"/>
        </a:lt2>
        <a:accent1>
          <a:srgbClr val="339966"/>
        </a:accent1>
        <a:accent2>
          <a:srgbClr val="003300"/>
        </a:accent2>
        <a:accent3>
          <a:srgbClr val="FFFFFF"/>
        </a:accent3>
        <a:accent4>
          <a:srgbClr val="000000"/>
        </a:accent4>
        <a:accent5>
          <a:srgbClr val="ADCAB8"/>
        </a:accent5>
        <a:accent6>
          <a:srgbClr val="002D00"/>
        </a:accent6>
        <a:hlink>
          <a:srgbClr val="FF9933"/>
        </a:hlink>
        <a:folHlink>
          <a:srgbClr val="AFE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8">
        <a:dk1>
          <a:srgbClr val="000000"/>
        </a:dk1>
        <a:lt1>
          <a:srgbClr val="FFFFFF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D60093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C20085"/>
        </a:accent6>
        <a:hlink>
          <a:srgbClr val="9966FF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Шаблоны дедушки ГуРу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</TotalTime>
  <Words>526</Words>
  <Application>Microsoft Office PowerPoint</Application>
  <PresentationFormat>Экран (4:3)</PresentationFormat>
  <Paragraphs>84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Высокое напряжение</vt:lpstr>
      <vt:lpstr>Шаблоны дедушки ГуРу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Последствия нефтяных разливов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UserOne</dc:creator>
  <cp:lastModifiedBy>TKALENKO</cp:lastModifiedBy>
  <cp:revision>50</cp:revision>
  <dcterms:created xsi:type="dcterms:W3CDTF">2017-01-31T09:50:26Z</dcterms:created>
  <dcterms:modified xsi:type="dcterms:W3CDTF">2023-06-13T18:45:04Z</dcterms:modified>
</cp:coreProperties>
</file>