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png" ContentType="image/png"/>
  <Default Extension="gif" ContentType="image/gif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notesslides/notesslide14.xml" ContentType="application/vnd.openxmlformats-officedocument.presentationml.notesSlid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s/slide13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masters/slidemaster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6.xml" ContentType="application/vnd.openxmlformats-officedocument.presentationml.slideMaster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4.xml" ContentType="application/vnd.openxmlformats-officedocument.theme+xml"/>
  <Override PartName="/ppt/theme/theme7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</p:sldMasterIdLst>
  <p:notesMasterIdLst>
    <p:notesMasterId r:id="rId7"/>
  </p:notesMasterIdLst>
  <p:sldIdLst>
    <p:sldId id="256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tableStyles" Target="tableStyles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D0D1B6-F876-4F42-AE43-748FDA7ED0C2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D3C28-8EB4-44E8-BD83-447F7124A4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A1BC6D2-6090-4864-B1D2-8DBAF6B5ED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D48E206-A083-48B2-A4F9-2E438FB344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9E18237-A4C7-49F2-AFC0-53ECA44368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D96E4BD-EE2A-451B-B807-A34D8BEB2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7D3FAF9-0A38-45CD-96EA-6F8434B7E9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A44737C-53A1-4CC7-AFB9-F13ED08C52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AB05982-70E1-4829-8EE9-409B71A2A1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3090D2A-44C7-455A-86DE-9A1306E0A2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6814FE4-D34B-4CEF-959A-3D2B57D54E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/>
        </p:txBody>
      </p:sp>
      <p:sp>
        <p:nvSpPr>
          <p:cNvPr id="3" name="Заметки 2"/>
          <p:cNvSpPr>
            <a:spLocks noGrp="1" noEditPoint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0"/>
          </p:nvPr>
        </p:nvSpPr>
        <p:spPr/>
        <p:txBody>
          <a:bodyPr/>
          <a:lstStyle/>
          <a:p>
            <a:fld id="{B0DFA2AC-1D42-4B94-84CF-678B0DC906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/>
        </p:txBody>
      </p:sp>
      <p:sp>
        <p:nvSpPr>
          <p:cNvPr id="3" name="Заметки 2"/>
          <p:cNvSpPr>
            <a:spLocks noGrp="1" noEditPoint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Фея, тыква, зола,</a:t>
            </a:r>
            <a:r>
              <a:rPr lang="ru-RU" baseline="0" dirty="0"/>
              <a:t> хрустальная </a:t>
            </a:r>
            <a:endParaRPr lang="ru-RU" dirty="0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0"/>
          </p:nvPr>
        </p:nvSpPr>
        <p:spPr/>
        <p:txBody>
          <a:bodyPr/>
          <a:lstStyle/>
          <a:p>
            <a:fld id="{B0DFA2AC-1D42-4B94-84CF-678B0DC906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/>
        </p:txBody>
      </p:sp>
      <p:sp>
        <p:nvSpPr>
          <p:cNvPr id="3" name="Заметки 2"/>
          <p:cNvSpPr>
            <a:spLocks noGrp="1" noEditPoint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Волшебные</a:t>
            </a:r>
            <a:r>
              <a:rPr lang="ru-RU" baseline="0" dirty="0"/>
              <a:t> предметы</a:t>
            </a:r>
            <a:endParaRPr lang="ru-RU" dirty="0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0"/>
          </p:nvPr>
        </p:nvSpPr>
        <p:spPr/>
        <p:txBody>
          <a:bodyPr/>
          <a:lstStyle/>
          <a:p>
            <a:fld id="{0554D401-7FCD-40C6-8CED-80FD1124F1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A23D4D4-9D48-4782-9D55-37E6D9177D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1417955-DBBF-4CEE-ACEB-5B8862F81B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297F1CB-F9A2-453E-9DF1-805452911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/>
        </p:txBody>
      </p:sp>
      <p:sp>
        <p:nvSpPr>
          <p:cNvPr id="3" name="Заметки 2"/>
          <p:cNvSpPr>
            <a:spLocks noGrp="1" noEditPoint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0"/>
          </p:nvPr>
        </p:nvSpPr>
        <p:spPr/>
        <p:txBody>
          <a:bodyPr/>
          <a:lstStyle/>
          <a:p>
            <a:fld id="{B0DFA2AC-1D42-4B94-84CF-678B0DC906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01E6FC6-305A-4AA4-95B9-3F037060A8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DCDC8C3-3499-41D1-B0E3-28D47D4BBA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4E646F3-3C9F-4043-A4F7-FDD64384626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192B067-93B1-4E4C-A23A-0E3C77ED8E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94D597F-90C7-479D-B5AA-F1882CB96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27CE044-0A1E-4B38-AF37-0D86C23B37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038380E-D581-4E2F-890B-550EFB41A9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/>
        </p:txBody>
      </p:sp>
      <p:sp>
        <p:nvSpPr>
          <p:cNvPr id="3" name="Заметки 2"/>
          <p:cNvSpPr>
            <a:spLocks noGrp="1" noEditPoint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0"/>
          </p:nvPr>
        </p:nvSpPr>
        <p:spPr/>
        <p:txBody>
          <a:bodyPr/>
          <a:lstStyle/>
          <a:p>
            <a:fld id="{B0DFA2AC-1D42-4B94-84CF-678B0DC906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7D86FDD-6DA1-4D6C-A6DB-7B6A1BE09A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4E0EBDBD-1979-44E9-A861-E036E2B46F55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CA99804-C349-4A9A-8536-76B4A6180331}" type="slidenum">
              <a:rPr lang="ru-RU" alt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8FF2849F-5B16-435C-A7DB-25976A3854E2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42C06F0C-D1F8-4F28-94CF-7164E2813CDF}" type="slidenum">
              <a:rPr lang="ru-RU" alt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9FA33B40-9C0C-4451-A5B2-99041738DA8D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57B1DD4D-E9D7-4F33-A9BD-A08B322944D9}" type="slidenum">
              <a:rPr lang="ru-RU" alt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D07D426-D72E-41C0-96C7-DDEE961A8504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8B6FB33E-DA1B-4A10-B9BB-F28DBC808780}" type="slidenum">
              <a:rPr lang="ru-RU" alt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F7885567-6F26-4AC2-B041-FB863E848E5C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D2E1714A-0C00-468A-8E01-0EC645BC7086}" type="slidenum">
              <a:rPr lang="ru-RU" alt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3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5.xml"/><Relationship Id="rId3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3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 descr="D:\Desktop\Новая папка (2)\371616-svetik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4" descr="http://forum.materinstvo.ru/uploads/journals/1305623404/j56918_130574030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5887" y="2407319"/>
            <a:ext cx="2786010" cy="460388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  <a:endParaRPr lang="en-US"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93327-0CE5-4744-8D21-3E923DC53648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63998-D870-4F65-9428-71422F9D51B9}" type="slidenum">
              <a:rPr lang="ru-RU" altLang="en-US" smtClean="0"/>
              <a:t>‹#›</a:t>
            </a:fld>
            <a:endParaRPr lang="en-US"/>
          </a:p>
        </p:txBody>
      </p:sp>
      <p:pic>
        <p:nvPicPr>
          <p:cNvPr id="7" name="Picture 2" descr="D:\Desktop\Новая папка (2)\371616-svetik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900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  <a:endParaRPr lang="en-US"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137C4-E1D6-41CF-B12F-FEB7B88B2DAC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1A95-6D62-4EE2-83A1-67FE07BA3A59}" type="slidenum">
              <a:rPr lang="ru-RU" altLang="en-US" smtClean="0"/>
              <a:t>‹#›</a:t>
            </a:fld>
            <a:endParaRPr lang="en-US"/>
          </a:p>
        </p:txBody>
      </p:sp>
      <p:pic>
        <p:nvPicPr>
          <p:cNvPr id="7" name="Picture 8" descr="http://img1.liveinternet.ru/images/attach/c/7/95/147/95147123_large_00__4_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  <a:endParaRPr lang="en-US"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8EC95-0688-4FAC-97C9-04187272A687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7C3D9-482F-4843-8F24-063612C12842}" type="slidenum">
              <a:rPr lang="ru-RU" altLang="en-US" smtClean="0"/>
              <a:t>‹#›</a:t>
            </a:fld>
            <a:endParaRPr lang="en-US"/>
          </a:p>
        </p:txBody>
      </p:sp>
      <p:pic>
        <p:nvPicPr>
          <p:cNvPr id="7" name="Picture 4" descr="http://img0.liveinternet.ru/images/attach/c/7/95/147/95147124_large_1__3_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4624"/>
            <a:ext cx="9144000" cy="707233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  <a:endParaRPr lang="en-US"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F8F31-DA63-40B7-9E84-06D945FB5D44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CCE21-EFCB-41B3-BDF0-8EA8393B44EF}" type="slidenum">
              <a:rPr lang="ru-RU" altLang="en-US" smtClean="0"/>
              <a:t>‹#›</a:t>
            </a:fld>
            <a:endParaRPr lang="en-US"/>
          </a:p>
        </p:txBody>
      </p:sp>
      <p:pic>
        <p:nvPicPr>
          <p:cNvPr id="7" name="Picture 3" descr="http://img1.liveinternet.ru/images/attach/c/7/95/147/95147127_large_02__1_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48667"/>
            <a:ext cx="9144000" cy="690666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  <a:endParaRPr lang="en-US"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E16A1-2F66-4C54-A572-42BC3D8B1199}" type="datetimeFigureOut">
              <a:rPr lang="ru-RU" altLang="en-US" smtClean="0"/>
              <a:t>13.06.2023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44E1E-93DA-4FAB-AAAF-AB2B822FBDBB}" type="slidenum">
              <a:rPr lang="ru-RU" altLang="en-US" smtClean="0"/>
              <a:t>‹#›</a:t>
            </a:fld>
            <a:endParaRPr lang="en-US"/>
          </a:p>
        </p:txBody>
      </p:sp>
      <p:pic>
        <p:nvPicPr>
          <p:cNvPr id="7" name="Picture 2" descr="http://img1.liveinternet.ru/images/attach/c/7/95/147/95147125_large_00__3_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0666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6" Type="http://schemas.openxmlformats.org/officeDocument/2006/relationships/slideLayout" Target="../slideLayouts/slideLayout5.xml"/><Relationship Id="rId7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10.png"/><Relationship Id="rId6" Type="http://schemas.openxmlformats.org/officeDocument/2006/relationships/slide" Target="slide2.xml"/><Relationship Id="rId7" Type="http://schemas.openxmlformats.org/officeDocument/2006/relationships/slideLayout" Target="../slideLayouts/slideLayout5.xml"/><Relationship Id="rId8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gif"/><Relationship Id="rId2" Type="http://schemas.openxmlformats.org/officeDocument/2006/relationships/image" Target="../media/image29.png"/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slide" Target="slide2.xml"/><Relationship Id="rId6" Type="http://schemas.openxmlformats.org/officeDocument/2006/relationships/image" Target="../media/image10.png"/><Relationship Id="rId7" Type="http://schemas.openxmlformats.org/officeDocument/2006/relationships/slideLayout" Target="../slideLayouts/slideLayout5.xml"/><Relationship Id="rId8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" Target="slide2.xml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" Target="slide2.xml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" Target="slide2.xml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5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" Target="slide2.xml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5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4.xml"/><Relationship Id="rId6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jpe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40.jpe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" Target="slide3.xml"/><Relationship Id="rId10" Type="http://schemas.openxmlformats.org/officeDocument/2006/relationships/slide" Target="slide17.xml"/><Relationship Id="rId11" Type="http://schemas.openxmlformats.org/officeDocument/2006/relationships/slide" Target="slide18.xml"/><Relationship Id="rId12" Type="http://schemas.openxmlformats.org/officeDocument/2006/relationships/slide" Target="slide19.xml"/><Relationship Id="rId13" Type="http://schemas.openxmlformats.org/officeDocument/2006/relationships/slide" Target="slide20.xml"/><Relationship Id="rId14" Type="http://schemas.openxmlformats.org/officeDocument/2006/relationships/slide" Target="slide21.xml"/><Relationship Id="rId15" Type="http://schemas.openxmlformats.org/officeDocument/2006/relationships/slide" Target="slide22.xml"/><Relationship Id="rId16" Type="http://schemas.openxmlformats.org/officeDocument/2006/relationships/slide" Target="slide8.xml"/><Relationship Id="rId17" Type="http://schemas.openxmlformats.org/officeDocument/2006/relationships/slide" Target="slide9.xml"/><Relationship Id="rId18" Type="http://schemas.openxmlformats.org/officeDocument/2006/relationships/slide" Target="slide10.xml"/><Relationship Id="rId19" Type="http://schemas.openxmlformats.org/officeDocument/2006/relationships/slide" Target="slide11.xml"/><Relationship Id="rId2" Type="http://schemas.openxmlformats.org/officeDocument/2006/relationships/slide" Target="slide4.xml"/><Relationship Id="rId20" Type="http://schemas.openxmlformats.org/officeDocument/2006/relationships/slide" Target="slide12.xml"/><Relationship Id="rId21" Type="http://schemas.openxmlformats.org/officeDocument/2006/relationships/slideLayout" Target="../slideLayouts/slideLayout2.xml"/><Relationship Id="rId22" Type="http://schemas.openxmlformats.org/officeDocument/2006/relationships/notesSlide" Target="../notesSlides/notesSlide2.xml"/><Relationship Id="rId3" Type="http://schemas.openxmlformats.org/officeDocument/2006/relationships/slide" Target="slide5.xml"/><Relationship Id="rId4" Type="http://schemas.openxmlformats.org/officeDocument/2006/relationships/slide" Target="slide6.xml"/><Relationship Id="rId5" Type="http://schemas.openxmlformats.org/officeDocument/2006/relationships/slide" Target="slide7.xml"/><Relationship Id="rId6" Type="http://schemas.openxmlformats.org/officeDocument/2006/relationships/slide" Target="slide13.xml"/><Relationship Id="rId7" Type="http://schemas.openxmlformats.org/officeDocument/2006/relationships/slide" Target="slide14.xml"/><Relationship Id="rId8" Type="http://schemas.openxmlformats.org/officeDocument/2006/relationships/slide" Target="slide15.xml"/><Relationship Id="rId9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41.jpe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42.jpe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43.jpe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hyperlink" Target="http://www.1zoom.ru/&#1055;&#1088;&#1080;&#1088;&#1086;&#1076;&#1072;/&#1086;&#1073;&#1086;&#1080;/371616/z1990.3/" TargetMode="External"/><Relationship Id="rId10" Type="http://schemas.openxmlformats.org/officeDocument/2006/relationships/hyperlink" Target="http://blogs.privet.ru/community/Vid+/134177130" TargetMode="External"/><Relationship Id="rId11" Type="http://schemas.openxmlformats.org/officeDocument/2006/relationships/hyperlink" Target="http://www.shokoladnica.com.ua/?id=2377" TargetMode="External"/><Relationship Id="rId12" Type="http://schemas.openxmlformats.org/officeDocument/2006/relationships/hyperlink" Target="http://www.portfolio-sadik.ru/2016/01/paper-rolls.html" TargetMode="External"/><Relationship Id="rId13" Type="http://schemas.openxmlformats.org/officeDocument/2006/relationships/hyperlink" Target="http://illustrators.ru/uploads/illustration/image/692094/main_692094_original.jpg" TargetMode="External"/><Relationship Id="rId14" Type="http://schemas.openxmlformats.org/officeDocument/2006/relationships/slideLayout" Target="../slideLayouts/slideLayout6.xml"/><Relationship Id="rId15" Type="http://schemas.openxmlformats.org/officeDocument/2006/relationships/notesSlide" Target="../notesSlides/notesSlide23.xml"/><Relationship Id="rId2" Type="http://schemas.openxmlformats.org/officeDocument/2006/relationships/hyperlink" Target="http://www.liveinternet.ru/users/rosinka7304/rubric/3810115/" TargetMode="External"/><Relationship Id="rId3" Type="http://schemas.openxmlformats.org/officeDocument/2006/relationships/hyperlink" Target="http://kira-scrap.ru/dir/multyaschki_inostrannie/alladin/volshebnaja_lampa_alladina/46-1-0-8626" TargetMode="External"/><Relationship Id="rId4" Type="http://schemas.openxmlformats.org/officeDocument/2006/relationships/hyperlink" Target="http://kira-scrap.ru/dir/multjashki_nashi/skazochnye_personazhi/baba_jaga/423-1-0-3307" TargetMode="External"/><Relationship Id="rId5" Type="http://schemas.openxmlformats.org/officeDocument/2006/relationships/hyperlink" Target="http://exam-ans.ru/kultura/1269/index.html" TargetMode="External"/><Relationship Id="rId6" Type="http://schemas.openxmlformats.org/officeDocument/2006/relationships/hyperlink" Target="http://pictures-hd8.ru/articles/Akvarel-risunki-neznayka-na-lune" TargetMode="External"/><Relationship Id="rId7" Type="http://schemas.openxmlformats.org/officeDocument/2006/relationships/hyperlink" Target="http://parnasse.ru/poetry/childrens/ckazki-v-stihah/skazka-o-emele.html" TargetMode="External"/><Relationship Id="rId8" Type="http://schemas.openxmlformats.org/officeDocument/2006/relationships/hyperlink" Target="http://puzzleit.ru/puzzles/view/20879" TargetMode="External"/><Relationship Id="rId9" Type="http://schemas.openxmlformats.org/officeDocument/2006/relationships/hyperlink" Target="http://gif-kartinki.ru/kartinki-predmetov.html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hyperlink" Target="http://comapsystems.ru/494-skazka-sapogi-skorokhody-03.html" TargetMode="External"/><Relationship Id="rId10" Type="http://schemas.openxmlformats.org/officeDocument/2006/relationships/hyperlink" Target="http://knigi-detyam.se/kupit-detskuyu-knigu/finist-yasnyy-sokol" TargetMode="External"/><Relationship Id="rId11" Type="http://schemas.openxmlformats.org/officeDocument/2006/relationships/hyperlink" Target="http://biblus.ru/pics/4/2/b/1007021308.jpg" TargetMode="External"/><Relationship Id="rId12" Type="http://schemas.openxmlformats.org/officeDocument/2006/relationships/hyperlink" Target="http://cdn.a4y.biz/pics/2012-03/31/459896-34173cb38f07f89ddbebc2ac9128303f.jpg" TargetMode="External"/><Relationship Id="rId13" Type="http://schemas.openxmlformats.org/officeDocument/2006/relationships/slideLayout" Target="../slideLayouts/slideLayout6.xml"/><Relationship Id="rId14" Type="http://schemas.openxmlformats.org/officeDocument/2006/relationships/notesSlide" Target="../notesSlides/notesSlide24.xml"/><Relationship Id="rId2" Type="http://schemas.openxmlformats.org/officeDocument/2006/relationships/hyperlink" Target="http://www.playing-field.ru/coloring/&#1080;&#1079;&#1073;&#1091;&#1096;&#1082;&#1072;-&#1085;&#1072;-&#1082;&#1091;&#1088;&#1100;&#1080;&#1093;-&#1085;&#1086;&#1078;&#1082;&#1072;&#1093;-&#1088;&#1072;&#1089;&#1082;&#1088;&#1072;&#1089;&#1082;&#1072;/" TargetMode="External"/><Relationship Id="rId3" Type="http://schemas.openxmlformats.org/officeDocument/2006/relationships/hyperlink" Target="http://nevsepic.com.ua/art-i-risovanaya-grafika/page,5,23810-illyustratory-nashi-sovremenniki-prihodkin-igor-188-foto.html" TargetMode="External"/><Relationship Id="rId4" Type="http://schemas.openxmlformats.org/officeDocument/2006/relationships/hyperlink" Target="http://www.kmrz.ru/catimg/25/25634.jpg" TargetMode="External"/><Relationship Id="rId5" Type="http://schemas.openxmlformats.org/officeDocument/2006/relationships/hyperlink" Target="http://www.bookin.org.ru/book/949118" TargetMode="External"/><Relationship Id="rId6" Type="http://schemas.openxmlformats.org/officeDocument/2006/relationships/hyperlink" Target="http://brandart.ru/simaland/knigi/detskieknigi/skazkistihirasskazy/knigivmyagkompereplete/goods_467911.html" TargetMode="External"/><Relationship Id="rId7" Type="http://schemas.openxmlformats.org/officeDocument/2006/relationships/hyperlink" Target="http://read.ru/id/493787/" TargetMode="External"/><Relationship Id="rId8" Type="http://schemas.openxmlformats.org/officeDocument/2006/relationships/hyperlink" Target="http://www.deepweb.ru/books/ehi/id_iibiehi_veschij_son_audiokniga_cd_.htm" TargetMode="External"/><Relationship Id="rId9" Type="http://schemas.openxmlformats.org/officeDocument/2006/relationships/hyperlink" Target="http://www.bookin.org.ru/book/271604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hyperlink" Target="http://o9.kovaldn.ru/uprazhnenie-velosiped-na-krovati/kartinki-iz-skazok-carevna-13766" TargetMode="External"/><Relationship Id="rId2" Type="http://schemas.openxmlformats.org/officeDocument/2006/relationships/hyperlink" Target="http://www.liveinternet.ru/users/5007771/post364067976/" TargetMode="External"/><Relationship Id="rId3" Type="http://schemas.openxmlformats.org/officeDocument/2006/relationships/hyperlink" Target="http://nachalo4ka.ru/geroi-russkih-skazok-detskie-kartinki-dlya-prezentatsiy/geroi-russkih-skazok-gvidon/" TargetMode="Externa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11.gif"/><Relationship Id="rId3" Type="http://schemas.openxmlformats.org/officeDocument/2006/relationships/image" Target="../media/image12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6" Type="http://schemas.openxmlformats.org/officeDocument/2006/relationships/slideLayout" Target="../slideLayouts/slideLayout6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8.pn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8.pn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8.pn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gif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6" Type="http://schemas.openxmlformats.org/officeDocument/2006/relationships/slideLayout" Target="../slideLayouts/slideLayout5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gif"/><Relationship Id="rId2" Type="http://schemas.openxmlformats.org/officeDocument/2006/relationships/image" Target="../media/image20.jpeg"/><Relationship Id="rId3" Type="http://schemas.openxmlformats.org/officeDocument/2006/relationships/slide" Target="slide2.xml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143000" y="2780539"/>
            <a:ext cx="4361724" cy="729424"/>
          </a:xfrm>
        </p:spPr>
        <p:txBody>
          <a:bodyPr/>
          <a:lstStyle/>
          <a:p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altLang="en-US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224106" y="2780539"/>
            <a:ext cx="4541961" cy="1655762"/>
          </a:xfrm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  <a:ea typeface="Monotype Corsiva" pitchFamily="66" charset="0"/>
                <a:cs typeface="Monotype Corsiva" pitchFamily="66" charset="0"/>
              </a:rPr>
              <a:t>     </a:t>
            </a:r>
            <a:r>
              <a:rPr lang="ru-RU" sz="2000" b="1" dirty="0">
                <a:latin typeface="Monotype Corsiva" pitchFamily="66" charset="0"/>
                <a:ea typeface="Monotype Corsiva" pitchFamily="66" charset="0"/>
                <a:cs typeface="Monotype Corsiva" pitchFamily="66" charset="0"/>
              </a:rPr>
              <a:t>ГБОУ города Москвы «Школа № 2098 «МОЦ» им. Героя Советского Союза                     Л.М. Доватора»                                              у</a:t>
            </a: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  <a:ea typeface="Monotype Corsiva" pitchFamily="66" charset="0"/>
                <a:cs typeface="Monotype Corsiva" pitchFamily="66" charset="0"/>
              </a:rPr>
              <a:t>читель начальных классов                            Зарецкая Рушана </a:t>
            </a:r>
            <a:r>
              <a:rPr lang="ru-RU" sz="2000" b="1" dirty="0" err="1">
                <a:solidFill>
                  <a:schemeClr val="tx1"/>
                </a:solidFill>
                <a:latin typeface="Monotype Corsiva" pitchFamily="66" charset="0"/>
                <a:ea typeface="Monotype Corsiva" pitchFamily="66" charset="0"/>
                <a:cs typeface="Monotype Corsiva" pitchFamily="66" charset="0"/>
              </a:rPr>
              <a:t>Ягфаровна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  <a:ea typeface="Monotype Corsiva" pitchFamily="66" charset="0"/>
              <a:cs typeface="Monotype Corsiva" pitchFamily="66" charset="0"/>
            </a:endParaRPr>
          </a:p>
          <a:p>
            <a:endParaRPr lang="ru-RU" altLang="en-US" sz="3200"/>
          </a:p>
        </p:txBody>
      </p:sp>
      <p:sp>
        <p:nvSpPr>
          <p:cNvPr id="4" name="Текст. поле 3"/>
          <p:cNvSpPr txBox="1"/>
          <p:nvPr/>
        </p:nvSpPr>
        <p:spPr>
          <a:xfrm>
            <a:off x="1065198" y="1598988"/>
            <a:ext cx="5247286" cy="1738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Monotype Corsiva" pitchFamily="66" charset="0"/>
              </a:rPr>
              <a:t>В гостях у сказки</a:t>
            </a:r>
            <a:br>
              <a:rPr lang="ru-RU" sz="7200" b="1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1192213" y="274638"/>
            <a:ext cx="6759575" cy="796925"/>
          </a:xfrm>
          <a:prstGeom prst="round2DiagRect">
            <a:avLst/>
          </a:prstGeom>
          <a:solidFill>
            <a:srgbClr val="FF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Волшебные предметы</a:t>
            </a:r>
          </a:p>
        </p:txBody>
      </p:sp>
      <p:pic>
        <p:nvPicPr>
          <p:cNvPr id="13" name="Picture 2" descr="http://3.bp.blogspot.com/-yy9v2QFzPLw/URgjSotjixI/AAAAAAAANLc/e3AtXvhO-2o/s1600/magic-faerie-wand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1857340"/>
            <a:ext cx="5000660" cy="5000660"/>
          </a:xfrm>
          <a:prstGeom prst="rect">
            <a:avLst/>
          </a:prstGeom>
          <a:noFill/>
        </p:spPr>
      </p:pic>
      <p:pic>
        <p:nvPicPr>
          <p:cNvPr id="18434" name="Picture 2" descr="http://biblus.ru/pics/4/2/b/10070213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50"/>
            <a:ext cx="3778764" cy="4429156"/>
          </a:xfrm>
          <a:prstGeom prst="rect">
            <a:avLst/>
          </a:prstGeom>
          <a:noFill/>
        </p:spPr>
      </p:pic>
      <p:pic>
        <p:nvPicPr>
          <p:cNvPr id="18436" name="Picture 4" descr="http://www.booqs.ru/products_pictures/81674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33490"/>
            <a:ext cx="3429024" cy="4438716"/>
          </a:xfrm>
          <a:prstGeom prst="rect">
            <a:avLst/>
          </a:prstGeom>
          <a:noFill/>
        </p:spPr>
      </p:pic>
      <p:pic>
        <p:nvPicPr>
          <p:cNvPr id="18437" name="Изображение 2253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1285875" y="274638"/>
            <a:ext cx="6572250" cy="582612"/>
          </a:xfrm>
          <a:prstGeom prst="round2DiagRect">
            <a:avLst/>
          </a:prstGeom>
          <a:solidFill>
            <a:srgbClr val="FF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Волшебные предметы</a:t>
            </a:r>
          </a:p>
        </p:txBody>
      </p:sp>
      <p:pic>
        <p:nvPicPr>
          <p:cNvPr id="13" name="Picture 3" descr="D:\Desktop\Новая папка (2)\6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93669" y="1504590"/>
            <a:ext cx="6121400" cy="4102100"/>
          </a:xfrm>
          <a:prstGeom prst="rect">
            <a:avLst/>
          </a:prstGeom>
          <a:noFill/>
        </p:spPr>
      </p:pic>
      <p:pic>
        <p:nvPicPr>
          <p:cNvPr id="12" name="Picture 5" descr="D:\Desktop\Новая папка (2)\12955428351207431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3129" y="1504590"/>
            <a:ext cx="2964220" cy="4148092"/>
          </a:xfrm>
          <a:prstGeom prst="rect">
            <a:avLst/>
          </a:prstGeom>
          <a:noFill/>
        </p:spPr>
      </p:pic>
      <p:pic>
        <p:nvPicPr>
          <p:cNvPr id="8" name="Picture 3" descr="D:\Desktop\Новая папка (2)\4679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651" y="1504590"/>
            <a:ext cx="2915092" cy="4143404"/>
          </a:xfrm>
          <a:prstGeom prst="rect">
            <a:avLst/>
          </a:prstGeom>
          <a:noFill/>
        </p:spPr>
      </p:pic>
      <p:pic>
        <p:nvPicPr>
          <p:cNvPr id="11" name="Picture 7" descr="http://www.deepweb.ru/img/books_covers/10052618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1296" y="1504590"/>
            <a:ext cx="3286148" cy="4214842"/>
          </a:xfrm>
          <a:prstGeom prst="rect">
            <a:avLst/>
          </a:prstGeom>
          <a:noFill/>
        </p:spPr>
      </p:pic>
      <p:pic>
        <p:nvPicPr>
          <p:cNvPr id="14" name="Изображение 22532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779494" y="5874250"/>
            <a:ext cx="1094777" cy="875608"/>
          </a:xfrm>
          <a:prstGeom prst="rect">
            <a:avLst/>
          </a:prstGeom>
        </p:spPr>
      </p:pic>
      <p:pic>
        <p:nvPicPr>
          <p:cNvPr id="15" name="Изображение 2253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1371600" y="274638"/>
            <a:ext cx="6400800" cy="511175"/>
          </a:xfrm>
          <a:prstGeom prst="round2DiagRect">
            <a:avLst/>
          </a:prstGeom>
          <a:solidFill>
            <a:srgbClr val="FF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Волшебные предметы</a:t>
            </a:r>
          </a:p>
        </p:txBody>
      </p:sp>
      <p:pic>
        <p:nvPicPr>
          <p:cNvPr id="13318" name="Picture 6" descr="Ковер.gif (320x301, 20Kb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5854220">
            <a:off x="2119045" y="1265271"/>
            <a:ext cx="4905910" cy="4995256"/>
          </a:xfrm>
          <a:prstGeom prst="rect">
            <a:avLst/>
          </a:prstGeom>
          <a:noFill/>
        </p:spPr>
      </p:pic>
      <p:pic>
        <p:nvPicPr>
          <p:cNvPr id="13316" name="Picture 4" descr="Картинка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071678"/>
            <a:ext cx="2879155" cy="2533656"/>
          </a:xfrm>
          <a:prstGeom prst="rect">
            <a:avLst/>
          </a:prstGeom>
          <a:noFill/>
        </p:spPr>
      </p:pic>
      <p:grpSp>
        <p:nvGrpSpPr>
          <p:cNvPr id="2" name="Группа 1"/>
          <p:cNvGrpSpPr/>
          <p:nvPr/>
        </p:nvGrpSpPr>
        <p:grpSpPr>
          <a:xfrm>
            <a:off x="1174668" y="1226642"/>
            <a:ext cx="6794664" cy="5072513"/>
            <a:chOff x="-3213772" y="1065983"/>
            <a:chExt cx="6794664" cy="5072513"/>
          </a:xfrm>
        </p:grpSpPr>
        <p:pic>
          <p:nvPicPr>
            <p:cNvPr id="16386" name="Picture 2" descr="http://cdn.a4y.biz/pics/2012-03/31/459896-34173cb38f07f89ddbebc2ac9128303f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3213772" y="1065983"/>
              <a:ext cx="3476616" cy="5061954"/>
            </a:xfrm>
            <a:prstGeom prst="rect">
              <a:avLst/>
            </a:prstGeom>
            <a:noFill/>
          </p:spPr>
        </p:pic>
        <p:pic>
          <p:nvPicPr>
            <p:cNvPr id="1026" name="Picture 2" descr="http://www.kmrz.ru/catimg/25/25634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2844" y="1076542"/>
              <a:ext cx="3318048" cy="5061954"/>
            </a:xfrm>
            <a:prstGeom prst="rect">
              <a:avLst/>
            </a:prstGeom>
            <a:noFill/>
          </p:spPr>
        </p:pic>
      </p:grpSp>
      <p:pic>
        <p:nvPicPr>
          <p:cNvPr id="16387" name="Изображение 2253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28597" y="1928802"/>
            <a:ext cx="407196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Раз, два, три, </a:t>
            </a:r>
            <a:br>
              <a:rPr lang="ru-RU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Горшочек, вари!</a:t>
            </a:r>
          </a:p>
        </p:txBody>
      </p:sp>
      <p:pic>
        <p:nvPicPr>
          <p:cNvPr id="39938" name="Picture 2" descr="http://detsad77.odinedu.ru/assets/img/detsad77/41a493dd788d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22416" y="1857364"/>
            <a:ext cx="4572192" cy="3929090"/>
          </a:xfrm>
          <a:prstGeom prst="rect">
            <a:avLst/>
          </a:prstGeom>
          <a:noFill/>
        </p:spPr>
      </p:pic>
      <p:sp>
        <p:nvSpPr>
          <p:cNvPr id="10" name="Заголовок 10"/>
          <p:cNvSpPr txBox="1"/>
          <p:nvPr/>
        </p:nvSpPr>
        <p:spPr>
          <a:xfrm>
            <a:off x="1406525" y="274638"/>
            <a:ext cx="6330950" cy="796925"/>
          </a:xfrm>
          <a:prstGeom prst="round2DiagRect">
            <a:avLst/>
          </a:prstGeom>
          <a:solidFill>
            <a:srgbClr val="33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ru-RU" sz="4800" b="1" i="0" u="none" strike="noStrike" kern="1200" spc="5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latin typeface="+mn-lt"/>
                <a:ea typeface="Segoe UI" pitchFamily="34" charset="0"/>
                <a:cs typeface="Segoe UI" pitchFamily="34" charset="0"/>
              </a:rPr>
              <a:t>Волшебные слова</a:t>
            </a:r>
          </a:p>
        </p:txBody>
      </p:sp>
      <p:pic>
        <p:nvPicPr>
          <p:cNvPr id="39939" name="Изображение 2253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Емеля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3622583" y="1270991"/>
            <a:ext cx="5521417" cy="523885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7157" y="1857364"/>
            <a:ext cx="40719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щучьему велению,</a:t>
            </a:r>
          </a:p>
          <a:p>
            <a:pPr algn="ctr"/>
            <a:r>
              <a:rPr lang="ru-RU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 моему хотению.</a:t>
            </a:r>
          </a:p>
        </p:txBody>
      </p:sp>
      <p:sp>
        <p:nvSpPr>
          <p:cNvPr id="9" name="Заголовок 10"/>
          <p:cNvSpPr txBox="1"/>
          <p:nvPr/>
        </p:nvSpPr>
        <p:spPr>
          <a:xfrm>
            <a:off x="1406525" y="274638"/>
            <a:ext cx="6330950" cy="796925"/>
          </a:xfrm>
          <a:prstGeom prst="round2DiagRect">
            <a:avLst/>
          </a:prstGeom>
          <a:solidFill>
            <a:srgbClr val="33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ru-RU" sz="4800" b="1" i="0" u="none" strike="noStrike" kern="1200" spc="5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latin typeface="+mn-lt"/>
                <a:ea typeface="Segoe UI" pitchFamily="34" charset="0"/>
                <a:cs typeface="Segoe UI" pitchFamily="34" charset="0"/>
              </a:rPr>
              <a:t>Волшебные слова</a:t>
            </a:r>
          </a:p>
        </p:txBody>
      </p:sp>
      <p:pic>
        <p:nvPicPr>
          <p:cNvPr id="14339" name="Изображение 2253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EditPoints="1"/>
          </p:cNvSpPr>
          <p:nvPr>
            <p:ph type="title" idx="4294967295"/>
          </p:nvPr>
        </p:nvSpPr>
        <p:spPr>
          <a:xfrm>
            <a:off x="0" y="500063"/>
            <a:ext cx="3686175" cy="917575"/>
          </a:xfrm>
        </p:spPr>
        <p:txBody>
          <a:bodyPr>
            <a:noAutofit/>
          </a:bodyPr>
          <a:lstStyle/>
          <a:p>
            <a:br>
              <a:rPr lang="ru-RU" sz="6000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1857364"/>
            <a:ext cx="300039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Симсим</a:t>
            </a:r>
            <a:r>
              <a:rPr lang="ru-RU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,</a:t>
            </a:r>
          </a:p>
          <a:p>
            <a:pPr algn="ctr"/>
            <a:r>
              <a:rPr lang="ru-RU" sz="5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открой дверь!</a:t>
            </a:r>
          </a:p>
        </p:txBody>
      </p:sp>
      <p:pic>
        <p:nvPicPr>
          <p:cNvPr id="38915" name="Picture 3" descr="D:\Desktop\Новая папка (2)\a65fe4d971c1869eb792220877c25271b223f221048041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1428736"/>
            <a:ext cx="5214975" cy="5000660"/>
          </a:xfrm>
          <a:prstGeom prst="rect">
            <a:avLst/>
          </a:prstGeom>
          <a:noFill/>
        </p:spPr>
      </p:pic>
      <p:sp>
        <p:nvSpPr>
          <p:cNvPr id="11" name="Заголовок 10"/>
          <p:cNvSpPr txBox="1"/>
          <p:nvPr/>
        </p:nvSpPr>
        <p:spPr>
          <a:xfrm>
            <a:off x="1406525" y="274638"/>
            <a:ext cx="6330950" cy="796925"/>
          </a:xfrm>
          <a:prstGeom prst="round2DiagRect">
            <a:avLst/>
          </a:prstGeom>
          <a:solidFill>
            <a:srgbClr val="33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ru-RU" sz="4800" b="1" i="0" u="none" strike="noStrike" kern="1200" spc="5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latin typeface="+mn-lt"/>
                <a:ea typeface="Segoe UI" pitchFamily="34" charset="0"/>
                <a:cs typeface="Segoe UI" pitchFamily="34" charset="0"/>
              </a:rPr>
              <a:t>Волшебные слова</a:t>
            </a:r>
          </a:p>
        </p:txBody>
      </p:sp>
      <p:pic>
        <p:nvPicPr>
          <p:cNvPr id="38916" name="Изображение 2253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EditPoint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20481" name="Picture 1" descr="D:\Desktop\Новая папка (2)\_original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770594" y="1626340"/>
            <a:ext cx="3505974" cy="409305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572000" y="1626340"/>
            <a:ext cx="3657600" cy="37513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Сивка-бурка, </a:t>
            </a:r>
          </a:p>
          <a:p>
            <a:pPr algn="ctr"/>
            <a:r>
              <a:rPr lang="ru-RU" sz="40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вещий каурка! </a:t>
            </a:r>
          </a:p>
          <a:p>
            <a:pPr algn="ctr"/>
            <a:r>
              <a:rPr lang="ru-RU" sz="40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Стань передо</a:t>
            </a:r>
          </a:p>
          <a:p>
            <a:pPr algn="ctr"/>
            <a:r>
              <a:rPr lang="ru-RU" sz="40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мной,</a:t>
            </a:r>
          </a:p>
          <a:p>
            <a:pPr algn="ctr"/>
            <a:r>
              <a:rPr lang="ru-RU" sz="40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как лист перед травой!</a:t>
            </a:r>
          </a:p>
        </p:txBody>
      </p:sp>
      <p:sp>
        <p:nvSpPr>
          <p:cNvPr id="12" name="Заголовок 10"/>
          <p:cNvSpPr txBox="1"/>
          <p:nvPr/>
        </p:nvSpPr>
        <p:spPr>
          <a:xfrm>
            <a:off x="1406525" y="274638"/>
            <a:ext cx="6330950" cy="796925"/>
          </a:xfrm>
          <a:prstGeom prst="round2DiagRect">
            <a:avLst/>
          </a:prstGeom>
          <a:solidFill>
            <a:srgbClr val="33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ru-RU" sz="4800" b="1" i="0" u="none" strike="noStrike" kern="1200" spc="5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latin typeface="+mn-lt"/>
                <a:ea typeface="Segoe UI" pitchFamily="34" charset="0"/>
                <a:cs typeface="Segoe UI" pitchFamily="34" charset="0"/>
              </a:rPr>
              <a:t>Волшебные слова</a:t>
            </a:r>
          </a:p>
        </p:txBody>
      </p:sp>
      <p:pic>
        <p:nvPicPr>
          <p:cNvPr id="20482" name="Изображение 2253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EditPoints="1"/>
          </p:cNvSpPr>
          <p:nvPr>
            <p:ph type="title" idx="4294967295"/>
          </p:nvPr>
        </p:nvSpPr>
        <p:spPr>
          <a:xfrm>
            <a:off x="0" y="0"/>
            <a:ext cx="45719" cy="1417638"/>
          </a:xfrm>
        </p:spPr>
        <p:txBody>
          <a:bodyPr>
            <a:noAutofit/>
          </a:bodyPr>
          <a:lstStyle/>
          <a:p>
            <a:br>
              <a:rPr lang="ru-RU" sz="6600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ru-RU" sz="6600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600" dirty="0"/>
          </a:p>
        </p:txBody>
      </p:sp>
      <p:sp>
        <p:nvSpPr>
          <p:cNvPr id="10" name="Заголовок 10"/>
          <p:cNvSpPr txBox="1"/>
          <p:nvPr/>
        </p:nvSpPr>
        <p:spPr>
          <a:xfrm>
            <a:off x="1406525" y="274638"/>
            <a:ext cx="6330950" cy="796925"/>
          </a:xfrm>
          <a:prstGeom prst="round2DiagRect">
            <a:avLst/>
          </a:prstGeom>
          <a:solidFill>
            <a:srgbClr val="33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ru-RU" sz="4800" b="1" i="0" u="none" strike="noStrike" kern="1200" spc="5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latin typeface="+mn-lt"/>
                <a:ea typeface="Segoe UI" pitchFamily="34" charset="0"/>
                <a:cs typeface="Segoe UI" pitchFamily="34" charset="0"/>
              </a:rPr>
              <a:t>Волшебные слова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1571612"/>
            <a:ext cx="33575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Избушка, избушка на курьих ножках, встань к лесу задом ко мне передом.</a:t>
            </a:r>
          </a:p>
        </p:txBody>
      </p:sp>
      <p:pic>
        <p:nvPicPr>
          <p:cNvPr id="11272" name="Picture 8" descr="герои русских сказок Гвидон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23392" y="3929066"/>
            <a:ext cx="1891616" cy="2928934"/>
          </a:xfrm>
          <a:prstGeom prst="rect">
            <a:avLst/>
          </a:prstGeom>
          <a:noFill/>
        </p:spPr>
      </p:pic>
      <p:pic>
        <p:nvPicPr>
          <p:cNvPr id="11274" name="Изображение 1127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496" y="1499627"/>
            <a:ext cx="4896544" cy="4858878"/>
          </a:xfrm>
          <a:prstGeom prst="rect">
            <a:avLst/>
          </a:prstGeom>
        </p:spPr>
      </p:pic>
      <p:pic>
        <p:nvPicPr>
          <p:cNvPr id="11275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EditPoints="1"/>
          </p:cNvSpPr>
          <p:nvPr>
            <p:ph type="title" idx="4294967295"/>
          </p:nvPr>
        </p:nvSpPr>
        <p:spPr>
          <a:xfrm>
            <a:off x="-285750" y="0"/>
            <a:ext cx="9429750" cy="46038"/>
          </a:xfrm>
        </p:spPr>
        <p:txBody>
          <a:bodyPr>
            <a:normAutofit fontScale="90000"/>
          </a:bodyPr>
          <a:lstStyle/>
          <a:p>
            <a:pPr algn="l"/>
            <a:br>
              <a:rPr lang="ru-RU" b="1" dirty="0">
                <a:solidFill>
                  <a:srgbClr val="002060"/>
                </a:solidFill>
                <a:latin typeface="Monotype Corsiva" pitchFamily="66" charset="0"/>
                <a:cs typeface="Arial" pitchFamily="34" charset="0" panose="020B0604020202020204"/>
              </a:rPr>
            </a:br>
            <a:br>
              <a:rPr lang="ru-RU" b="1" dirty="0">
                <a:solidFill>
                  <a:srgbClr val="002060"/>
                </a:solidFill>
                <a:latin typeface="Monotype Corsiva" pitchFamily="66" charset="0"/>
                <a:cs typeface="Arial" pitchFamily="34" charset="0" panose="020B0604020202020204"/>
              </a:rPr>
            </a:br>
            <a:br>
              <a:rPr lang="ru-RU" b="1" dirty="0">
                <a:solidFill>
                  <a:srgbClr val="002060"/>
                </a:solidFill>
                <a:latin typeface="Monotype Corsiva" pitchFamily="66" charset="0"/>
                <a:cs typeface="Arial" pitchFamily="34" charset="0" panose="020B0604020202020204"/>
              </a:rPr>
            </a:br>
            <a:endParaRPr lang="ru-RU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95668" y="214290"/>
            <a:ext cx="7805390" cy="785818"/>
          </a:xfrm>
          <a:prstGeom prst="round2DiagRect">
            <a:avLst/>
          </a:prstGeom>
          <a:solidFill>
            <a:srgbClr val="00FF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j-lt"/>
                <a:cs typeface="Arial" pitchFamily="34" charset="0" panose="020B0604020202020204"/>
              </a:rPr>
              <a:t> </a:t>
            </a:r>
            <a:r>
              <a:rPr lang="ru-RU" sz="3600" b="1" dirty="0">
                <a:solidFill>
                  <a:srgbClr val="0000CC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 опорным словам узнайте  сказку</a:t>
            </a:r>
            <a:r>
              <a:rPr lang="ru-RU" sz="3600" b="1" dirty="0">
                <a:solidFill>
                  <a:srgbClr val="0000CC"/>
                </a:solidFill>
                <a:latin typeface="+mj-lt"/>
                <a:cs typeface="Arial" pitchFamily="34" charset="0" panose="020B0604020202020204"/>
              </a:rPr>
              <a:t> </a:t>
            </a:r>
          </a:p>
        </p:txBody>
      </p:sp>
      <p:pic>
        <p:nvPicPr>
          <p:cNvPr id="6146" name="Picture 2" descr="http://1.bp.blogspot.com/-Y_jH4rrNqwE/Vqh97gmbaAI/AAAAAAAAF_Q/osK8guh8ZV0/s1600/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32" y="1214422"/>
            <a:ext cx="5286411" cy="54292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28926" y="1571612"/>
            <a:ext cx="350046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>
                <a:ln w="11430"/>
                <a:solidFill>
                  <a:srgbClr val="0000CC"/>
                </a:solidFill>
                <a:latin typeface="+mj-lt"/>
              </a:rPr>
              <a:t>Стрела,</a:t>
            </a:r>
          </a:p>
          <a:p>
            <a:pPr algn="ctr"/>
            <a:r>
              <a:rPr lang="ru-RU" sz="4800" b="1" cap="none" spc="50" dirty="0">
                <a:ln w="11430"/>
                <a:solidFill>
                  <a:srgbClr val="0000CC"/>
                </a:solidFill>
                <a:latin typeface="+mj-lt"/>
              </a:rPr>
              <a:t>болото,</a:t>
            </a:r>
          </a:p>
          <a:p>
            <a:pPr algn="ctr"/>
            <a:r>
              <a:rPr lang="ru-RU" sz="4800" b="1" cap="none" spc="50" dirty="0">
                <a:ln w="11430"/>
                <a:solidFill>
                  <a:srgbClr val="0000CC"/>
                </a:solidFill>
                <a:latin typeface="+mj-lt"/>
              </a:rPr>
              <a:t>лягушка,</a:t>
            </a:r>
          </a:p>
          <a:p>
            <a:pPr algn="ctr"/>
            <a:r>
              <a:rPr lang="ru-RU" sz="4800" b="1" cap="none" spc="50" dirty="0">
                <a:ln w="11430"/>
                <a:solidFill>
                  <a:srgbClr val="0000CC"/>
                </a:solidFill>
                <a:latin typeface="+mj-lt"/>
              </a:rPr>
              <a:t> Иван-царевич</a:t>
            </a:r>
          </a:p>
        </p:txBody>
      </p:sp>
      <p:pic>
        <p:nvPicPr>
          <p:cNvPr id="8196" name="Picture 4" descr="D:\Desktop\Новая папка (2)\узнай с\d0889e6ae86e082485c7ae376503daa03eb7562104856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305" y="1110035"/>
            <a:ext cx="7805390" cy="5638061"/>
          </a:xfrm>
          <a:prstGeom prst="rect">
            <a:avLst/>
          </a:prstGeom>
          <a:noFill/>
        </p:spPr>
      </p:pic>
      <p:pic>
        <p:nvPicPr>
          <p:cNvPr id="8197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1.bp.blogspot.com/-Y_jH4rrNqwE/Vqh97gmbaAI/AAAAAAAAF_Q/osK8guh8ZV0/s1600/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32" y="1214422"/>
            <a:ext cx="5286411" cy="5429288"/>
          </a:xfrm>
          <a:prstGeom prst="rect">
            <a:avLst/>
          </a:prstGeom>
          <a:noFill/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1393009" y="196266"/>
            <a:ext cx="6357982" cy="785818"/>
          </a:xfrm>
          <a:prstGeom prst="round2DiagRect">
            <a:avLst/>
          </a:prstGeom>
          <a:solidFill>
            <a:srgbClr val="00FF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00CC"/>
                </a:solidFill>
                <a:latin typeface="+mj-lt"/>
                <a:cs typeface="Arial" pitchFamily="34" charset="0" panose="020B0604020202020204"/>
              </a:rPr>
              <a:t>Отгадайте название сказки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2214554"/>
            <a:ext cx="52149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CC"/>
                </a:solidFill>
              </a:rPr>
              <a:t>Нет ни речки, </a:t>
            </a:r>
          </a:p>
          <a:p>
            <a:pPr algn="ctr"/>
            <a:r>
              <a:rPr lang="ru-RU" sz="3600" b="1" dirty="0">
                <a:solidFill>
                  <a:srgbClr val="0000CC"/>
                </a:solidFill>
              </a:rPr>
              <a:t>ни пруда. </a:t>
            </a:r>
          </a:p>
          <a:p>
            <a:pPr algn="ctr"/>
            <a:r>
              <a:rPr lang="ru-RU" sz="3600" b="1" dirty="0">
                <a:solidFill>
                  <a:srgbClr val="0000CC"/>
                </a:solidFill>
              </a:rPr>
              <a:t>Где воды напиться? </a:t>
            </a:r>
          </a:p>
          <a:p>
            <a:pPr algn="ctr"/>
            <a:r>
              <a:rPr lang="ru-RU" sz="3600" b="1" dirty="0">
                <a:solidFill>
                  <a:srgbClr val="0000CC"/>
                </a:solidFill>
              </a:rPr>
              <a:t>Очень вкусная вода </a:t>
            </a:r>
          </a:p>
          <a:p>
            <a:pPr algn="ctr"/>
            <a:r>
              <a:rPr lang="ru-RU" sz="3600" b="1" dirty="0">
                <a:solidFill>
                  <a:srgbClr val="0000CC"/>
                </a:solidFill>
              </a:rPr>
              <a:t>в ямке от копытца. </a:t>
            </a:r>
          </a:p>
        </p:txBody>
      </p:sp>
      <p:pic>
        <p:nvPicPr>
          <p:cNvPr id="5124" name="Picture 4" descr="http://illustrators.ru/uploads/illustration/image/692094/main_692094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341" y="196266"/>
            <a:ext cx="7453318" cy="6381772"/>
          </a:xfrm>
          <a:prstGeom prst="rect">
            <a:avLst/>
          </a:prstGeom>
          <a:noFill/>
        </p:spPr>
      </p:pic>
      <p:pic>
        <p:nvPicPr>
          <p:cNvPr id="5125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уб 2" descr="Узнай сказку"/>
          <p:cNvSpPr/>
          <p:nvPr/>
        </p:nvSpPr>
        <p:spPr>
          <a:xfrm>
            <a:off x="720000" y="900000"/>
            <a:ext cx="2880000" cy="1080000"/>
          </a:xfrm>
          <a:prstGeom prst="cube">
            <a:avLst/>
          </a:prstGeom>
          <a:solidFill>
            <a:srgbClr val="69D8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Куб 4">
            <a:hlinkClick r:id="rId1" action="ppaction://hlinksldjump"/>
          </p:cNvPr>
          <p:cNvSpPr/>
          <p:nvPr/>
        </p:nvSpPr>
        <p:spPr>
          <a:xfrm>
            <a:off x="3564000" y="900000"/>
            <a:ext cx="1080000" cy="1080000"/>
          </a:xfrm>
          <a:prstGeom prst="cube">
            <a:avLst/>
          </a:prstGeom>
          <a:solidFill>
            <a:srgbClr val="69D8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6" name="Куб 5">
            <a:hlinkClick r:id="rId2" action="ppaction://hlinksldjump"/>
          </p:cNvPr>
          <p:cNvSpPr/>
          <p:nvPr/>
        </p:nvSpPr>
        <p:spPr>
          <a:xfrm>
            <a:off x="4500562" y="900000"/>
            <a:ext cx="1080000" cy="1080000"/>
          </a:xfrm>
          <a:prstGeom prst="cube">
            <a:avLst/>
          </a:prstGeom>
          <a:solidFill>
            <a:srgbClr val="69D8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7" name="Куб 6">
            <a:hlinkClick r:id="rId3" action="ppaction://hlinksldjump"/>
          </p:cNvPr>
          <p:cNvSpPr/>
          <p:nvPr/>
        </p:nvSpPr>
        <p:spPr>
          <a:xfrm>
            <a:off x="5436000" y="900000"/>
            <a:ext cx="1080000" cy="1080000"/>
          </a:xfrm>
          <a:prstGeom prst="cube">
            <a:avLst/>
          </a:prstGeom>
          <a:solidFill>
            <a:srgbClr val="69D8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0" name="Куб 9">
            <a:hlinkClick r:id="rId4" action="ppaction://hlinksldjump"/>
          </p:cNvPr>
          <p:cNvSpPr/>
          <p:nvPr/>
        </p:nvSpPr>
        <p:spPr>
          <a:xfrm>
            <a:off x="6372000" y="900000"/>
            <a:ext cx="1080000" cy="1080000"/>
          </a:xfrm>
          <a:prstGeom prst="cube">
            <a:avLst/>
          </a:prstGeom>
          <a:solidFill>
            <a:srgbClr val="69D8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1" name="Куб 10">
            <a:hlinkClick r:id="rId5" action="ppaction://hlinksldjump"/>
          </p:cNvPr>
          <p:cNvSpPr/>
          <p:nvPr/>
        </p:nvSpPr>
        <p:spPr>
          <a:xfrm>
            <a:off x="7308000" y="900000"/>
            <a:ext cx="1080000" cy="1080000"/>
          </a:xfrm>
          <a:prstGeom prst="cube">
            <a:avLst/>
          </a:prstGeom>
          <a:solidFill>
            <a:srgbClr val="69D8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2" name="Куб 11" descr="Узнай сказку"/>
          <p:cNvSpPr/>
          <p:nvPr/>
        </p:nvSpPr>
        <p:spPr>
          <a:xfrm>
            <a:off x="720000" y="3420000"/>
            <a:ext cx="2880000" cy="1080000"/>
          </a:xfrm>
          <a:prstGeom prst="cube">
            <a:avLst/>
          </a:prstGeom>
          <a:solidFill>
            <a:srgbClr val="FF69D8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85786" y="3500438"/>
            <a:ext cx="264320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3200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олшебные</a:t>
            </a:r>
          </a:p>
          <a:p>
            <a:pPr algn="ctr"/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слова</a:t>
            </a:r>
            <a:endParaRPr lang="ru-RU" sz="3200" b="1" cap="none" spc="50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Куб 13">
            <a:hlinkClick r:id="rId6" action="ppaction://hlinksldjump"/>
          </p:cNvPr>
          <p:cNvSpPr/>
          <p:nvPr/>
        </p:nvSpPr>
        <p:spPr>
          <a:xfrm>
            <a:off x="3564000" y="3420000"/>
            <a:ext cx="1080000" cy="1080000"/>
          </a:xfrm>
          <a:prstGeom prst="cube">
            <a:avLst/>
          </a:prstGeom>
          <a:solidFill>
            <a:srgbClr val="FF69D8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5" name="Куб 14">
            <a:hlinkClick r:id="rId7" action="ppaction://hlinksldjump"/>
          </p:cNvPr>
          <p:cNvSpPr/>
          <p:nvPr/>
        </p:nvSpPr>
        <p:spPr>
          <a:xfrm>
            <a:off x="4500562" y="3420000"/>
            <a:ext cx="1080000" cy="1080000"/>
          </a:xfrm>
          <a:prstGeom prst="cube">
            <a:avLst/>
          </a:prstGeom>
          <a:solidFill>
            <a:srgbClr val="FF69D8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6" name="Куб 15">
            <a:hlinkClick r:id="rId8" action="ppaction://hlinksldjump"/>
          </p:cNvPr>
          <p:cNvSpPr/>
          <p:nvPr/>
        </p:nvSpPr>
        <p:spPr>
          <a:xfrm>
            <a:off x="5436000" y="3420000"/>
            <a:ext cx="1080000" cy="1080000"/>
          </a:xfrm>
          <a:prstGeom prst="cube">
            <a:avLst/>
          </a:prstGeom>
          <a:solidFill>
            <a:srgbClr val="FF69D8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7" name="Куб 16">
            <a:hlinkClick r:id="rId9" action="ppaction://hlinksldjump"/>
          </p:cNvPr>
          <p:cNvSpPr/>
          <p:nvPr/>
        </p:nvSpPr>
        <p:spPr>
          <a:xfrm>
            <a:off x="6372000" y="3420000"/>
            <a:ext cx="1080000" cy="1080000"/>
          </a:xfrm>
          <a:prstGeom prst="cube">
            <a:avLst/>
          </a:prstGeom>
          <a:solidFill>
            <a:srgbClr val="FF69D8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8" name="Куб 17">
            <a:hlinkClick r:id="rId10" action="ppaction://hlinksldjump"/>
          </p:cNvPr>
          <p:cNvSpPr/>
          <p:nvPr/>
        </p:nvSpPr>
        <p:spPr>
          <a:xfrm>
            <a:off x="7308000" y="3420000"/>
            <a:ext cx="1080000" cy="1080000"/>
          </a:xfrm>
          <a:prstGeom prst="cube">
            <a:avLst/>
          </a:prstGeom>
          <a:solidFill>
            <a:srgbClr val="FF69D8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20" name="Куб 19" descr="Узнай сказку"/>
          <p:cNvSpPr/>
          <p:nvPr/>
        </p:nvSpPr>
        <p:spPr>
          <a:xfrm>
            <a:off x="720000" y="4680000"/>
            <a:ext cx="2880000" cy="1080000"/>
          </a:xfrm>
          <a:prstGeom prst="cub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5786" y="5000636"/>
            <a:ext cx="25426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Узнай сказку</a:t>
            </a:r>
          </a:p>
        </p:txBody>
      </p:sp>
      <p:sp>
        <p:nvSpPr>
          <p:cNvPr id="22" name="Куб 21">
            <a:hlinkClick r:id="rId11" action="ppaction://hlinksldjump"/>
          </p:cNvPr>
          <p:cNvSpPr/>
          <p:nvPr/>
        </p:nvSpPr>
        <p:spPr>
          <a:xfrm>
            <a:off x="3564000" y="4680000"/>
            <a:ext cx="1080000" cy="1080000"/>
          </a:xfrm>
          <a:prstGeom prst="cub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23" name="Куб 22">
            <a:hlinkClick r:id="rId12" action="ppaction://hlinksldjump"/>
          </p:cNvPr>
          <p:cNvSpPr/>
          <p:nvPr/>
        </p:nvSpPr>
        <p:spPr>
          <a:xfrm>
            <a:off x="4500000" y="4680000"/>
            <a:ext cx="1080000" cy="1080000"/>
          </a:xfrm>
          <a:prstGeom prst="cub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24" name="Куб 23">
            <a:hlinkClick r:id="rId13" action="ppaction://hlinksldjump"/>
          </p:cNvPr>
          <p:cNvSpPr/>
          <p:nvPr/>
        </p:nvSpPr>
        <p:spPr>
          <a:xfrm>
            <a:off x="5436000" y="4680000"/>
            <a:ext cx="1080000" cy="1080000"/>
          </a:xfrm>
          <a:prstGeom prst="cub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25" name="Куб 24">
            <a:hlinkClick r:id="rId14" action="ppaction://hlinksldjump"/>
          </p:cNvPr>
          <p:cNvSpPr/>
          <p:nvPr/>
        </p:nvSpPr>
        <p:spPr>
          <a:xfrm>
            <a:off x="6372000" y="4680000"/>
            <a:ext cx="1080000" cy="1080000"/>
          </a:xfrm>
          <a:prstGeom prst="cub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26" name="Куб 25">
            <a:hlinkClick r:id="rId15" action="ppaction://hlinksldjump"/>
          </p:cNvPr>
          <p:cNvSpPr/>
          <p:nvPr/>
        </p:nvSpPr>
        <p:spPr>
          <a:xfrm>
            <a:off x="7308000" y="4680000"/>
            <a:ext cx="1080000" cy="1080000"/>
          </a:xfrm>
          <a:prstGeom prst="cub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27" name="Куб 26" descr="Узнай сказку"/>
          <p:cNvSpPr/>
          <p:nvPr/>
        </p:nvSpPr>
        <p:spPr>
          <a:xfrm>
            <a:off x="720000" y="2160000"/>
            <a:ext cx="2880000" cy="1080000"/>
          </a:xfrm>
          <a:prstGeom prst="cube">
            <a:avLst/>
          </a:prstGeom>
          <a:solidFill>
            <a:srgbClr val="2DFF8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85786" y="1214422"/>
            <a:ext cx="25003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Персонажи</a:t>
            </a:r>
          </a:p>
        </p:txBody>
      </p:sp>
      <p:sp>
        <p:nvSpPr>
          <p:cNvPr id="29" name="Куб 28">
            <a:hlinkClick r:id="rId16" action="ppaction://hlinksldjump"/>
          </p:cNvPr>
          <p:cNvSpPr/>
          <p:nvPr/>
        </p:nvSpPr>
        <p:spPr>
          <a:xfrm>
            <a:off x="3564000" y="2160000"/>
            <a:ext cx="1080000" cy="1080000"/>
          </a:xfrm>
          <a:prstGeom prst="cube">
            <a:avLst/>
          </a:prstGeom>
          <a:solidFill>
            <a:srgbClr val="2DFF8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0" name="Куб 29">
            <a:hlinkClick r:id="rId17" action="ppaction://hlinksldjump"/>
          </p:cNvPr>
          <p:cNvSpPr/>
          <p:nvPr/>
        </p:nvSpPr>
        <p:spPr>
          <a:xfrm>
            <a:off x="4500000" y="2160000"/>
            <a:ext cx="1080000" cy="1080000"/>
          </a:xfrm>
          <a:prstGeom prst="cube">
            <a:avLst/>
          </a:prstGeom>
          <a:solidFill>
            <a:srgbClr val="2DFF8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1" name="Куб 30">
            <a:hlinkClick r:id="rId18" action="ppaction://hlinksldjump"/>
          </p:cNvPr>
          <p:cNvSpPr/>
          <p:nvPr/>
        </p:nvSpPr>
        <p:spPr>
          <a:xfrm>
            <a:off x="5436000" y="2160000"/>
            <a:ext cx="1080000" cy="1080000"/>
          </a:xfrm>
          <a:prstGeom prst="cube">
            <a:avLst/>
          </a:prstGeom>
          <a:solidFill>
            <a:srgbClr val="2DFF8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15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2" name="Куб 31">
            <a:hlinkClick r:id="rId19" action="ppaction://hlinksldjump"/>
          </p:cNvPr>
          <p:cNvSpPr/>
          <p:nvPr/>
        </p:nvSpPr>
        <p:spPr>
          <a:xfrm>
            <a:off x="6372000" y="2160000"/>
            <a:ext cx="1080000" cy="1080000"/>
          </a:xfrm>
          <a:prstGeom prst="cube">
            <a:avLst/>
          </a:prstGeom>
          <a:solidFill>
            <a:srgbClr val="2DFF8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20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3" name="Куб 32">
            <a:hlinkClick r:id="rId20" action="ppaction://hlinksldjump"/>
          </p:cNvPr>
          <p:cNvSpPr/>
          <p:nvPr/>
        </p:nvSpPr>
        <p:spPr>
          <a:xfrm>
            <a:off x="7308000" y="2160000"/>
            <a:ext cx="1080000" cy="1080000"/>
          </a:xfrm>
          <a:prstGeom prst="cube">
            <a:avLst/>
          </a:prstGeom>
          <a:solidFill>
            <a:srgbClr val="2DFF8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CC"/>
                </a:solidFill>
                <a:hlinkClick r:id="" action="ppaction://noaction"/>
              </a:rPr>
              <a:t>25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4349" y="2285992"/>
            <a:ext cx="264320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Волшебные</a:t>
            </a:r>
          </a:p>
          <a:p>
            <a:pPr algn="ctr"/>
            <a:r>
              <a:rPr lang="ru-RU" sz="3200" b="1" cap="none" spc="50" baseline="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предметы</a:t>
            </a:r>
            <a:endParaRPr lang="ru-RU" sz="3200" b="1" cap="none" spc="50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1.bp.blogspot.com/-Y_jH4rrNqwE/Vqh97gmbaAI/AAAAAAAAF_Q/osK8guh8ZV0/s1600/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32" y="1214422"/>
            <a:ext cx="5286411" cy="5429288"/>
          </a:xfrm>
          <a:prstGeom prst="rect">
            <a:avLst/>
          </a:prstGeom>
          <a:noFill/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393009" y="214290"/>
            <a:ext cx="6357982" cy="785818"/>
          </a:xfrm>
          <a:prstGeom prst="round2DiagRect">
            <a:avLst/>
          </a:prstGeom>
          <a:solidFill>
            <a:srgbClr val="00FF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00CC"/>
                </a:solidFill>
                <a:latin typeface="+mj-lt"/>
                <a:cs typeface="Arial" pitchFamily="34" charset="0" panose="020B0604020202020204"/>
              </a:rPr>
              <a:t>Отгадайте название сказки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643174" y="1500174"/>
            <a:ext cx="3929090" cy="410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CC"/>
                </a:solidFill>
              </a:rPr>
              <a:t>Когда часы вдруг стали бить, пришлось мне срочно уходить. Отвечайте без подсказки,</a:t>
            </a:r>
          </a:p>
          <a:p>
            <a:pPr algn="ctr"/>
            <a:r>
              <a:rPr lang="ru-RU" sz="3200" b="1" dirty="0">
                <a:solidFill>
                  <a:srgbClr val="0000CC"/>
                </a:solidFill>
              </a:rPr>
              <a:t> из какой пришла я сказки? </a:t>
            </a:r>
          </a:p>
        </p:txBody>
      </p:sp>
      <p:pic>
        <p:nvPicPr>
          <p:cNvPr id="4111" name="Picture 15" descr="D:\Desktop\Новая папка (2)\img20121218213951_2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7755" y="214290"/>
            <a:ext cx="6948492" cy="6643710"/>
          </a:xfrm>
          <a:prstGeom prst="rect">
            <a:avLst/>
          </a:prstGeom>
          <a:noFill/>
        </p:spPr>
      </p:pic>
      <p:pic>
        <p:nvPicPr>
          <p:cNvPr id="4112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1.bp.blogspot.com/-Y_jH4rrNqwE/Vqh97gmbaAI/AAAAAAAAF_Q/osK8guh8ZV0/s1600/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32" y="1214422"/>
            <a:ext cx="5286411" cy="5429288"/>
          </a:xfrm>
          <a:prstGeom prst="rect">
            <a:avLst/>
          </a:prstGeom>
          <a:noFill/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393009" y="214290"/>
            <a:ext cx="6357982" cy="785818"/>
          </a:xfrm>
          <a:prstGeom prst="round2DiagRect">
            <a:avLst/>
          </a:prstGeom>
          <a:solidFill>
            <a:srgbClr val="00FF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00CC"/>
                </a:solidFill>
                <a:latin typeface="+mj-lt"/>
                <a:cs typeface="Arial" pitchFamily="34" charset="0" panose="020B0604020202020204"/>
              </a:rPr>
              <a:t>Отгадайте название сказки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1428736"/>
            <a:ext cx="40005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CC"/>
                </a:solidFill>
              </a:rPr>
              <a:t>Пока бедного маркиза вытаскивали из воды, кот успел рассказать королю, что у господина во время купания воры украли всё до нитки.</a:t>
            </a:r>
          </a:p>
        </p:txBody>
      </p:sp>
      <p:pic>
        <p:nvPicPr>
          <p:cNvPr id="2049" name="Picture 1" descr="D:\Desktop\Новая папка (2)\узнай с\7495441178f6a4ef8764e89f7da2c99a3eb7562104856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2" y="193124"/>
            <a:ext cx="7572375" cy="6429420"/>
          </a:xfrm>
          <a:prstGeom prst="rect">
            <a:avLst/>
          </a:prstGeom>
          <a:noFill/>
        </p:spPr>
      </p:pic>
      <p:pic>
        <p:nvPicPr>
          <p:cNvPr id="2050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1.bp.blogspot.com/-Y_jH4rrNqwE/Vqh97gmbaAI/AAAAAAAAF_Q/osK8guh8ZV0/s1600/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32" y="1214422"/>
            <a:ext cx="5286411" cy="5429288"/>
          </a:xfrm>
          <a:prstGeom prst="rect">
            <a:avLst/>
          </a:prstGeom>
          <a:noFill/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771525" y="214290"/>
            <a:ext cx="7600950" cy="785818"/>
          </a:xfrm>
          <a:prstGeom prst="round2DiagRect">
            <a:avLst/>
          </a:prstGeom>
          <a:solidFill>
            <a:srgbClr val="00FF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CC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Отгадайте  сказку по пословицам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14612" y="1571612"/>
            <a:ext cx="3977476" cy="1077218"/>
          </a:xfrm>
          <a:prstGeom prst="rect">
            <a:avLst/>
          </a:prstGeom>
          <a:noFill/>
          <a:ln w="60325" cmpd="sng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CC"/>
                </a:solidFill>
              </a:rPr>
              <a:t>Из одной клетки </a:t>
            </a:r>
          </a:p>
          <a:p>
            <a:pPr algn="ctr"/>
            <a:r>
              <a:rPr lang="ru-RU" sz="3200" b="1" dirty="0">
                <a:solidFill>
                  <a:srgbClr val="0000CC"/>
                </a:solidFill>
              </a:rPr>
              <a:t>да не равны детки.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2714620"/>
            <a:ext cx="3714776" cy="1569660"/>
          </a:xfrm>
          <a:prstGeom prst="rect">
            <a:avLst/>
          </a:prstGeom>
          <a:noFill/>
          <a:ln w="60325" cmpd="sng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660066"/>
                </a:solidFill>
              </a:rPr>
              <a:t>Двух смертей не бывать, а одной </a:t>
            </a:r>
          </a:p>
          <a:p>
            <a:pPr algn="ctr"/>
            <a:r>
              <a:rPr lang="ru-RU" sz="3200" b="1" dirty="0">
                <a:solidFill>
                  <a:srgbClr val="660066"/>
                </a:solidFill>
              </a:rPr>
              <a:t>не миновать.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286256"/>
            <a:ext cx="3857652" cy="1077218"/>
          </a:xfrm>
          <a:prstGeom prst="rect">
            <a:avLst/>
          </a:prstGeom>
          <a:noFill/>
          <a:ln w="53975" cmpd="sng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CC"/>
                </a:solidFill>
              </a:rPr>
              <a:t>Ал цвет мил во весь свет.</a:t>
            </a:r>
          </a:p>
        </p:txBody>
      </p:sp>
      <p:pic>
        <p:nvPicPr>
          <p:cNvPr id="40962" name="Picture 2" descr="D:\Desktop\Новая папка (2)\узнай с\5915287255a7b4f116ccb7fc08ee37833eb7562104856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1142984"/>
            <a:ext cx="7600950" cy="5500726"/>
          </a:xfrm>
          <a:prstGeom prst="rect">
            <a:avLst/>
          </a:prstGeom>
          <a:noFill/>
        </p:spPr>
      </p:pic>
      <p:pic>
        <p:nvPicPr>
          <p:cNvPr id="40963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anchor="ctr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1"/>
              </a:rPr>
              <a:t>http://www.1zoom.ru/Природа/обои/371616/z1990.3/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 фон сказочная лужайка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cs typeface="Arial" pitchFamily="34" charset="0" panose="020B0604020202020204"/>
                <a:hlinkClick r:id="rId2"/>
              </a:rPr>
              <a:t>http://www.liveinternet.ru/users/rosinka7304/rubric/3810115/</a:t>
            </a:r>
            <a:r>
              <a:rPr lang="ru-RU" sz="2000" b="1" dirty="0">
                <a:cs typeface="Arial" pitchFamily="34" charset="0" panose="020B0604020202020204"/>
              </a:rPr>
              <a:t>  Цветные фоны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+mj-lt"/>
                <a:cs typeface="Arial" pitchFamily="34" charset="0" panose="020B0604020202020204"/>
                <a:hlinkClick r:id="rId3"/>
              </a:rPr>
              <a:t>http://kirascrap.ru/dir/multyaschki_inostrannie/alladin/volshebnaja_lampa_</a:t>
            </a:r>
            <a:endParaRPr lang="ru-RU" sz="2000" b="1" dirty="0">
              <a:latin typeface="+mj-lt"/>
              <a:cs typeface="Arial" pitchFamily="34" charset="0" panose="020B0604020202020204"/>
              <a:hlinkClick r:id="rId3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>
                <a:latin typeface="+mj-lt"/>
                <a:cs typeface="Arial" pitchFamily="34" charset="0" panose="020B0604020202020204"/>
                <a:hlinkClick r:id="rId3"/>
              </a:rPr>
              <a:t>alladina</a:t>
            </a:r>
            <a:r>
              <a:rPr lang="en-US" sz="2000" b="1" dirty="0">
                <a:latin typeface="+mj-lt"/>
                <a:cs typeface="Arial" pitchFamily="34" charset="0" panose="020B0604020202020204"/>
                <a:hlinkClick r:id="rId3"/>
              </a:rPr>
              <a:t>/46-1-0-8626</a:t>
            </a:r>
            <a:r>
              <a:rPr lang="ru-RU" sz="2000" b="1" dirty="0">
                <a:latin typeface="+mj-lt"/>
                <a:cs typeface="Arial" pitchFamily="34" charset="0" panose="020B0604020202020204"/>
              </a:rPr>
              <a:t>     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 panose="020B0604020202020204"/>
              </a:rPr>
              <a:t>лампа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4"/>
              </a:rPr>
              <a:t>http://kira-scrap.ru/dir/multjashki_nashi/skazochnye_personazhi/baba_jaga/423-1-0-3307</a:t>
            </a:r>
            <a:r>
              <a:rPr lang="ru-RU" sz="2000" b="1" dirty="0">
                <a:latin typeface="+mj-lt"/>
                <a:ea typeface="Times New Roman" pitchFamily="18" charset="0"/>
                <a:cs typeface="Arial" pitchFamily="34" charset="0" panose="020B0604020202020204"/>
              </a:rPr>
              <a:t>  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аба 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га</a:t>
            </a:r>
            <a:endParaRPr kumimoji="0" lang="ru-RU" sz="2000" b="1" i="0" u="none" strike="noStrike" cap="none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 panose="020B0604020202020204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5"/>
              </a:rPr>
              <a:t>http://exam-ans.ru/kultura/1269/index.html</a:t>
            </a:r>
            <a:r>
              <a:rPr lang="ru-RU" sz="2000" b="1" dirty="0">
                <a:latin typeface="+mj-lt"/>
                <a:ea typeface="Times New Roman" pitchFamily="18" charset="0"/>
                <a:cs typeface="Arial" pitchFamily="34" charset="0" panose="020B0604020202020204"/>
              </a:rPr>
              <a:t>     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Птица</a:t>
            </a:r>
            <a:r>
              <a:rPr kumimoji="0" lang="ru-RU" sz="2000" b="1" i="0" u="none" strike="noStrike" cap="none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еникс</a:t>
            </a:r>
            <a:endParaRPr kumimoji="0" lang="ru-RU" sz="2000" b="1" i="0" u="none" strike="noStrike" cap="none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 panose="020B0604020202020204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u="sng" dirty="0">
                <a:solidFill>
                  <a:srgbClr val="0000CC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http://skyclipart.ru/clipart/drawing/70359-emelya.html </a:t>
            </a:r>
            <a:r>
              <a:rPr lang="ru-RU" sz="2000" b="1" u="sng" dirty="0">
                <a:solidFill>
                  <a:srgbClr val="0000CC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меля</a:t>
            </a:r>
            <a:endParaRPr kumimoji="0" lang="ru-RU" sz="2000" b="1" i="0" u="none" strike="noStrike" cap="none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 panose="020B0604020202020204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6"/>
              </a:rPr>
              <a:t>http://pictures-hd8.ru/articles/Akvarel-risunki-neznayka-na-lune</a:t>
            </a:r>
            <a:r>
              <a:rPr lang="ru-RU" sz="2000" b="1" dirty="0">
                <a:latin typeface="+mj-lt"/>
                <a:ea typeface="Times New Roman" pitchFamily="18" charset="0"/>
                <a:cs typeface="Arial" pitchFamily="34" charset="0" panose="020B0604020202020204"/>
              </a:rPr>
              <a:t>    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езнайка</a:t>
            </a:r>
            <a:endParaRPr kumimoji="0" lang="ru-RU" sz="2000" b="1" i="0" u="none" strike="noStrike" cap="none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 panose="020B0604020202020204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+mj-lt"/>
                <a:ea typeface="Times New Roman" pitchFamily="18" charset="0"/>
                <a:cs typeface="Times New Roman" pitchFamily="18" charset="0"/>
                <a:hlinkClick r:id="rId7"/>
              </a:rPr>
              <a:t>http://parnasse.ru/poetry/childrens/ckazki-v-stihah/skazka-o-emele.html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меля</a:t>
            </a:r>
            <a:endParaRPr kumimoji="0" lang="ru-RU" sz="2000" b="1" i="0" u="none" strike="noStrike" cap="none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 panose="020B0604020202020204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8"/>
              </a:rPr>
              <a:t>http://puzzleit.ru/puzzles/view/20879</a:t>
            </a:r>
            <a:r>
              <a:rPr lang="ru-RU" sz="2000" b="1" dirty="0">
                <a:latin typeface="+mj-lt"/>
                <a:ea typeface="Times New Roman" pitchFamily="18" charset="0"/>
                <a:cs typeface="Arial" pitchFamily="34" charset="0" panose="020B0604020202020204"/>
              </a:rPr>
              <a:t>    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Сивка-бурка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+mj-lt"/>
                <a:ea typeface="Times New Roman" pitchFamily="18" charset="0"/>
                <a:cs typeface="Times New Roman" pitchFamily="18" charset="0"/>
                <a:hlinkClick r:id="rId9"/>
              </a:rPr>
              <a:t>http://gif-kartinki.ru/kartinki-predmetov.html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    зеркальце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+mj-lt"/>
                <a:ea typeface="Times New Roman" pitchFamily="18" charset="0"/>
                <a:cs typeface="Times New Roman" pitchFamily="18" charset="0"/>
                <a:hlinkClick r:id="rId10"/>
              </a:rPr>
              <a:t>http://blogs.privet.ru/community/Vid+/134177130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блюдце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+mj-lt"/>
                <a:ea typeface="Times New Roman" pitchFamily="18" charset="0"/>
                <a:cs typeface="Times New Roman" pitchFamily="18" charset="0"/>
                <a:hlinkClick r:id="rId9"/>
              </a:rPr>
              <a:t>http://gif-kartinki.ru/kartinki-predmetov.html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1" i="0" u="none" strike="noStrike" cap="none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перо</a:t>
            </a:r>
          </a:p>
          <a:p>
            <a:pPr algn="ctr"/>
            <a:r>
              <a:rPr lang="en-US" sz="2000" b="1" dirty="0">
                <a:latin typeface="+mj-lt"/>
                <a:ea typeface="Times New Roman" pitchFamily="18" charset="0"/>
                <a:cs typeface="Times New Roman" pitchFamily="18" charset="0"/>
                <a:hlinkClick r:id="rId11"/>
              </a:rPr>
              <a:t>http://www.shokoladnica.com.ua/?id=2377</a:t>
            </a:r>
            <a:r>
              <a:rPr lang="ru-RU" sz="2000" b="1" dirty="0">
                <a:latin typeface="+mj-lt"/>
                <a:ea typeface="Times New Roman" pitchFamily="18" charset="0"/>
                <a:cs typeface="Times New Roman" pitchFamily="18" charset="0"/>
              </a:rPr>
              <a:t>     Жар-птица</a:t>
            </a:r>
          </a:p>
          <a:p>
            <a:pPr algn="ctr"/>
            <a:r>
              <a:rPr lang="en-US" sz="2000" b="1" dirty="0">
                <a:hlinkClick r:id="rId12"/>
              </a:rPr>
              <a:t>http://www.portfolio-sadik.ru/2016/01/paper-rolls.html</a:t>
            </a:r>
            <a:r>
              <a:rPr lang="ru-RU" sz="2000" b="1" dirty="0"/>
              <a:t>     Свиток</a:t>
            </a:r>
          </a:p>
          <a:p>
            <a:pPr algn="ctr"/>
            <a:r>
              <a:rPr lang="en-US" sz="2000" b="1" dirty="0">
                <a:hlinkClick r:id="rId13"/>
              </a:rPr>
              <a:t>http://illustrators.ru/uploads/illustration/image/692094/main_692094_original.jpg</a:t>
            </a:r>
            <a:r>
              <a:rPr lang="ru-RU" sz="2000" b="1" dirty="0"/>
              <a:t>      Сестрица </a:t>
            </a:r>
            <a:r>
              <a:rPr lang="ru-RU" sz="2000" b="1" dirty="0" err="1"/>
              <a:t>Алёнушка</a:t>
            </a:r>
            <a:r>
              <a:rPr lang="ru-RU" sz="2000" b="1" dirty="0"/>
              <a:t> и братец Иванушка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1"/>
            <a:ext cx="4676152" cy="764545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tx1"/>
                </a:solidFill>
              </a:rPr>
              <a:t>Интернет-ресурсы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1735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/>
          </a:p>
          <a:p>
            <a:pPr algn="ctr"/>
            <a:r>
              <a:rPr lang="en-US" sz="2000" b="1" dirty="0">
                <a:hlinkClick r:id="rId1"/>
              </a:rPr>
              <a:t>http://comapsystems.ru/494-skazka-sapogi-skorokhody-03.html</a:t>
            </a:r>
            <a:r>
              <a:rPr lang="ru-RU" sz="2000" b="1" dirty="0"/>
              <a:t>    </a:t>
            </a:r>
          </a:p>
          <a:p>
            <a:pPr algn="ctr"/>
            <a:r>
              <a:rPr lang="ru-RU" sz="2000" b="1" dirty="0"/>
              <a:t>Сапоги</a:t>
            </a:r>
          </a:p>
          <a:p>
            <a:pPr algn="ctr"/>
            <a:r>
              <a:rPr lang="en-US" sz="2000" b="1" dirty="0">
                <a:hlinkClick r:id="rId2"/>
              </a:rPr>
              <a:t>https://effects1.ru/gallery/Klipart-mult/Arhitektura/Dom/domik-46-0.png</a:t>
            </a:r>
            <a:endParaRPr lang="ru-RU" sz="2000" b="1" dirty="0"/>
          </a:p>
          <a:p>
            <a:pPr algn="ctr"/>
            <a:r>
              <a:rPr lang="ru-RU" sz="2000" b="1" dirty="0"/>
              <a:t> избушка</a:t>
            </a:r>
          </a:p>
          <a:p>
            <a:pPr algn="ctr"/>
            <a:r>
              <a:rPr lang="en-US" sz="2000" b="1" dirty="0">
                <a:hlinkClick r:id="rId3"/>
              </a:rPr>
              <a:t>http://nevsepic.com.ua/art-i-risovanaya-grafika/page,5,23810-illyustratory-nashi-sovremenniki-prihodkin-igor-188-foto.html</a:t>
            </a:r>
            <a:r>
              <a:rPr lang="ru-RU" sz="2000" b="1" dirty="0"/>
              <a:t>           </a:t>
            </a:r>
          </a:p>
          <a:p>
            <a:pPr algn="ctr"/>
            <a:r>
              <a:rPr lang="ru-RU" sz="2000" b="1" dirty="0"/>
              <a:t>Гонец</a:t>
            </a:r>
          </a:p>
          <a:p>
            <a:pPr algn="ctr"/>
            <a:r>
              <a:rPr lang="en-US" sz="2000" b="1" dirty="0">
                <a:hlinkClick r:id="rId4"/>
              </a:rPr>
              <a:t>http://www.kmrz.ru/catimg/25/25634.jpg</a:t>
            </a:r>
            <a:r>
              <a:rPr lang="ru-RU" sz="2000" b="1" dirty="0"/>
              <a:t>   </a:t>
            </a:r>
          </a:p>
          <a:p>
            <a:pPr algn="ctr"/>
            <a:r>
              <a:rPr lang="ru-RU" sz="2000" b="1" dirty="0"/>
              <a:t>Старик</a:t>
            </a:r>
            <a:r>
              <a:rPr lang="ru-RU" sz="2000" dirty="0"/>
              <a:t> </a:t>
            </a:r>
            <a:r>
              <a:rPr lang="ru-RU" sz="2000" b="1" dirty="0"/>
              <a:t>Хоттабыч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5"/>
              </a:rPr>
              <a:t>http://www.bookin.org.ru/book/949118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6"/>
              </a:rPr>
              <a:t>http://brandart.ru/simaland/knigi/detskieknigi/skazkistihirasskazy/knigivmyagkompereplete/goods_467911.html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7"/>
              </a:rPr>
              <a:t>http://read.ru/id/493787/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8"/>
              </a:rPr>
              <a:t>http://www.deepweb.ru/books/ehi/id_iibiehi_veschij_son_audiokniga_cd_.htm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9"/>
              </a:rPr>
              <a:t>http://www.bookin.org.ru/book/2716044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10"/>
              </a:rPr>
              <a:t>http://knigi-detyam.se/kupit-detskuyu-knigu/finist-yasnyy-sokol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11"/>
              </a:rPr>
              <a:t>http://biblus.ru/pics/4/2/b/1007021308.jpg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  <a:hlinkClick r:id="rId12"/>
              </a:rPr>
              <a:t>http://cdn.a4y.biz/pics/2012-03/31/459896-34173cb38f07f89ddbebc2ac9128303f.jpg</a:t>
            </a:r>
            <a:endParaRPr lang="ru-RU" sz="2000" b="1" dirty="0">
              <a:solidFill>
                <a:srgbClr val="FF0000"/>
              </a:solidFill>
            </a:endParaRPr>
          </a:p>
          <a:p>
            <a:pPr algn="ctr"/>
            <a:r>
              <a:rPr lang="ru-RU" sz="2000" b="1" dirty="0"/>
              <a:t>книги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cs typeface="Arial" pitchFamily="34" charset="0" panose="020B0604020202020204"/>
            </a:endParaRPr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2679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hlinkClick r:id="rId1"/>
              </a:rPr>
              <a:t>http://o9.kovaldn.ru/uprazhnenie-velosiped-na-krovati/kartinki-iz-skazok-carevna-13766</a:t>
            </a:r>
            <a:endParaRPr lang="ru-RU" b="1" dirty="0"/>
          </a:p>
          <a:p>
            <a:pPr algn="ctr"/>
            <a:r>
              <a:rPr lang="ru-RU" b="1" dirty="0"/>
              <a:t>Василиса Прекрасная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ea typeface="Times New Roman" pitchFamily="18" charset="0"/>
                <a:cs typeface="Times New Roman" pitchFamily="18" charset="0"/>
                <a:hlinkClick r:id="rId2"/>
              </a:rPr>
              <a:t>http://www.liveinternet.ru/users/5007771/post364067976/</a:t>
            </a:r>
            <a:endParaRPr lang="ru-RU" sz="2000" b="1" dirty="0">
              <a:ea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cs typeface="Times New Roman" pitchFamily="18" charset="0"/>
              </a:rPr>
              <a:t>иллюстрации к сказкам</a:t>
            </a:r>
          </a:p>
          <a:p>
            <a:pPr algn="ctr"/>
            <a:r>
              <a:rPr lang="en-US" sz="2000" b="1" dirty="0">
                <a:hlinkClick r:id="rId3"/>
              </a:rPr>
              <a:t>http://nachalo4ka.ru/geroi-russkih-skazok-detskie-kartinki-dlya-prezentatsiy/geroi-russkih-skazok-gvidon/</a:t>
            </a:r>
            <a:r>
              <a:rPr lang="ru-RU" sz="2000" b="1" dirty="0"/>
              <a:t>     </a:t>
            </a:r>
          </a:p>
          <a:p>
            <a:pPr algn="ctr"/>
            <a:r>
              <a:rPr lang="ru-RU" sz="2000" b="1" dirty="0"/>
              <a:t> царевич</a:t>
            </a:r>
            <a:endParaRPr lang="ru-RU" sz="2000" b="1" dirty="0">
              <a:cs typeface="Times New Roman" pitchFamily="18" charset="0"/>
            </a:endParaRPr>
          </a:p>
          <a:p>
            <a:pPr algn="ctr"/>
            <a:endParaRPr lang="ru-RU" b="1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 panose="020B0604020202020204"/>
              <a:cs typeface="Arial" pitchFamily="34" charset="0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2392363" y="274638"/>
            <a:ext cx="4359275" cy="725487"/>
          </a:xfrm>
          <a:prstGeom prst="round2DiagRect">
            <a:avLst/>
          </a:prstGeom>
          <a:solidFill>
            <a:srgbClr val="CC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Персонажи</a:t>
            </a:r>
          </a:p>
        </p:txBody>
      </p:sp>
      <p:pic>
        <p:nvPicPr>
          <p:cNvPr id="22530" name="Picture 2" descr="http://3.bp.blogspot.com/-bBTdUp00aJU/Vqh9777vvKI/AAAAAAAAF_Y/pTHRS5jDSgU/s1600/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282" y="1428736"/>
            <a:ext cx="4648192" cy="54292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00034" y="1714488"/>
            <a:ext cx="407196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Бабусю знает целый свет,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Ей от роду лишь триста лет.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Там, на неведомых дорожках,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 её на курьих ножках.</a:t>
            </a:r>
          </a:p>
        </p:txBody>
      </p:sp>
      <p:pic>
        <p:nvPicPr>
          <p:cNvPr id="22532" name="Picture 4" descr="Картинка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71612"/>
            <a:ext cx="3751166" cy="4857760"/>
          </a:xfrm>
          <a:prstGeom prst="rect">
            <a:avLst/>
          </a:prstGeom>
          <a:noFill/>
        </p:spPr>
      </p:pic>
      <p:pic>
        <p:nvPicPr>
          <p:cNvPr id="22533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EditPoint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br>
              <a:rPr lang="ru-RU" sz="8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ru-RU" sz="66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8000" dirty="0"/>
          </a:p>
        </p:txBody>
      </p:sp>
      <p:pic>
        <p:nvPicPr>
          <p:cNvPr id="11" name="Picture 2" descr="http://3.bp.blogspot.com/-bBTdUp00aJU/Vqh9777vvKI/AAAAAAAAF_Y/pTHRS5jDSgU/s1600/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14422"/>
            <a:ext cx="4648192" cy="542926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00034" y="1500174"/>
            <a:ext cx="37862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Уплетая калачи,</a:t>
            </a:r>
            <a:br>
              <a:rPr lang="ru-RU" sz="3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Ехал парень на печи.</a:t>
            </a:r>
            <a:br>
              <a:rPr lang="ru-RU" sz="3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Прокатился по деревне</a:t>
            </a:r>
            <a:br>
              <a:rPr lang="ru-RU" sz="3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женился на царевне.</a:t>
            </a:r>
          </a:p>
        </p:txBody>
      </p:sp>
      <p:sp>
        <p:nvSpPr>
          <p:cNvPr id="13" name="Заголовок 10"/>
          <p:cNvSpPr txBox="1"/>
          <p:nvPr/>
        </p:nvSpPr>
        <p:spPr>
          <a:xfrm>
            <a:off x="2393141" y="274638"/>
            <a:ext cx="4357718" cy="725470"/>
          </a:xfrm>
          <a:prstGeom prst="round2DiagRect">
            <a:avLst/>
          </a:prstGeom>
          <a:solidFill>
            <a:srgbClr val="CC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ru-RU" sz="4800" b="1" i="0" u="none" strike="noStrike" kern="1200" cap="none" spc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latin typeface="+mn-lt"/>
                <a:ea typeface="Segoe UI" pitchFamily="34" charset="0"/>
                <a:cs typeface="Segoe UI" pitchFamily="34" charset="0"/>
              </a:rPr>
              <a:t>Персонажи</a:t>
            </a:r>
            <a:endParaRPr kumimoji="0" lang="ru-RU" sz="4800" b="1" i="0" u="none" strike="noStrike" kern="1200" cap="none" spc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latin typeface="+mn-l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1509" name="Picture 5" descr="Как по блюдечку кругом яблочко катается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1511" name="Picture 7" descr="Как по блюдечку кругом яблочко катается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5602" name="Picture 2" descr="http://parnasse.ru/images/photos/medium/12ed1fcb19a2f81b2eb3b244a32eabd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357298"/>
            <a:ext cx="3981941" cy="5088742"/>
          </a:xfrm>
          <a:prstGeom prst="rect">
            <a:avLst/>
          </a:prstGeom>
          <a:noFill/>
        </p:spPr>
      </p:pic>
      <p:pic>
        <p:nvPicPr>
          <p:cNvPr id="25603" name="Изображение 2253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EditPoint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br>
              <a:rPr lang="ru-RU" sz="66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600" dirty="0"/>
          </a:p>
        </p:txBody>
      </p:sp>
      <p:pic>
        <p:nvPicPr>
          <p:cNvPr id="10242" name="Picture 2" descr="http://victorylds.ru/wp-content/uploads/F-1.2-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3571868" y="571480"/>
            <a:ext cx="6072198" cy="5902128"/>
          </a:xfrm>
          <a:prstGeom prst="rect">
            <a:avLst/>
          </a:prstGeom>
          <a:noFill/>
        </p:spPr>
      </p:pic>
      <p:sp>
        <p:nvSpPr>
          <p:cNvPr id="10" name="Заголовок 10"/>
          <p:cNvSpPr txBox="1"/>
          <p:nvPr/>
        </p:nvSpPr>
        <p:spPr>
          <a:xfrm>
            <a:off x="2393141" y="274638"/>
            <a:ext cx="4357718" cy="725470"/>
          </a:xfrm>
          <a:prstGeom prst="round2DiagRect">
            <a:avLst/>
          </a:prstGeom>
          <a:solidFill>
            <a:srgbClr val="CC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ru-RU" sz="4800" b="1" i="0" u="none" strike="noStrike" kern="1200" cap="none" spc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latin typeface="+mn-lt"/>
                <a:ea typeface="Segoe UI" pitchFamily="34" charset="0"/>
                <a:cs typeface="Segoe UI" pitchFamily="34" charset="0"/>
              </a:rPr>
              <a:t>Персонажи</a:t>
            </a:r>
            <a:endParaRPr kumimoji="0" lang="ru-RU" sz="4800" b="1" i="0" u="none" strike="noStrike" kern="1200" cap="none" spc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latin typeface="+mn-l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2" descr="http://3.bp.blogspot.com/-bBTdUp00aJU/Vqh9777vvKI/AAAAAAAAF_Y/pTHRS5jDSgU/s1600/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648192" cy="542926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00034" y="1500174"/>
            <a:ext cx="4143404" cy="4349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Сладких яблок аромат</a:t>
            </a:r>
            <a:b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Заманил ту птицу</a:t>
            </a:r>
          </a:p>
          <a:p>
            <a:pPr algn="ctr"/>
            <a: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сад.</a:t>
            </a:r>
            <a:b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Перья светятся огнём,</a:t>
            </a:r>
            <a:b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светло в ночи,</a:t>
            </a:r>
          </a:p>
          <a:p>
            <a:pPr algn="ctr"/>
            <a:r>
              <a:rPr lang="ru-RU" sz="3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как днём.</a:t>
            </a:r>
          </a:p>
        </p:txBody>
      </p:sp>
      <p:pic>
        <p:nvPicPr>
          <p:cNvPr id="10243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 noEditPoints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>
              <a:buNone/>
            </a:pPr>
            <a:br>
              <a:rPr lang="ru-RU" dirty="0"/>
            </a:br>
          </a:p>
        </p:txBody>
      </p:sp>
      <p:sp>
        <p:nvSpPr>
          <p:cNvPr id="15" name="Содержимое 14"/>
          <p:cNvSpPr>
            <a:spLocks noGrp="1" noEditPoints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>
              <a:buNone/>
            </a:pPr>
            <a:br>
              <a:rPr lang="ru-RU" dirty="0"/>
            </a:br>
          </a:p>
        </p:txBody>
      </p:sp>
      <p:sp>
        <p:nvSpPr>
          <p:cNvPr id="9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1928813" y="274638"/>
            <a:ext cx="5286375" cy="725487"/>
          </a:xfrm>
          <a:prstGeom prst="round2DiagRect">
            <a:avLst/>
          </a:prstGeom>
          <a:solidFill>
            <a:srgbClr val="CC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Персонажи</a:t>
            </a:r>
          </a:p>
        </p:txBody>
      </p:sp>
      <p:pic>
        <p:nvPicPr>
          <p:cNvPr id="11267" name="Picture 3" descr="http://pictures-hd8.ru/img/articles/May/13/6656bcd2df874eb1785950b8893dc1f8/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4572000" y="1357298"/>
            <a:ext cx="3929058" cy="5184096"/>
          </a:xfrm>
          <a:prstGeom prst="rect">
            <a:avLst/>
          </a:prstGeom>
          <a:noFill/>
        </p:spPr>
      </p:pic>
      <p:pic>
        <p:nvPicPr>
          <p:cNvPr id="11" name="Picture 2" descr="http://3.bp.blogspot.com/-bBTdUp00aJU/Vqh9777vvKI/AAAAAAAAF_Y/pTHRS5jDSgU/s1600/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648192" cy="54292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42910" y="1714488"/>
            <a:ext cx="38576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Уверенный в себе, хоть неумейка,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от природы он большой зазнайка,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ну-ка угадать его сумей-ка,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Известен всем под именем …</a:t>
            </a:r>
          </a:p>
        </p:txBody>
      </p:sp>
      <p:pic>
        <p:nvPicPr>
          <p:cNvPr id="11268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 noEditPoints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>
              <a:buNone/>
            </a:pPr>
            <a:br>
              <a:rPr lang="ru-RU" dirty="0"/>
            </a:br>
          </a:p>
        </p:txBody>
      </p:sp>
      <p:sp>
        <p:nvSpPr>
          <p:cNvPr id="11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2320925" y="274638"/>
            <a:ext cx="4502150" cy="725487"/>
          </a:xfrm>
          <a:prstGeom prst="round2DiagRect">
            <a:avLst/>
          </a:prstGeom>
          <a:solidFill>
            <a:srgbClr val="CC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Персонажи</a:t>
            </a:r>
          </a:p>
        </p:txBody>
      </p:sp>
      <p:pic>
        <p:nvPicPr>
          <p:cNvPr id="12290" name="Picture 2" descr="http://img1.liveinternet.ru/images/attach/c/2/68/881/68881151_0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628" y="1142984"/>
            <a:ext cx="3643338" cy="5357826"/>
          </a:xfrm>
          <a:prstGeom prst="rect">
            <a:avLst/>
          </a:prstGeom>
          <a:noFill/>
        </p:spPr>
      </p:pic>
      <p:pic>
        <p:nvPicPr>
          <p:cNvPr id="12" name="Picture 2" descr="http://3.bp.blogspot.com/-bBTdUp00aJU/Vqh9777vvKI/AAAAAAAAF_Y/pTHRS5jDSgU/s1600/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648192" cy="54292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71472" y="1714488"/>
            <a:ext cx="364333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в Италии родился,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своей семьёй гордился.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не просто мальчик-лук,</a:t>
            </a:r>
            <a:b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надёжный, верный друг.</a:t>
            </a:r>
          </a:p>
        </p:txBody>
      </p:sp>
      <p:pic>
        <p:nvPicPr>
          <p:cNvPr id="12292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871538" y="274638"/>
            <a:ext cx="7400925" cy="796925"/>
          </a:xfrm>
          <a:prstGeom prst="round2DiagRect">
            <a:avLst/>
          </a:prstGeom>
          <a:solidFill>
            <a:srgbClr val="FFCCFF"/>
          </a:solidFill>
          <a:ln>
            <a:solidFill>
              <a:srgbClr val="FF66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Волшебные предметы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12019" y="214290"/>
            <a:ext cx="71199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13" name="Picture 5" descr="http://gif-kartinki.ru/predmety/predmet_10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3346601">
            <a:off x="3407776" y="1061685"/>
            <a:ext cx="2397224" cy="5092173"/>
          </a:xfrm>
          <a:prstGeom prst="rect">
            <a:avLst/>
          </a:prstGeom>
          <a:noFill/>
        </p:spPr>
      </p:pic>
      <p:pic>
        <p:nvPicPr>
          <p:cNvPr id="21506" name="Picture 2" descr="http://www.bookin.org.ru/book/2716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6388" y="1785266"/>
            <a:ext cx="3422518" cy="4500594"/>
          </a:xfrm>
          <a:prstGeom prst="rect">
            <a:avLst/>
          </a:prstGeom>
          <a:noFill/>
        </p:spPr>
      </p:pic>
      <p:pic>
        <p:nvPicPr>
          <p:cNvPr id="21508" name="Picture 4" descr="http://knigi-detyam.se/sites/default/files/styles/500px/public/11136160_10204324659497969_7625946031200828728_o_0.jpg?itok=UjUPuoV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4238" y="1785267"/>
            <a:ext cx="3412150" cy="4500594"/>
          </a:xfrm>
          <a:prstGeom prst="rect">
            <a:avLst/>
          </a:prstGeom>
          <a:noFill/>
        </p:spPr>
      </p:pic>
      <p:pic>
        <p:nvPicPr>
          <p:cNvPr id="21509" name="Изображение 2253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0"/>
          <p:cNvSpPr>
            <a:spLocks noGrp="1" noEditPoints="1"/>
          </p:cNvSpPr>
          <p:nvPr>
            <p:ph type="title" idx="4294967295"/>
          </p:nvPr>
        </p:nvSpPr>
        <p:spPr>
          <a:xfrm>
            <a:off x="1406525" y="274638"/>
            <a:ext cx="6330950" cy="796925"/>
          </a:xfrm>
          <a:prstGeom prst="round2DiagRect">
            <a:avLst/>
          </a:prstGeom>
          <a:solidFill>
            <a:srgbClr val="FF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4800" b="1" dirty="0">
                <a:solidFill>
                  <a:srgbClr val="0000CC"/>
                </a:solidFill>
                <a:ea typeface="Segoe UI" pitchFamily="34" charset="0"/>
                <a:cs typeface="Segoe UI" pitchFamily="34" charset="0"/>
              </a:rPr>
              <a:t>Волшебные предметы</a:t>
            </a:r>
          </a:p>
        </p:txBody>
      </p:sp>
      <p:pic>
        <p:nvPicPr>
          <p:cNvPr id="15366" name="Picture 6" descr="http://img-fotki.yandex.ru/get/6306/61888641.c7/0_bd4b9_c9ffab56_X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36017" y="2071678"/>
            <a:ext cx="4071966" cy="4071966"/>
          </a:xfrm>
          <a:prstGeom prst="rect">
            <a:avLst/>
          </a:prstGeom>
          <a:noFill/>
        </p:spPr>
      </p:pic>
      <p:pic>
        <p:nvPicPr>
          <p:cNvPr id="15364" name="Picture 4" descr=" Серебряное блюдечко и наливное яблочко Для чтения взрослыми детя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50" y="1571588"/>
            <a:ext cx="4152900" cy="5072122"/>
          </a:xfrm>
          <a:prstGeom prst="rect">
            <a:avLst/>
          </a:prstGeom>
          <a:noFill/>
        </p:spPr>
      </p:pic>
      <p:pic>
        <p:nvPicPr>
          <p:cNvPr id="15367" name="Изображение 2253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049223" y="5982392"/>
            <a:ext cx="1094777" cy="875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о умолчанию">
  <a:themeElements>
    <a:clrScheme name="Офис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исная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фис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вой дизайн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вой дизайн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Свой дизайн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Свой дизайн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Свой дизайн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Рушана</dc:creator>
  <cp:lastModifiedBy>Рушана</cp:lastModifiedBy>
  <cp:revision>1</cp:revision>
  <dcterms:created xsi:type="dcterms:W3CDTF">2023-06-13T16:32:27Z</dcterms:created>
  <dcterms:modified xsi:type="dcterms:W3CDTF">2023-06-13T19:10:32Z</dcterms:modified>
</cp:coreProperties>
</file>